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83"/>
  </p:notesMasterIdLst>
  <p:sldIdLst>
    <p:sldId id="1326" r:id="rId3"/>
    <p:sldId id="1511" r:id="rId4"/>
    <p:sldId id="1512" r:id="rId5"/>
    <p:sldId id="1514" r:id="rId6"/>
    <p:sldId id="1513" r:id="rId7"/>
    <p:sldId id="1515" r:id="rId8"/>
    <p:sldId id="1518" r:id="rId9"/>
    <p:sldId id="1516" r:id="rId10"/>
    <p:sldId id="1517" r:id="rId11"/>
    <p:sldId id="1519" r:id="rId12"/>
    <p:sldId id="1521" r:id="rId13"/>
    <p:sldId id="1522" r:id="rId14"/>
    <p:sldId id="1523" r:id="rId15"/>
    <p:sldId id="1540" r:id="rId16"/>
    <p:sldId id="1541" r:id="rId17"/>
    <p:sldId id="1524" r:id="rId18"/>
    <p:sldId id="1526" r:id="rId19"/>
    <p:sldId id="1525" r:id="rId20"/>
    <p:sldId id="1528" r:id="rId21"/>
    <p:sldId id="1527" r:id="rId22"/>
    <p:sldId id="1529" r:id="rId23"/>
    <p:sldId id="1530" r:id="rId24"/>
    <p:sldId id="1531" r:id="rId25"/>
    <p:sldId id="1532" r:id="rId26"/>
    <p:sldId id="1533" r:id="rId27"/>
    <p:sldId id="1534" r:id="rId28"/>
    <p:sldId id="1535" r:id="rId29"/>
    <p:sldId id="1536" r:id="rId30"/>
    <p:sldId id="1537" r:id="rId31"/>
    <p:sldId id="1487" r:id="rId32"/>
    <p:sldId id="1304" r:id="rId33"/>
    <p:sldId id="1328" r:id="rId34"/>
    <p:sldId id="1334" r:id="rId35"/>
    <p:sldId id="1337" r:id="rId36"/>
    <p:sldId id="1340" r:id="rId37"/>
    <p:sldId id="1341" r:id="rId38"/>
    <p:sldId id="1342" r:id="rId39"/>
    <p:sldId id="1445" r:id="rId40"/>
    <p:sldId id="1429" r:id="rId41"/>
    <p:sldId id="1446" r:id="rId42"/>
    <p:sldId id="1350" r:id="rId43"/>
    <p:sldId id="1357" r:id="rId44"/>
    <p:sldId id="1376" r:id="rId45"/>
    <p:sldId id="1359" r:id="rId46"/>
    <p:sldId id="1360" r:id="rId47"/>
    <p:sldId id="1362" r:id="rId48"/>
    <p:sldId id="1364" r:id="rId49"/>
    <p:sldId id="1480" r:id="rId50"/>
    <p:sldId id="1539" r:id="rId51"/>
    <p:sldId id="1298" r:id="rId52"/>
    <p:sldId id="1299" r:id="rId53"/>
    <p:sldId id="1300" r:id="rId54"/>
    <p:sldId id="1303" r:id="rId55"/>
    <p:sldId id="1489" r:id="rId56"/>
    <p:sldId id="1305" r:id="rId57"/>
    <p:sldId id="1327" r:id="rId58"/>
    <p:sldId id="1490" r:id="rId59"/>
    <p:sldId id="1491" r:id="rId60"/>
    <p:sldId id="1320" r:id="rId61"/>
    <p:sldId id="1500" r:id="rId62"/>
    <p:sldId id="1321" r:id="rId63"/>
    <p:sldId id="1437" r:id="rId64"/>
    <p:sldId id="1438" r:id="rId65"/>
    <p:sldId id="1439" r:id="rId66"/>
    <p:sldId id="1440" r:id="rId67"/>
    <p:sldId id="1441" r:id="rId68"/>
    <p:sldId id="1442" r:id="rId69"/>
    <p:sldId id="1501" r:id="rId70"/>
    <p:sldId id="1443" r:id="rId71"/>
    <p:sldId id="1444" r:id="rId72"/>
    <p:sldId id="1502" r:id="rId73"/>
    <p:sldId id="1503" r:id="rId74"/>
    <p:sldId id="1504" r:id="rId75"/>
    <p:sldId id="1344" r:id="rId76"/>
    <p:sldId id="1448" r:id="rId77"/>
    <p:sldId id="1449" r:id="rId78"/>
    <p:sldId id="1507" r:id="rId79"/>
    <p:sldId id="1508" r:id="rId80"/>
    <p:sldId id="1509" r:id="rId81"/>
    <p:sldId id="1409"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15" autoAdjust="0"/>
  </p:normalViewPr>
  <p:slideViewPr>
    <p:cSldViewPr snapToGrid="0">
      <p:cViewPr varScale="1">
        <p:scale>
          <a:sx n="74" d="100"/>
          <a:sy n="74" d="100"/>
        </p:scale>
        <p:origin x="1338"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D82B3-835A-4961-8349-93222F23E9AF}" type="datetimeFigureOut">
              <a:rPr lang="en-GB" smtClean="0"/>
              <a:t>17/09/2023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34A62-1CBC-45C1-9373-85A76842F198}" type="slidenum">
              <a:rPr lang="en-GB" smtClean="0"/>
              <a:t>‹#›</a:t>
            </a:fld>
            <a:endParaRPr lang="en-GB"/>
          </a:p>
        </p:txBody>
      </p:sp>
    </p:spTree>
    <p:extLst>
      <p:ext uri="{BB962C8B-B14F-4D97-AF65-F5344CB8AC3E}">
        <p14:creationId xmlns:p14="http://schemas.microsoft.com/office/powerpoint/2010/main" val="52816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itfseafarers.org/ITI-womenseafarers.cfm"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221E1F"/>
                </a:solidFill>
                <a:latin typeface="Calibri Light" panose="020F0302020204030204" pitchFamily="34" charset="0"/>
              </a:rPr>
              <a:t>For example, looking at the towage/salvage/dredging industries, which have among the lowest percentages of women employed overall at just 10%. Of those, 8% of core roles are populated by women. </a:t>
            </a:r>
          </a:p>
          <a:p>
            <a:r>
              <a:rPr lang="en-GB" sz="1800" b="0" i="0" u="none" strike="noStrike" baseline="0" dirty="0">
                <a:solidFill>
                  <a:srgbClr val="221E1F"/>
                </a:solidFill>
                <a:latin typeface="Calibri Light" panose="020F0302020204030204" pitchFamily="34" charset="0"/>
              </a:rPr>
              <a:t>In the responses from the bunkering industry, of which there were five in total, 10% of the workforce were women, and of those, 9% occupied core roles. </a:t>
            </a:r>
            <a:endParaRPr lang="ro-RO" sz="1800" b="0" i="0" u="none" strike="noStrike" baseline="0" dirty="0">
              <a:solidFill>
                <a:srgbClr val="221E1F"/>
              </a:solidFill>
              <a:latin typeface="Calibri Light" panose="020F0302020204030204" pitchFamily="34" charset="0"/>
            </a:endParaRPr>
          </a:p>
          <a:p>
            <a:r>
              <a:rPr lang="en-GB" sz="1800" b="0" i="0" u="none" strike="noStrike" baseline="0" dirty="0">
                <a:solidFill>
                  <a:srgbClr val="221E1F"/>
                </a:solidFill>
                <a:latin typeface="Calibri Light" panose="020F0302020204030204" pitchFamily="34" charset="0"/>
              </a:rPr>
              <a:t>The lowest percentage of women were employed in the surveyed offshore sector, at 4%. Of those, women held 6% of core roles. </a:t>
            </a:r>
          </a:p>
          <a:p>
            <a:r>
              <a:rPr lang="en-GB" sz="1800" b="0" i="0" u="none" strike="noStrike" baseline="0" dirty="0">
                <a:solidFill>
                  <a:srgbClr val="221E1F"/>
                </a:solidFill>
                <a:latin typeface="Calibri Light" panose="020F0302020204030204" pitchFamily="34" charset="0"/>
              </a:rPr>
              <a:t>When it comes to shoreside industries, women made up a much bigger percentage. In advertising, marketing, and public relations, more than half of the 821 total employees from across seven different organizations identified as women. </a:t>
            </a:r>
          </a:p>
          <a:p>
            <a:r>
              <a:rPr lang="en-GB" sz="1800" b="0" i="0" u="none" strike="noStrike" baseline="0" dirty="0">
                <a:solidFill>
                  <a:srgbClr val="221E1F"/>
                </a:solidFill>
                <a:latin typeface="Calibri Light" panose="020F0302020204030204" pitchFamily="34" charset="0"/>
              </a:rPr>
              <a:t>In marine insurance, with 25 included, women made up 51% of the workforce. </a:t>
            </a:r>
          </a:p>
          <a:p>
            <a:r>
              <a:rPr lang="en-GB" sz="1800" b="0" i="0" u="none" strike="noStrike" baseline="0" dirty="0">
                <a:solidFill>
                  <a:srgbClr val="221E1F"/>
                </a:solidFill>
                <a:latin typeface="Calibri Light" panose="020F0302020204030204" pitchFamily="34" charset="0"/>
              </a:rPr>
              <a:t>Perhaps one of the most intriguing findings was that, of the seven companies surveyed in the crewing agencies and crew training segments, more than half of their workforces were women at 55%. </a:t>
            </a:r>
          </a:p>
          <a:p>
            <a:r>
              <a:rPr lang="en-GB" sz="1800" b="0" i="0" u="none" strike="noStrike" baseline="0" dirty="0">
                <a:solidFill>
                  <a:srgbClr val="221E1F"/>
                </a:solidFill>
                <a:latin typeface="Calibri Light" panose="020F0302020204030204" pitchFamily="34" charset="0"/>
              </a:rPr>
              <a:t>But more interestingly, women occupied 70% of core roles within this group. </a:t>
            </a:r>
          </a:p>
          <a:p>
            <a:r>
              <a:rPr lang="en-GB" sz="1800" b="0" i="0" u="none" strike="noStrike" baseline="0" dirty="0">
                <a:solidFill>
                  <a:srgbClr val="221E1F"/>
                </a:solidFill>
                <a:latin typeface="Calibri Light" panose="020F0302020204030204" pitchFamily="34" charset="0"/>
              </a:rPr>
              <a:t>In other words, the overwhelming majority of seafarers at the time of the survey remain men; but they are being recruited and trained by women. </a:t>
            </a:r>
            <a:endParaRPr lang="ro-RO" sz="1800" b="0" i="0" u="none" strike="noStrike" baseline="0" dirty="0">
              <a:solidFill>
                <a:srgbClr val="221E1F"/>
              </a:solidFill>
              <a:latin typeface="Calibri Light" panose="020F0302020204030204" pitchFamily="34" charset="0"/>
            </a:endParaRPr>
          </a:p>
          <a:p>
            <a:endParaRPr lang="en-GB" dirty="0"/>
          </a:p>
        </p:txBody>
      </p:sp>
      <p:sp>
        <p:nvSpPr>
          <p:cNvPr id="4" name="Slide Number Placeholder 3"/>
          <p:cNvSpPr>
            <a:spLocks noGrp="1"/>
          </p:cNvSpPr>
          <p:nvPr>
            <p:ph type="sldNum" sz="quarter" idx="5"/>
          </p:nvPr>
        </p:nvSpPr>
        <p:spPr/>
        <p:txBody>
          <a:bodyPr/>
          <a:lstStyle/>
          <a:p>
            <a:fld id="{84234A62-1CBC-45C1-9373-85A76842F198}" type="slidenum">
              <a:rPr lang="en-GB" smtClean="0"/>
              <a:t>15</a:t>
            </a:fld>
            <a:endParaRPr lang="en-GB"/>
          </a:p>
        </p:txBody>
      </p:sp>
    </p:spTree>
    <p:extLst>
      <p:ext uri="{BB962C8B-B14F-4D97-AF65-F5344CB8AC3E}">
        <p14:creationId xmlns:p14="http://schemas.microsoft.com/office/powerpoint/2010/main" val="60600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Shipping</a:t>
            </a:r>
            <a:r>
              <a:rPr lang="tr-TR" sz="1200" kern="1200" dirty="0">
                <a:solidFill>
                  <a:schemeClr val="tx1"/>
                </a:solidFill>
                <a:effectLst/>
                <a:latin typeface="Arial" charset="0"/>
                <a:ea typeface="+mn-ea"/>
                <a:cs typeface="+mn-cs"/>
              </a:rPr>
              <a:t> is a </a:t>
            </a:r>
            <a:r>
              <a:rPr lang="tr-TR" sz="1200" kern="1200" dirty="0" err="1">
                <a:solidFill>
                  <a:schemeClr val="tx1"/>
                </a:solidFill>
                <a:effectLst/>
                <a:latin typeface="Arial" charset="0"/>
                <a:ea typeface="+mn-ea"/>
                <a:cs typeface="+mn-cs"/>
              </a:rPr>
              <a:t>gender-dominated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workplace</a:t>
            </a:r>
            <a:r>
              <a:rPr lang="tr-TR" sz="1200" kern="1200" dirty="0">
                <a:solidFill>
                  <a:schemeClr val="tx1"/>
                </a:solidFill>
                <a:effectLst/>
                <a:latin typeface="Arial" charset="0"/>
                <a:ea typeface="+mn-ea"/>
                <a:cs typeface="+mn-cs"/>
              </a:rPr>
              <a:t> since it has </a:t>
            </a:r>
            <a:r>
              <a:rPr lang="tr-TR" sz="1200" kern="1200" dirty="0" err="1">
                <a:solidFill>
                  <a:schemeClr val="tx1"/>
                </a:solidFill>
                <a:effectLst/>
                <a:latin typeface="Arial" charset="0"/>
                <a:ea typeface="+mn-ea"/>
                <a:cs typeface="+mn-cs"/>
              </a:rPr>
              <a:t>historically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been</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male-dominated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tradition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runs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long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deep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However</a:t>
            </a:r>
            <a:r>
              <a:rPr lang="tr-TR" sz="1200" kern="1200" dirty="0">
                <a:solidFill>
                  <a:schemeClr val="tx1"/>
                </a:solidFill>
                <a:effectLst/>
                <a:latin typeface="Arial" charset="0"/>
                <a:ea typeface="+mn-ea"/>
                <a:cs typeface="+mn-cs"/>
              </a:rPr>
              <a:t> an </a:t>
            </a:r>
            <a:r>
              <a:rPr lang="tr-TR" sz="1200" kern="1200" dirty="0" err="1">
                <a:solidFill>
                  <a:schemeClr val="tx1"/>
                </a:solidFill>
                <a:effectLst/>
                <a:latin typeface="Arial" charset="0"/>
                <a:ea typeface="+mn-ea"/>
                <a:cs typeface="+mn-cs"/>
              </a:rPr>
              <a:t>effort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should</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made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move</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from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tradition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achieve</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representation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within</a:t>
            </a:r>
            <a:r>
              <a:rPr lang="tr-TR" sz="1200" kern="1200" dirty="0">
                <a:solidFill>
                  <a:schemeClr val="tx1"/>
                </a:solidFill>
                <a:effectLst/>
                <a:latin typeface="Arial" charset="0"/>
                <a:ea typeface="+mn-ea"/>
                <a:cs typeface="+mn-cs"/>
              </a:rPr>
              <a:t> it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keeping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twenty-first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century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expectations</a:t>
            </a:r>
            <a:r>
              <a:rPr lang="tr-TR" sz="1200" kern="1200" dirty="0">
                <a:solidFill>
                  <a:schemeClr val="tx1"/>
                </a:solidFill>
                <a:effectLst/>
                <a:latin typeface="Arial" charset="0"/>
                <a:ea typeface="+mn-ea"/>
                <a:cs typeface="+mn-cs"/>
              </a:rPr>
              <a:t>.​ (1) </a:t>
            </a:r>
            <a:r>
              <a:rPr lang="tr-TR" sz="1200" kern="1200" dirty="0" err="1">
                <a:solidFill>
                  <a:schemeClr val="tx1"/>
                </a:solidFill>
                <a:effectLst/>
                <a:latin typeface="Arial" charset="0"/>
                <a:ea typeface="+mn-ea"/>
                <a:cs typeface="+mn-cs"/>
              </a:rPr>
              <a:t>Actually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shipping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seafaring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always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become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increasingly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diverse</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terms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race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class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nationality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Sailors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 mix of </a:t>
            </a:r>
            <a:r>
              <a:rPr lang="tr-TR" sz="1200" kern="1200" dirty="0" err="1">
                <a:solidFill>
                  <a:schemeClr val="tx1"/>
                </a:solidFill>
                <a:effectLst/>
                <a:latin typeface="Arial" charset="0"/>
                <a:ea typeface="+mn-ea"/>
                <a:cs typeface="+mn-cs"/>
              </a:rPr>
              <a:t>individual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owners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companies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reflect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intricate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globalised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world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economy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depends</a:t>
            </a:r>
            <a:r>
              <a:rPr lang="tr-TR" sz="1200" kern="1200" dirty="0">
                <a:solidFill>
                  <a:schemeClr val="tx1"/>
                </a:solidFill>
                <a:effectLst/>
                <a:latin typeface="Arial" charset="0"/>
                <a:ea typeface="+mn-ea"/>
                <a:cs typeface="+mn-cs"/>
              </a:rPr>
              <a:t> on. However, the diversity of the motley crew of global seafarers has yet to take on a visible mixture of men and women – as many seafaring occupations remaining the preserve of men.	</a:t>
            </a:r>
            <a:endParaRPr lang="ro-RO"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ro-RO" sz="1200" kern="1200" dirty="0">
              <a:solidFill>
                <a:schemeClr val="tx1"/>
              </a:solidFill>
              <a:effectLst/>
              <a:latin typeface="Arial" charset="0"/>
              <a:ea typeface="+mn-ea"/>
              <a:cs typeface="+mn-cs"/>
            </a:endParaRPr>
          </a:p>
          <a:p>
            <a:r>
              <a:rPr lang="tr-TR" sz="1200" kern="1200" dirty="0">
                <a:solidFill>
                  <a:schemeClr val="tx1"/>
                </a:solidFill>
                <a:effectLst/>
                <a:latin typeface="Arial" charset="0"/>
                <a:ea typeface="+mn-ea"/>
                <a:cs typeface="+mn-cs"/>
              </a:rPr>
              <a:t>One of the benefits is "Varied Viewpoints". Having a rich and varied mixture of skills, talents and strenghts makes for all kinds of otherwise unexplored mental territor, and men and women bring different things to the table. Another benefit is " Strong Communication". One of the biggest differences between men and women is revealed through the ways in which they communicate. Strong communication skills among employees are essential to maintaining success. Both genders need to be able to clearly express their needs, ideas and concerns in a safe and open environment. This is where differences in communication come into play. Men are typically better at communicating issues and tackling confrontation, whereas women are more culturally influenced to work as peacemakers and try to solve an issue internally first. Both means of communication and conflict resolution are essential, one would not work without the other.</a:t>
            </a:r>
          </a:p>
          <a:p>
            <a:r>
              <a:rPr lang="tr-TR" sz="1200" kern="1200" dirty="0">
                <a:solidFill>
                  <a:schemeClr val="tx1"/>
                </a:solidFill>
                <a:effectLst/>
                <a:latin typeface="Arial" charset="0"/>
                <a:ea typeface="+mn-ea"/>
                <a:cs typeface="+mn-cs"/>
              </a:rPr>
              <a:t>Next benefit is "Foster a Positive Work Environment". No matter where you work at, a work environment where employees feel valued and respected by each other is going to make for an all-around better workplace for everyone. With a diverse group of men and women from different backgrounds, your employees will notice strenghts and talents in their co-workers that they don't encompass themselves, and it is very likely that this appreciation will stimulate an environment where everyone respects one another. The other benefit is "Taking Care of Employees". Workers produce better quality work when they are taken care of and feel comfortable, trusted and safe. To get the highest quality of work, provide an environment where people are judged based on the work they do, not their background, race or gender. The last benefit is "Gaining a Great Reputation".  Along with team members feeling appreciated by and respectful toward their co-workers, increased gender equality and diversity within the workplace really skyrockets your company's reputation to the outside world. Unfair and discriminatory work environments make it hard for employers to create the highest-functioning, most productive workplace.	</a:t>
            </a:r>
            <a:endParaRPr lang="tr-TR"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8398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specific data for this study is gained from  the voyages overtaken during 2003-2010.  For each voyage, the average number for the crew member is 220, out of which, 1/5 females, counting cadets from the Naval Academy (approx. 50, 2</a:t>
            </a:r>
            <a:r>
              <a:rPr lang="en-US" sz="1200" kern="1200" baseline="30000" dirty="0">
                <a:solidFill>
                  <a:schemeClr val="tx1"/>
                </a:solidFill>
                <a:effectLst/>
                <a:latin typeface="Arial" charset="0"/>
                <a:ea typeface="+mn-ea"/>
                <a:cs typeface="+mn-cs"/>
              </a:rPr>
              <a:t>nd</a:t>
            </a:r>
            <a:r>
              <a:rPr lang="en-US" sz="1200" kern="1200" dirty="0">
                <a:solidFill>
                  <a:schemeClr val="tx1"/>
                </a:solidFill>
                <a:effectLst/>
                <a:latin typeface="Arial" charset="0"/>
                <a:ea typeface="+mn-ea"/>
                <a:cs typeface="+mn-cs"/>
              </a:rPr>
              <a:t> year of study) and from the Navy Petty Officers School (approx. 40, 2</a:t>
            </a:r>
            <a:r>
              <a:rPr lang="en-US" sz="1200" kern="1200" baseline="30000" dirty="0">
                <a:solidFill>
                  <a:schemeClr val="tx1"/>
                </a:solidFill>
                <a:effectLst/>
                <a:latin typeface="Arial" charset="0"/>
                <a:ea typeface="+mn-ea"/>
                <a:cs typeface="+mn-cs"/>
              </a:rPr>
              <a:t>nd</a:t>
            </a:r>
            <a:r>
              <a:rPr lang="en-US" sz="1200" kern="1200" dirty="0">
                <a:solidFill>
                  <a:schemeClr val="tx1"/>
                </a:solidFill>
                <a:effectLst/>
                <a:latin typeface="Arial" charset="0"/>
                <a:ea typeface="+mn-ea"/>
                <a:cs typeface="+mn-cs"/>
              </a:rPr>
              <a:t> year of study). Beside the cadets, female commissioned and non-commissioned officers, teachers or other personnel categories, are deployed onboard as well. A psychologist has been deployed either onboard for special monitoring tasks, or assigned for specific evaluations before and after the training voyages. 2003 voyage (i.e. 30</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of July to 8</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of August 2003), was the first voyage with mixed personnel on cadets’ level. From that moment on, the gender issue has been considered commonly on training activities. </a:t>
            </a:r>
            <a:endParaRPr lang="tr-T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Each voyage of "</a:t>
            </a:r>
            <a:r>
              <a:rPr lang="en-US" sz="1200" kern="1200" dirty="0" err="1">
                <a:solidFill>
                  <a:schemeClr val="tx1"/>
                </a:solidFill>
                <a:effectLst/>
                <a:latin typeface="Arial" charset="0"/>
                <a:ea typeface="+mn-ea"/>
                <a:cs typeface="+mn-cs"/>
              </a:rPr>
              <a:t>Mircea</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cel</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Batran</a:t>
            </a:r>
            <a:r>
              <a:rPr lang="en-US" sz="1200" kern="1200" dirty="0">
                <a:solidFill>
                  <a:schemeClr val="tx1"/>
                </a:solidFill>
                <a:effectLst/>
                <a:latin typeface="Arial" charset="0"/>
                <a:ea typeface="+mn-ea"/>
                <a:cs typeface="+mn-cs"/>
              </a:rPr>
              <a:t>” included more than 5 nations onboard. Students from different nations (i.e. Turkey, Bulgaria, Poland, China, Latvia, Greece, Germany, Ukraine) joined the training voyages, which brought together not only both genders, males and females, but also different cultures and perceptions related to the diversity management, constituting a proper challenging environment for psychological studies.</a:t>
            </a:r>
            <a:endParaRPr lang="ro-RO" sz="1200" kern="1200" dirty="0">
              <a:solidFill>
                <a:schemeClr val="tx1"/>
              </a:solidFill>
              <a:effectLst/>
              <a:latin typeface="Arial" charset="0"/>
              <a:ea typeface="+mn-ea"/>
              <a:cs typeface="+mn-cs"/>
            </a:endParaRPr>
          </a:p>
          <a:p>
            <a:r>
              <a:rPr lang="tr-TR" sz="1200" kern="1200" dirty="0">
                <a:solidFill>
                  <a:schemeClr val="tx1"/>
                </a:solidFill>
                <a:effectLst/>
                <a:latin typeface="Arial" charset="0"/>
                <a:ea typeface="+mn-ea"/>
                <a:cs typeface="+mn-cs"/>
              </a:rPr>
              <a:t>The interpersonal attraction was mainly based on the difference in the social status of the students of the Naval Academy and the students at the Petty Officer School, the major point of focusing the girls' attention officer students against to non-commissioned cadets, being in fact the virtual power perceived as potential perspective of the females against their male ideal.</a:t>
            </a:r>
          </a:p>
          <a:p>
            <a:endParaRPr lang="tr-TR" sz="1200" kern="1200" dirty="0">
              <a:solidFill>
                <a:schemeClr val="tx1"/>
              </a:solidFill>
              <a:effectLst/>
              <a:latin typeface="Arial" charset="0"/>
              <a:ea typeface="+mn-ea"/>
              <a:cs typeface="+mn-cs"/>
            </a:endParaRPr>
          </a:p>
          <a:p>
            <a:r>
              <a:rPr lang="tr-TR" sz="1200" kern="1200" dirty="0">
                <a:solidFill>
                  <a:schemeClr val="tx1"/>
                </a:solidFill>
                <a:effectLst/>
                <a:latin typeface="Arial" charset="0"/>
                <a:ea typeface="+mn-ea"/>
                <a:cs typeface="+mn-cs"/>
              </a:rPr>
              <a:t>Also, individual characteristics played an important role in facilitating interpersonal attraction, as widely reflected in the literature (7).</a:t>
            </a:r>
            <a:endParaRPr lang="tr-TR"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sz="1200" kern="1200" dirty="0">
              <a:solidFill>
                <a:schemeClr val="tx1"/>
              </a:solidFill>
              <a:effectLst/>
              <a:latin typeface="Arial" charset="0"/>
              <a:ea typeface="+mn-ea"/>
              <a:cs typeface="+mn-cs"/>
            </a:endParaRPr>
          </a:p>
          <a:p>
            <a:endParaRPr lang="tr-TR"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6783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tr-TR" sz="1200" kern="1200" dirty="0">
                <a:solidFill>
                  <a:schemeClr val="tx1"/>
                </a:solidFill>
                <a:latin typeface="Arial" charset="0"/>
                <a:ea typeface="+mn-ea"/>
                <a:cs typeface="+mn-cs"/>
              </a:rPr>
              <a:t>Once employed, women seafarers may also face lower pay even though they are doing work</a:t>
            </a:r>
            <a:r>
              <a:rPr lang="en-GB" sz="1200" kern="1200" dirty="0">
                <a:solidFill>
                  <a:schemeClr val="tx1"/>
                </a:solidFill>
                <a:latin typeface="Arial" charset="0"/>
                <a:ea typeface="+mn-ea"/>
                <a:cs typeface="+mn-cs"/>
              </a:rPr>
              <a:t> equivalent to that of male colleagues. Women may also be denied the facilities or equipment available to male workers, which is a form of discrimination. Although these are issues for many workers, they can be a particular problem if you are employed at sea, where you are away from family and friends and other sources of support (23).  </a:t>
            </a:r>
            <a:endParaRPr lang="tr-TR" sz="1200" kern="1200" dirty="0">
              <a:solidFill>
                <a:schemeClr val="tx1"/>
              </a:solidFill>
              <a:latin typeface="Arial" charset="0"/>
              <a:ea typeface="+mn-ea"/>
              <a:cs typeface="+mn-cs"/>
            </a:endParaRPr>
          </a:p>
          <a:p>
            <a:r>
              <a:rPr lang="tr-TR" sz="1200" kern="1200" dirty="0">
                <a:solidFill>
                  <a:schemeClr val="tx1"/>
                </a:solidFill>
                <a:latin typeface="Arial" charset="0"/>
                <a:ea typeface="+mn-ea"/>
                <a:cs typeface="+mn-cs"/>
              </a:rPr>
              <a:t>Some of the challenges female maritime personnel face are listed below:</a:t>
            </a:r>
          </a:p>
          <a:p>
            <a:r>
              <a:rPr lang="tr-TR" sz="1200" kern="1200" dirty="0">
                <a:solidFill>
                  <a:schemeClr val="tx1"/>
                </a:solidFill>
                <a:latin typeface="Arial" charset="0"/>
                <a:ea typeface="+mn-ea"/>
                <a:cs typeface="+mn-cs"/>
              </a:rPr>
              <a:t>1. Not being able to rise to the top positions;</a:t>
            </a:r>
          </a:p>
          <a:p>
            <a:r>
              <a:rPr lang="tr-TR" sz="1200" kern="1200" dirty="0">
                <a:solidFill>
                  <a:schemeClr val="tx1"/>
                </a:solidFill>
                <a:latin typeface="Arial" charset="0"/>
                <a:ea typeface="+mn-ea"/>
                <a:cs typeface="+mn-cs"/>
              </a:rPr>
              <a:t>2. Not getting the same salary as the men in the same positions;</a:t>
            </a:r>
          </a:p>
          <a:p>
            <a:r>
              <a:rPr lang="tr-TR" sz="1200" kern="1200" dirty="0">
                <a:solidFill>
                  <a:schemeClr val="tx1"/>
                </a:solidFill>
                <a:latin typeface="Arial" charset="0"/>
                <a:ea typeface="+mn-ea"/>
                <a:cs typeface="+mn-cs"/>
              </a:rPr>
              <a:t>3. Having to work more than the men to be promoted;</a:t>
            </a:r>
            <a:endParaRPr lang="ro-RO" sz="1200" kern="1200" dirty="0">
              <a:solidFill>
                <a:schemeClr val="tx1"/>
              </a:solidFill>
              <a:latin typeface="Arial" charset="0"/>
              <a:ea typeface="+mn-ea"/>
              <a:cs typeface="+mn-cs"/>
            </a:endParaRPr>
          </a:p>
          <a:p>
            <a:r>
              <a:rPr lang="tr-TR" sz="1200" kern="1200" dirty="0">
                <a:solidFill>
                  <a:schemeClr val="tx1"/>
                </a:solidFill>
                <a:latin typeface="Arial" charset="0"/>
                <a:ea typeface="+mn-ea"/>
                <a:cs typeface="+mn-cs"/>
              </a:rPr>
              <a:t>8. Insufficient mentorship opportunities to integrate women into the field;</a:t>
            </a:r>
          </a:p>
          <a:p>
            <a:r>
              <a:rPr lang="tr-TR" sz="1200" kern="1200" dirty="0">
                <a:solidFill>
                  <a:schemeClr val="tx1"/>
                </a:solidFill>
                <a:latin typeface="Arial" charset="0"/>
                <a:ea typeface="+mn-ea"/>
                <a:cs typeface="+mn-cs"/>
              </a:rPr>
              <a:t>9. Not being able to perform organizational citizenship behaviours as much as men can, due to the fact that they are primary caregivers in the family; and</a:t>
            </a:r>
          </a:p>
          <a:p>
            <a:r>
              <a:rPr lang="tr-TR" sz="1200" kern="1200" dirty="0">
                <a:solidFill>
                  <a:schemeClr val="tx1"/>
                </a:solidFill>
                <a:latin typeface="Arial" charset="0"/>
                <a:ea typeface="+mn-ea"/>
                <a:cs typeface="+mn-cs"/>
              </a:rPr>
              <a:t>10. Suffering from work overloads and time management problems (27).</a:t>
            </a:r>
          </a:p>
          <a:p>
            <a:r>
              <a:rPr lang="tr-TR" sz="1200" kern="1200" dirty="0">
                <a:solidFill>
                  <a:schemeClr val="tx1"/>
                </a:solidFill>
                <a:effectLst/>
                <a:latin typeface="Arial" charset="0"/>
                <a:ea typeface="+mn-ea"/>
                <a:cs typeface="+mn-cs"/>
              </a:rPr>
              <a:t>These challenges are worldwide and even companies employing women reported the need of gender-related policies protecting women seafarers onboard ship (24).</a:t>
            </a:r>
          </a:p>
          <a:p>
            <a:r>
              <a:rPr lang="tr-TR" sz="1200" kern="1200" dirty="0">
                <a:solidFill>
                  <a:schemeClr val="tx1"/>
                </a:solidFill>
                <a:effectLst/>
                <a:latin typeface="Arial" charset="0"/>
                <a:ea typeface="+mn-ea"/>
                <a:cs typeface="+mn-cs"/>
              </a:rPr>
              <a:t>All the units of maritime industry, whether they are ashore or afloat, require an efficient diversity management. Diversity in maritime can be caused by cultural, national, religious, or educational differences, but the most important reason, which also constitutes the main argument of this part,  is gender difference. </a:t>
            </a:r>
          </a:p>
          <a:p>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4468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During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conference</a:t>
            </a:r>
            <a:r>
              <a:rPr lang="tr-TR" sz="1200" kern="1200" dirty="0">
                <a:solidFill>
                  <a:schemeClr val="tx1"/>
                </a:solidFill>
                <a:effectLst/>
                <a:latin typeface="Arial" charset="0"/>
                <a:ea typeface="+mn-ea"/>
                <a:cs typeface="+mn-cs"/>
              </a:rPr>
              <a:t> on STCW,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held</a:t>
            </a:r>
            <a:r>
              <a:rPr lang="tr-TR" sz="1200" kern="1200" dirty="0">
                <a:solidFill>
                  <a:schemeClr val="tx1"/>
                </a:solidFill>
                <a:effectLst/>
                <a:latin typeface="Arial" charset="0"/>
                <a:ea typeface="+mn-ea"/>
                <a:cs typeface="+mn-cs"/>
              </a:rPr>
              <a:t> in Manila, 2010, </a:t>
            </a:r>
            <a:r>
              <a:rPr lang="tr-TR" sz="1200" kern="1200" dirty="0" err="1">
                <a:solidFill>
                  <a:schemeClr val="tx1"/>
                </a:solidFill>
                <a:effectLst/>
                <a:latin typeface="Arial" charset="0"/>
                <a:ea typeface="+mn-ea"/>
                <a:cs typeface="+mn-cs"/>
              </a:rPr>
              <a:t>Resolution</a:t>
            </a:r>
            <a:r>
              <a:rPr lang="tr-TR" sz="1200" kern="1200" dirty="0">
                <a:solidFill>
                  <a:schemeClr val="tx1"/>
                </a:solidFill>
                <a:effectLst/>
                <a:latin typeface="Arial" charset="0"/>
                <a:ea typeface="+mn-ea"/>
                <a:cs typeface="+mn-cs"/>
              </a:rPr>
              <a:t> 14, </a:t>
            </a:r>
            <a:r>
              <a:rPr lang="tr-TR" sz="1200" kern="1200" dirty="0" err="1">
                <a:solidFill>
                  <a:schemeClr val="tx1"/>
                </a:solidFill>
                <a:effectLst/>
                <a:latin typeface="Arial" charset="0"/>
                <a:ea typeface="+mn-ea"/>
                <a:cs typeface="+mn-cs"/>
              </a:rPr>
              <a:t>Promotion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participation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approved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resolution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invites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governments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special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consideration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securing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access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a:t>
            </a:r>
            <a:r>
              <a:rPr lang="tr-TR" sz="1200" kern="1200" dirty="0">
                <a:solidFill>
                  <a:schemeClr val="tx1"/>
                </a:solidFill>
                <a:effectLst/>
                <a:latin typeface="Arial" charset="0"/>
                <a:ea typeface="+mn-ea"/>
                <a:cs typeface="+mn-cs"/>
              </a:rPr>
              <a:t> men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sectors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highlight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role of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seafaring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profession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promote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greater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participation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training</a:t>
            </a:r>
            <a:r>
              <a:rPr lang="tr-TR" sz="1200" kern="1200" dirty="0">
                <a:solidFill>
                  <a:schemeClr val="tx1"/>
                </a:solidFill>
                <a:effectLst/>
                <a:latin typeface="Arial" charset="0"/>
                <a:ea typeface="+mn-ea"/>
                <a:cs typeface="+mn-cs"/>
              </a:rPr>
              <a:t> at </a:t>
            </a:r>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it </a:t>
            </a:r>
            <a:r>
              <a:rPr lang="tr-TR" sz="1200" kern="1200" dirty="0" err="1">
                <a:solidFill>
                  <a:schemeClr val="tx1"/>
                </a:solidFill>
                <a:effectLst/>
                <a:latin typeface="Arial" charset="0"/>
                <a:ea typeface="+mn-ea"/>
                <a:cs typeface="+mn-cs"/>
              </a:rPr>
              <a:t>further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invites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governments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industry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endeavour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considering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ways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identify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overcome</a:t>
            </a:r>
            <a:r>
              <a:rPr lang="tr-TR" sz="1200" kern="1200" dirty="0">
                <a:solidFill>
                  <a:schemeClr val="tx1"/>
                </a:solidFill>
                <a:effectLst/>
                <a:latin typeface="Arial" charset="0"/>
                <a:ea typeface="+mn-ea"/>
                <a:cs typeface="+mn-cs"/>
              </a:rPr>
              <a:t>, at </a:t>
            </a:r>
            <a:r>
              <a:rPr lang="tr-TR" sz="1200" kern="1200" dirty="0" err="1">
                <a:solidFill>
                  <a:schemeClr val="tx1"/>
                </a:solidFill>
                <a:effectLst/>
                <a:latin typeface="Arial" charset="0"/>
                <a:ea typeface="+mn-ea"/>
                <a:cs typeface="+mn-cs"/>
              </a:rPr>
              <a:t>international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existing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constraints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such</a:t>
            </a:r>
            <a:r>
              <a:rPr lang="tr-TR" sz="1200" kern="1200" dirty="0">
                <a:solidFill>
                  <a:schemeClr val="tx1"/>
                </a:solidFill>
                <a:effectLst/>
                <a:latin typeface="Arial" charset="0"/>
                <a:ea typeface="+mn-ea"/>
                <a:cs typeface="+mn-cs"/>
              </a:rPr>
              <a:t> as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lack</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facilities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on board </a:t>
            </a:r>
            <a:r>
              <a:rPr lang="tr-TR" sz="1200" kern="1200" dirty="0" err="1">
                <a:solidFill>
                  <a:schemeClr val="tx1"/>
                </a:solidFill>
                <a:effectLst/>
                <a:latin typeface="Arial" charset="0"/>
                <a:ea typeface="+mn-ea"/>
                <a:cs typeface="+mn-cs"/>
              </a:rPr>
              <a:t>training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vessels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woman</a:t>
            </a:r>
            <a:r>
              <a:rPr lang="tr-TR" sz="1200" kern="1200" dirty="0">
                <a:solidFill>
                  <a:schemeClr val="tx1"/>
                </a:solidFill>
                <a:effectLst/>
                <a:latin typeface="Arial" charset="0"/>
                <a:ea typeface="+mn-ea"/>
                <a:cs typeface="+mn-cs"/>
              </a:rPr>
              <a:t> can </a:t>
            </a:r>
            <a:r>
              <a:rPr lang="tr-TR" sz="1200" kern="1200" dirty="0" err="1">
                <a:solidFill>
                  <a:schemeClr val="tx1"/>
                </a:solidFill>
                <a:effectLst/>
                <a:latin typeface="Arial" charset="0"/>
                <a:ea typeface="+mn-ea"/>
                <a:cs typeface="+mn-cs"/>
              </a:rPr>
              <a:t>participate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fully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without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hindrance</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seafaring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activities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order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facilitate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effectively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achievement</a:t>
            </a:r>
            <a:r>
              <a:rPr lang="tr-TR" sz="1200" kern="1200" dirty="0">
                <a:solidFill>
                  <a:schemeClr val="tx1"/>
                </a:solidFill>
                <a:effectLst/>
                <a:latin typeface="Arial" charset="0"/>
                <a:ea typeface="+mn-ea"/>
                <a:cs typeface="+mn-cs"/>
              </a:rPr>
              <a:t> of Millennium Development </a:t>
            </a:r>
            <a:r>
              <a:rPr lang="tr-TR" sz="1200" kern="1200" dirty="0" err="1">
                <a:solidFill>
                  <a:schemeClr val="tx1"/>
                </a:solidFill>
                <a:effectLst/>
                <a:latin typeface="Arial" charset="0"/>
                <a:ea typeface="+mn-ea"/>
                <a:cs typeface="+mn-cs"/>
              </a:rPr>
              <a:t>Goals</a:t>
            </a:r>
            <a:r>
              <a:rPr lang="tr-TR" sz="1200" kern="1200" dirty="0">
                <a:solidFill>
                  <a:schemeClr val="tx1"/>
                </a:solidFill>
                <a:effectLst/>
                <a:latin typeface="Arial" charset="0"/>
                <a:ea typeface="+mn-ea"/>
                <a:cs typeface="+mn-cs"/>
              </a:rPr>
              <a:t> (MDG) 3 (</a:t>
            </a:r>
            <a:r>
              <a:rPr lang="tr-TR" sz="1200" kern="1200" dirty="0" err="1">
                <a:solidFill>
                  <a:schemeClr val="tx1"/>
                </a:solidFill>
                <a:effectLst/>
                <a:latin typeface="Arial" charset="0"/>
                <a:ea typeface="+mn-ea"/>
                <a:cs typeface="+mn-cs"/>
              </a:rPr>
              <a:t>Promote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gender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empower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support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provision</a:t>
            </a:r>
            <a:r>
              <a:rPr lang="tr-TR" sz="1200" kern="1200" dirty="0">
                <a:solidFill>
                  <a:schemeClr val="tx1"/>
                </a:solidFill>
                <a:effectLst/>
                <a:latin typeface="Arial" charset="0"/>
                <a:ea typeface="+mn-ea"/>
                <a:cs typeface="+mn-cs"/>
              </a:rPr>
              <a:t> of on-</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a:t>
            </a:r>
            <a:r>
              <a:rPr lang="tr-TR" sz="1200" kern="1200" dirty="0" err="1">
                <a:solidFill>
                  <a:schemeClr val="tx1"/>
                </a:solidFill>
                <a:effectLst/>
                <a:latin typeface="Arial" charset="0"/>
                <a:ea typeface="+mn-ea"/>
                <a:cs typeface="+mn-cs"/>
              </a:rPr>
              <a:t>job-training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opportunities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acquire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appropriate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practical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experience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required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enhance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professional</a:t>
            </a:r>
            <a:r>
              <a:rPr lang="en-GB" sz="1200" kern="1200" dirty="0">
                <a:solidFill>
                  <a:schemeClr val="tx1"/>
                </a:solidFill>
                <a:effectLst/>
                <a:latin typeface="Arial" charset="0"/>
                <a:ea typeface="+mn-ea"/>
                <a:cs typeface="+mn-cs"/>
              </a:rPr>
              <a:t> maritime skills. (25)</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parallel</a:t>
            </a:r>
            <a:r>
              <a:rPr lang="tr-TR" sz="1200" kern="1200" baseline="0" dirty="0">
                <a:solidFill>
                  <a:schemeClr val="tx1"/>
                </a:solidFill>
                <a:effectLst/>
                <a:latin typeface="Arial" charset="0"/>
                <a:ea typeface="+mn-ea"/>
                <a:cs typeface="+mn-cs"/>
              </a:rPr>
              <a:t> </a:t>
            </a:r>
            <a:r>
              <a:rPr lang="tr-TR" sz="1200" kern="1200" baseline="0" dirty="0" err="1">
                <a:solidFill>
                  <a:schemeClr val="tx1"/>
                </a:solidFill>
                <a:effectLst/>
                <a:latin typeface="Arial" charset="0"/>
                <a:ea typeface="+mn-ea"/>
                <a:cs typeface="+mn-cs"/>
              </a:rPr>
              <a:t>with</a:t>
            </a:r>
            <a:r>
              <a:rPr lang="tr-TR" sz="1200" kern="1200" baseline="0" dirty="0">
                <a:solidFill>
                  <a:schemeClr val="tx1"/>
                </a:solidFill>
                <a:effectLst/>
                <a:latin typeface="Arial" charset="0"/>
                <a:ea typeface="+mn-ea"/>
                <a:cs typeface="+mn-cs"/>
              </a:rPr>
              <a:t> </a:t>
            </a:r>
            <a:r>
              <a:rPr lang="tr-TR" sz="1200" kern="1200" baseline="0" dirty="0" err="1">
                <a:solidFill>
                  <a:schemeClr val="tx1"/>
                </a:solidFill>
                <a:effectLst/>
                <a:latin typeface="Arial" charset="0"/>
                <a:ea typeface="+mn-ea"/>
                <a:cs typeface="+mn-cs"/>
              </a:rPr>
              <a:t>these</a:t>
            </a:r>
            <a:r>
              <a:rPr lang="tr-TR" sz="1200" kern="1200" baseline="0" dirty="0">
                <a:solidFill>
                  <a:schemeClr val="tx1"/>
                </a:solidFill>
                <a:effectLst/>
                <a:latin typeface="Arial" charset="0"/>
                <a:ea typeface="+mn-ea"/>
                <a:cs typeface="+mn-cs"/>
              </a:rPr>
              <a:t> </a:t>
            </a:r>
            <a:r>
              <a:rPr lang="tr-TR" sz="1200" kern="1200" baseline="0" dirty="0" err="1">
                <a:solidFill>
                  <a:schemeClr val="tx1"/>
                </a:solidFill>
                <a:effectLst/>
                <a:latin typeface="Arial" charset="0"/>
                <a:ea typeface="+mn-ea"/>
                <a:cs typeface="+mn-cs"/>
              </a:rPr>
              <a:t>decisions</a:t>
            </a:r>
            <a:r>
              <a:rPr lang="tr-TR" sz="1200" kern="1200" baseline="0" dirty="0">
                <a:solidFill>
                  <a:schemeClr val="tx1"/>
                </a:solidFill>
                <a:effectLst/>
                <a:latin typeface="Arial" charset="0"/>
                <a:ea typeface="+mn-ea"/>
                <a:cs typeface="+mn-cs"/>
              </a:rPr>
              <a:t> ITF </a:t>
            </a:r>
            <a:r>
              <a:rPr lang="tr-TR" sz="1200" kern="1200" baseline="0" dirty="0" err="1">
                <a:solidFill>
                  <a:schemeClr val="tx1"/>
                </a:solidFill>
                <a:effectLst/>
                <a:latin typeface="Arial" charset="0"/>
                <a:ea typeface="+mn-ea"/>
                <a:cs typeface="+mn-cs"/>
              </a:rPr>
              <a:t>stated</a:t>
            </a:r>
            <a:r>
              <a:rPr lang="tr-TR" sz="1200" kern="1200" baseline="0" dirty="0">
                <a:solidFill>
                  <a:schemeClr val="tx1"/>
                </a:solidFill>
                <a:effectLst/>
                <a:latin typeface="Arial" charset="0"/>
                <a:ea typeface="+mn-ea"/>
                <a:cs typeface="+mn-cs"/>
              </a:rPr>
              <a:t> </a:t>
            </a:r>
            <a:r>
              <a:rPr lang="tr-TR" sz="1200" kern="1200" baseline="0" dirty="0" err="1">
                <a:solidFill>
                  <a:schemeClr val="tx1"/>
                </a:solidFill>
                <a:effectLst/>
                <a:latin typeface="Arial" charset="0"/>
                <a:ea typeface="+mn-ea"/>
                <a:cs typeface="+mn-cs"/>
              </a:rPr>
              <a:t>that</a:t>
            </a:r>
            <a:r>
              <a:rPr lang="tr-TR" sz="1200" kern="1200" baseline="0" dirty="0">
                <a:solidFill>
                  <a:schemeClr val="tx1"/>
                </a:solidFill>
                <a:effectLst/>
                <a:latin typeface="Arial" charset="0"/>
                <a:ea typeface="+mn-ea"/>
                <a:cs typeface="+mn-cs"/>
              </a:rPr>
              <a:t>:</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The first and most basic right according to International Labour Organization states that all women seafarers hold right to equality in job and education</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All female seafarers, like their male counterparts, are entitled to minimum wages and working conditions, which has been set at $465.</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Women seafarers shall be allowed same working hours as their male counterparts, with maximum limit being 14 hours in a 24 hour period.</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Women seafarers will be entitled to be paid for overtime above the stipulated hours of work as set by the International Marine Organization (IMO) for all seafarers.</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IMO states that no lady mariner can be denied any maritime post on a vessel in lieu of her gender.</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Women have right to be guaranteed against any form of discrimination between men and women for any maritime job, in terms of equipment, working conditions or facilities.</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In case of maternity, women seafarers are entitled to same rights as in any other profession.</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For Flag of convenience vessels, the rights for maternity leaves for a lady mariner are as mentioned by the flag state. In certain cases, there may be no specified rights for such a situation at all. However, ITF secures their position with minimum rights that those women would still be entitled to.</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Women seafarers have the right to form or join any trade unions to represent themselves.</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ITF’s agreements with seafaring vessels ensure that in case of pregnancy, women seafarers will be allowed to repatriate with no deductions in salary.</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The time for repatriation is influenced by the state of legislation and the conditions on board. Depending on the country under whose legislation the vessel is sailing or the availability of a medical practitioner on the vessel, the time of repatriation can vary.</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ITF states that a pregnant lady mariner cannot be exposed to hazardous conditions while aboard.</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Under rights of women seafarers, ITF guarantees re-employment of the seafarer after the maternity leave.</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A lady mariner shall be given two months of salary as part of the maternity payment.</a:t>
            </a:r>
            <a:endParaRPr lang="tr-TR" sz="1200" kern="1200" dirty="0">
              <a:solidFill>
                <a:schemeClr val="tx1"/>
              </a:solidFill>
              <a:effectLst/>
              <a:latin typeface="Arial" charset="0"/>
              <a:ea typeface="+mn-ea"/>
              <a:cs typeface="+mn-cs"/>
            </a:endParaRPr>
          </a:p>
          <a:p>
            <a:pPr lvl="2"/>
            <a:r>
              <a:rPr lang="en-GB" sz="1200" kern="1200" dirty="0">
                <a:solidFill>
                  <a:schemeClr val="tx1"/>
                </a:solidFill>
                <a:effectLst/>
                <a:latin typeface="Arial" charset="0"/>
                <a:ea typeface="+mn-ea"/>
                <a:cs typeface="+mn-cs"/>
              </a:rPr>
              <a:t>ITF has developed a policy for women seafarers against bullying and harassment aboard. This policy applies to both men and women and indicates that no form of bullying or harassment would be tolerated against seafarers.</a:t>
            </a:r>
            <a:endParaRPr lang="tr-TR" sz="1200" kern="1200" dirty="0">
              <a:solidFill>
                <a:schemeClr val="tx1"/>
              </a:solidFill>
              <a:effectLst/>
              <a:latin typeface="Arial" charset="0"/>
              <a:ea typeface="+mn-ea"/>
              <a:cs typeface="+mn-cs"/>
            </a:endParaRPr>
          </a:p>
          <a:p>
            <a:r>
              <a:rPr lang="tr-TR" sz="1200" kern="1200" dirty="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0621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462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1"/>
            <a:r>
              <a:rPr lang="tr-TR" sz="1200" b="1" kern="1200" dirty="0">
                <a:solidFill>
                  <a:schemeClr val="tx1"/>
                </a:solidFill>
                <a:effectLst/>
                <a:latin typeface="Arial" charset="0"/>
                <a:ea typeface="+mn-ea"/>
                <a:cs typeface="+mn-cs"/>
              </a:rPr>
              <a:t>Gender </a:t>
            </a:r>
            <a:r>
              <a:rPr lang="tr-TR" sz="1200" b="1" kern="1200" dirty="0" err="1">
                <a:solidFill>
                  <a:schemeClr val="tx1"/>
                </a:solidFill>
                <a:effectLst/>
                <a:latin typeface="Arial" charset="0"/>
                <a:ea typeface="+mn-ea"/>
                <a:cs typeface="+mn-cs"/>
              </a:rPr>
              <a:t>Bias</a:t>
            </a:r>
            <a:r>
              <a:rPr lang="tr-TR" sz="1200" b="1" kern="1200" dirty="0">
                <a:solidFill>
                  <a:schemeClr val="tx1"/>
                </a:solidFill>
                <a:effectLst/>
                <a:latin typeface="Arial" charset="0"/>
                <a:ea typeface="+mn-ea"/>
                <a:cs typeface="+mn-cs"/>
              </a:rPr>
              <a:t> </a:t>
            </a:r>
            <a:r>
              <a:rPr lang="tr-TR" sz="1200" b="1" kern="1200" dirty="0" err="1">
                <a:solidFill>
                  <a:schemeClr val="tx1"/>
                </a:solidFill>
                <a:effectLst/>
                <a:latin typeface="Arial" charset="0"/>
                <a:ea typeface="+mn-ea"/>
                <a:cs typeface="+mn-cs"/>
              </a:rPr>
              <a:t>and</a:t>
            </a:r>
            <a:r>
              <a:rPr lang="tr-TR" sz="1200" b="1" kern="1200" dirty="0">
                <a:solidFill>
                  <a:schemeClr val="tx1"/>
                </a:solidFill>
                <a:effectLst/>
                <a:latin typeface="Arial" charset="0"/>
                <a:ea typeface="+mn-ea"/>
                <a:cs typeface="+mn-cs"/>
              </a:rPr>
              <a:t> </a:t>
            </a:r>
            <a:r>
              <a:rPr lang="tr-TR" sz="1200" b="1" kern="1200" dirty="0" err="1">
                <a:solidFill>
                  <a:schemeClr val="tx1"/>
                </a:solidFill>
                <a:effectLst/>
                <a:latin typeface="Arial" charset="0"/>
                <a:ea typeface="+mn-ea"/>
                <a:cs typeface="+mn-cs"/>
              </a:rPr>
              <a:t>Problems</a:t>
            </a:r>
            <a:r>
              <a:rPr lang="tr-TR" sz="1200" b="1" kern="1200" dirty="0">
                <a:solidFill>
                  <a:schemeClr val="tx1"/>
                </a:solidFill>
                <a:effectLst/>
                <a:latin typeface="Arial" charset="0"/>
                <a:ea typeface="+mn-ea"/>
                <a:cs typeface="+mn-cs"/>
              </a:rPr>
              <a:t> </a:t>
            </a:r>
            <a:r>
              <a:rPr lang="tr-TR" sz="1200" b="1" kern="1200" dirty="0" err="1">
                <a:solidFill>
                  <a:schemeClr val="tx1"/>
                </a:solidFill>
                <a:effectLst/>
                <a:latin typeface="Arial" charset="0"/>
                <a:ea typeface="+mn-ea"/>
                <a:cs typeface="+mn-cs"/>
              </a:rPr>
              <a:t>Encountered</a:t>
            </a:r>
            <a:r>
              <a:rPr lang="tr-TR" sz="1200" b="1" kern="1200" dirty="0">
                <a:solidFill>
                  <a:schemeClr val="tx1"/>
                </a:solidFill>
                <a:effectLst/>
                <a:latin typeface="Arial" charset="0"/>
                <a:ea typeface="+mn-ea"/>
                <a:cs typeface="+mn-cs"/>
              </a:rPr>
              <a:t> </a:t>
            </a:r>
            <a:r>
              <a:rPr lang="tr-TR" sz="1200" b="1" kern="1200" dirty="0" err="1">
                <a:solidFill>
                  <a:schemeClr val="tx1"/>
                </a:solidFill>
                <a:effectLst/>
                <a:latin typeface="Arial" charset="0"/>
                <a:ea typeface="+mn-ea"/>
                <a:cs typeface="+mn-cs"/>
              </a:rPr>
              <a:t>During</a:t>
            </a:r>
            <a:r>
              <a:rPr lang="tr-TR" sz="1200" b="1" kern="1200" dirty="0">
                <a:solidFill>
                  <a:schemeClr val="tx1"/>
                </a:solidFill>
                <a:effectLst/>
                <a:latin typeface="Arial" charset="0"/>
                <a:ea typeface="+mn-ea"/>
                <a:cs typeface="+mn-cs"/>
              </a:rPr>
              <a:t> </a:t>
            </a:r>
            <a:r>
              <a:rPr lang="tr-TR" sz="1200" b="1" kern="1200" dirty="0" err="1">
                <a:solidFill>
                  <a:schemeClr val="tx1"/>
                </a:solidFill>
                <a:effectLst/>
                <a:latin typeface="Arial" charset="0"/>
                <a:ea typeface="+mn-ea"/>
                <a:cs typeface="+mn-cs"/>
              </a:rPr>
              <a:t>Duties</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The observation of the structure of working women and men indicates an uneven distribution of the number of employees in the maritime economy. The efforts undertaken for more than 20 years focused on the broader inclusion of women in the maritime sector do not bring satisfactory results, and their representation in the maritime industry is still low. The total share of women in work at sea is small and is estimated up to 3%. Insufficient numbers of women seafarers cause problems for delivering accurate statistical comparisons of male and female retention rates within the industry. However, it is observable that women seafarers stay at sea for shorter periods than their male colleagues. The specific constraints facing women in the maritime industry are the main reasons for that state of affair. The traditional: social and cultural way of viewing the maritime industry relates it to men's domain which still has a particularly strong influence on women's choices about their professional carriers as well as influences the development of the maritime industry.</a:t>
            </a:r>
            <a:endParaRPr lang="pl-PL" sz="1200" kern="1200" dirty="0">
              <a:solidFill>
                <a:schemeClr val="tx1"/>
              </a:solidFill>
              <a:effectLst/>
              <a:latin typeface="Arial" charset="0"/>
              <a:ea typeface="+mn-ea"/>
              <a:cs typeface="+mn-cs"/>
            </a:endParaRPr>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1770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Pre-entry discrimination takes place when females are denied equal opportunity to enter some occupations and industries, and it involves preconditioning related to differential educational and socialization opportunities. </a:t>
            </a:r>
            <a:endParaRPr lang="ro-RO" sz="1200" kern="1200" dirty="0">
              <a:solidFill>
                <a:schemeClr val="tx1"/>
              </a:solidFill>
              <a:effectLst/>
              <a:latin typeface="Arial" charset="0"/>
              <a:ea typeface="+mn-ea"/>
              <a:cs typeface="+mn-cs"/>
            </a:endParaRPr>
          </a:p>
          <a:p>
            <a:r>
              <a:rPr lang="en-GB" dirty="0"/>
              <a:t>Another group of factors related to pre-entry discrimination refers to educational aspects. Among them, the most significant seems pertained to problems with completing maritime practices, which are commonly encountered by female cadets. Factors that decide about the difficulties in completing traineeships are comprehensive and include: </a:t>
            </a:r>
            <a:endParaRPr lang="pl-PL" dirty="0"/>
          </a:p>
          <a:p>
            <a:pPr lvl="0"/>
            <a:r>
              <a:rPr lang="en-GB" dirty="0"/>
              <a:t>gender stereotypes (including the vision of "weak gender" as unfit for work at sea);</a:t>
            </a:r>
            <a:endParaRPr lang="pl-PL" dirty="0"/>
          </a:p>
          <a:p>
            <a:pPr lvl="0"/>
            <a:r>
              <a:rPr lang="en-GB" dirty="0"/>
              <a:t>shortage of space on-board and inability to provide female apprentices with a separate living cabin; </a:t>
            </a:r>
            <a:endParaRPr lang="pl-PL" dirty="0"/>
          </a:p>
          <a:p>
            <a:pPr lvl="0"/>
            <a:r>
              <a:rPr lang="en-GB" dirty="0"/>
              <a:t>problems with finding a job by unqualified staff (trainees or young cadets whose qualifications do not meet the formal standards). </a:t>
            </a:r>
            <a:endParaRPr lang="pl-PL" dirty="0"/>
          </a:p>
          <a:p>
            <a:r>
              <a:rPr lang="en-GB" dirty="0"/>
              <a:t>In result: when candidates for maritime apprenticeship are selected, women's applications are rejected immediately. Such practices indicate the existence of elements of horizontal occupational segregation in the recruitment process based on the gender criterion.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pl-PL" sz="1200" kern="1200" dirty="0">
              <a:solidFill>
                <a:schemeClr val="tx1"/>
              </a:solidFill>
              <a:effectLst/>
              <a:latin typeface="Arial" charset="0"/>
              <a:ea typeface="+mn-ea"/>
              <a:cs typeface="+mn-cs"/>
            </a:endParaRPr>
          </a:p>
          <a:p>
            <a:endParaRPr lang="en-GB"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9801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kern="1200" dirty="0">
                <a:solidFill>
                  <a:schemeClr val="tx1"/>
                </a:solidFill>
                <a:effectLst/>
                <a:latin typeface="Arial" charset="0"/>
                <a:ea typeface="+mn-ea"/>
                <a:cs typeface="+mn-cs"/>
              </a:rPr>
              <a:t>The process of post-entry discrimination is influenced by economic and non-economic factors, which include biological and socio-cultural features. This type of gender discrimination can be grouped under two main divisions: the hidden discrimination and the open discrimination. Various types of hidden and open discrimination involve:</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1.    Denying women employment on-board as its most severe form;</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2.    Keeping female seafarers away from heavy, dirty or responsible work;</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3.    In the practices of 'open discrimination' women are challenged to prove their capability, by having to work harder than men; </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4.    Mobbing and sexual harassment;</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5.    Economic and hierarchy-related forms of discrimination.</a:t>
            </a:r>
            <a:endParaRPr lang="pl-PL" sz="1200" kern="1200" dirty="0">
              <a:solidFill>
                <a:schemeClr val="tx1"/>
              </a:solidFill>
              <a:effectLst/>
              <a:latin typeface="Arial" charset="0"/>
              <a:ea typeface="+mn-ea"/>
              <a:cs typeface="+mn-cs"/>
            </a:endParaRPr>
          </a:p>
          <a:p>
            <a:endParaRPr lang="en-GB"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8032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kern="1200" dirty="0">
                <a:solidFill>
                  <a:schemeClr val="tx1"/>
                </a:solidFill>
                <a:effectLst/>
                <a:latin typeface="Arial" charset="0"/>
                <a:ea typeface="+mn-ea"/>
                <a:cs typeface="+mn-cs"/>
              </a:rPr>
              <a:t>Women take an unprivileged position in the work environment, typically perceived as a men's world. The three primary reasons for this situation come to the fore: </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Ad.1. </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Women working in a non-traditional job may encounter particular problems because they are "women" in a man's world. Throughout history, shipping has always been a male-dominated industry. An unprivileged position of women in shipping industry seems to be related to a defensive attitude of men standing on guard of their last exclusive territories, which was clearly expressed by a male captain:</a:t>
            </a:r>
            <a:endParaRPr lang="pl-PL" sz="1200" kern="1200" dirty="0">
              <a:solidFill>
                <a:schemeClr val="tx1"/>
              </a:solidFill>
              <a:effectLst/>
              <a:latin typeface="Arial" charset="0"/>
              <a:ea typeface="+mn-ea"/>
              <a:cs typeface="+mn-cs"/>
            </a:endParaRPr>
          </a:p>
          <a:p>
            <a:r>
              <a:rPr lang="en-GB" sz="1200" i="1" kern="1200" dirty="0">
                <a:solidFill>
                  <a:schemeClr val="tx1"/>
                </a:solidFill>
                <a:effectLst/>
                <a:latin typeface="Arial" charset="0"/>
                <a:ea typeface="+mn-ea"/>
                <a:cs typeface="+mn-cs"/>
              </a:rPr>
              <a:t>Baby (rude about women) on the sea? Did you hear that a woman at sea is a misfortune? Also, I stick to it! I even have an appeal: leave us the space of the ship and this profession. Do not enter there! It is such a male asylum! </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The majority of men's crew is not willing to accept women as their superior in the ship's hierarchy or as port captains ashore.  Which could be particularly interesting from a perspective of postcolonial discourse, there also female seafarers who tend to protect males' territories. A certain woman aspiring to o position of a captain claims: </a:t>
            </a:r>
            <a:endParaRPr lang="pl-PL" sz="1200" kern="1200" dirty="0">
              <a:solidFill>
                <a:schemeClr val="tx1"/>
              </a:solidFill>
              <a:effectLst/>
              <a:latin typeface="Arial" charset="0"/>
              <a:ea typeface="+mn-ea"/>
              <a:cs typeface="+mn-cs"/>
            </a:endParaRPr>
          </a:p>
          <a:p>
            <a:r>
              <a:rPr lang="en-GB" sz="1200" i="1" kern="1200" dirty="0">
                <a:solidFill>
                  <a:schemeClr val="tx1"/>
                </a:solidFill>
                <a:effectLst/>
                <a:latin typeface="Arial" charset="0"/>
                <a:ea typeface="+mn-ea"/>
                <a:cs typeface="+mn-cs"/>
              </a:rPr>
              <a:t>I know that I will not let any woman get </a:t>
            </a:r>
            <a:r>
              <a:rPr lang="en-GB" sz="1200" i="1" kern="1200" dirty="0" err="1">
                <a:solidFill>
                  <a:schemeClr val="tx1"/>
                </a:solidFill>
                <a:effectLst/>
                <a:latin typeface="Arial" charset="0"/>
                <a:ea typeface="+mn-ea"/>
                <a:cs typeface="+mn-cs"/>
              </a:rPr>
              <a:t>onboard</a:t>
            </a:r>
            <a:r>
              <a:rPr lang="en-GB" sz="1200" i="1" kern="1200" dirty="0">
                <a:solidFill>
                  <a:schemeClr val="tx1"/>
                </a:solidFill>
                <a:effectLst/>
                <a:latin typeface="Arial" charset="0"/>
                <a:ea typeface="+mn-ea"/>
                <a:cs typeface="+mn-cs"/>
              </a:rPr>
              <a:t> my ship! </a:t>
            </a:r>
            <a:endParaRPr lang="pl-PL" sz="1200" kern="1200" dirty="0">
              <a:solidFill>
                <a:schemeClr val="tx1"/>
              </a:solidFill>
              <a:effectLst/>
              <a:latin typeface="Arial" charset="0"/>
              <a:ea typeface="+mn-ea"/>
              <a:cs typeface="+mn-cs"/>
            </a:endParaRPr>
          </a:p>
          <a:p>
            <a:r>
              <a:rPr lang="en-GB" sz="1200" i="1" kern="1200" dirty="0">
                <a:solidFill>
                  <a:schemeClr val="tx1"/>
                </a:solidFill>
                <a:effectLst/>
                <a:latin typeface="Arial" charset="0"/>
                <a:ea typeface="+mn-ea"/>
                <a:cs typeface="+mn-cs"/>
              </a:rPr>
              <a:t> </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Ad.2.</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Gender stereotypes produce negative expectations about the abilities and skills of female seafarers. They stigmatize women and may arouse in them the attitude of fear and withdrawal. Female seafarers experience stereotyping of the image of a woman at sea as clumsy and unable to work, which brings negative expectations about the abilities of female seafarers. Due to gender stereotypes, a group of female seafarers is seriously challenged by prejudices widespread among crews; therefore, they must continually prove their professionalism, capability, and strive for higher achievements.  </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 </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Ad.3.</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Many people share both the opinion about extremely demanding nature ow working at sea as well as a conviction that women cannot do jobs involving strength and heavy mechanical work which women are not fit to.</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 </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Ad.4.</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Sometimes women at sea play the role of a victim of political correctness, which does not give them a chance for valuable professional activity. According to the western democratic standards of gender equality, respected by many shipping companies, there are no barriers related to sex and gender about their employment policy. However, as some of the respondents claim, sometimes it happens that the facade rules of "political correctness", which are not supported by cultural practices of gender equity, play the role of the only motive for accepting women </a:t>
            </a:r>
            <a:r>
              <a:rPr lang="en-GB" sz="1200" kern="1200" dirty="0" err="1">
                <a:solidFill>
                  <a:schemeClr val="tx1"/>
                </a:solidFill>
                <a:effectLst/>
                <a:latin typeface="Arial" charset="0"/>
                <a:ea typeface="+mn-ea"/>
                <a:cs typeface="+mn-cs"/>
              </a:rPr>
              <a:t>onboard</a:t>
            </a:r>
            <a:r>
              <a:rPr lang="en-GB" sz="1200" kern="1200" dirty="0">
                <a:solidFill>
                  <a:schemeClr val="tx1"/>
                </a:solidFill>
                <a:effectLst/>
                <a:latin typeface="Arial" charset="0"/>
                <a:ea typeface="+mn-ea"/>
                <a:cs typeface="+mn-cs"/>
              </a:rPr>
              <a:t>:</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 </a:t>
            </a:r>
            <a:endParaRPr lang="pl-PL" sz="1200" kern="1200" dirty="0">
              <a:solidFill>
                <a:schemeClr val="tx1"/>
              </a:solidFill>
              <a:effectLst/>
              <a:latin typeface="Arial" charset="0"/>
              <a:ea typeface="+mn-ea"/>
              <a:cs typeface="+mn-cs"/>
            </a:endParaRPr>
          </a:p>
          <a:p>
            <a:r>
              <a:rPr lang="en-GB" sz="1200" i="1" kern="1200" dirty="0">
                <a:solidFill>
                  <a:schemeClr val="tx1"/>
                </a:solidFill>
                <a:effectLst/>
                <a:latin typeface="Arial" charset="0"/>
                <a:ea typeface="+mn-ea"/>
                <a:cs typeface="+mn-cs"/>
              </a:rPr>
              <a:t>I guess they did not want me, and somewhat on the principle of such correctness, they wanted to show that they have a female apprentice. </a:t>
            </a:r>
            <a:r>
              <a:rPr lang="en-GB" sz="1200" kern="1200" dirty="0">
                <a:solidFill>
                  <a:schemeClr val="tx1"/>
                </a:solidFill>
                <a:effectLst/>
                <a:latin typeface="Arial" charset="0"/>
                <a:ea typeface="+mn-ea"/>
                <a:cs typeface="+mn-cs"/>
              </a:rPr>
              <a:t>(A female cadet)</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 </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Ad.5.</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There seems to be a lack of solidarity among women employed in the maritime industry. It happens that women play the role of excluding other women from participation in the labour market - they spread harmful stereotypes about women or participate (as ship-owner agents) in recruitment processes, the results of which are highly unfavourable for other women. The example comes from a Female Chief Officer claiming that:</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 </a:t>
            </a:r>
            <a:endParaRPr lang="pl-PL" sz="1200" kern="1200" dirty="0">
              <a:solidFill>
                <a:schemeClr val="tx1"/>
              </a:solidFill>
              <a:effectLst/>
              <a:latin typeface="Arial" charset="0"/>
              <a:ea typeface="+mn-ea"/>
              <a:cs typeface="+mn-cs"/>
            </a:endParaRPr>
          </a:p>
          <a:p>
            <a:r>
              <a:rPr lang="en-GB" sz="1200" i="1" kern="1200" dirty="0">
                <a:solidFill>
                  <a:schemeClr val="tx1"/>
                </a:solidFill>
                <a:effectLst/>
                <a:latin typeface="Arial" charset="0"/>
                <a:ea typeface="+mn-ea"/>
                <a:cs typeface="+mn-cs"/>
              </a:rPr>
              <a:t>It annoys you very much, because, you know, on ships we have less and less people to work, and every working hand is useful. Also, what if she is reluctant? Or constantly disable? What do I need her on-board for? </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 </a:t>
            </a:r>
            <a:endParaRPr lang="pl-PL"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Apart from different forms of discrimination, there is another type of obstacles which women encounter during their maritime careers. They involve experiencing separation from family and loneliness, and mental and physical stress. These factors, however, relate to both women and men on board.</a:t>
            </a:r>
            <a:endParaRPr lang="pl-PL" sz="1200" kern="1200" dirty="0">
              <a:solidFill>
                <a:schemeClr val="tx1"/>
              </a:solidFill>
              <a:effectLst/>
              <a:latin typeface="Arial" charset="0"/>
              <a:ea typeface="+mn-ea"/>
              <a:cs typeface="+mn-cs"/>
            </a:endParaRPr>
          </a:p>
          <a:p>
            <a:pPr marL="228600" indent="-228600">
              <a:buAutoNum type="arabicPeriod" startAt="5"/>
            </a:pPr>
            <a:endParaRPr lang="en-GB" sz="1200" kern="1200" dirty="0">
              <a:solidFill>
                <a:schemeClr val="tx1"/>
              </a:solidFill>
              <a:effectLst/>
              <a:latin typeface="Arial" charset="0"/>
              <a:ea typeface="+mn-ea"/>
              <a:cs typeface="+mn-cs"/>
            </a:endParaRPr>
          </a:p>
          <a:p>
            <a:pPr marL="228600" indent="-228600">
              <a:buAutoNum type="arabicPeriod" startAt="5"/>
            </a:pPr>
            <a:endParaRPr lang="en-GB"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936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g-BG" sz="1200" dirty="0">
                <a:latin typeface="Arial" panose="020B0604020202020204" pitchFamily="34" charset="0"/>
                <a:cs typeface="Arial" panose="020B0604020202020204" pitchFamily="34" charset="0"/>
              </a:rPr>
              <a:t>At the </a:t>
            </a:r>
            <a:r>
              <a:rPr lang="bg-BG" sz="1200" b="1" dirty="0">
                <a:latin typeface="Arial" panose="020B0604020202020204" pitchFamily="34" charset="0"/>
                <a:cs typeface="Arial" panose="020B0604020202020204" pitchFamily="34" charset="0"/>
              </a:rPr>
              <a:t>global level</a:t>
            </a:r>
            <a:r>
              <a:rPr lang="bg-BG" sz="1200" dirty="0">
                <a:latin typeface="Arial" panose="020B0604020202020204" pitchFamily="34" charset="0"/>
                <a:cs typeface="Arial" panose="020B0604020202020204" pitchFamily="34" charset="0"/>
              </a:rPr>
              <a:t>, the promotion of gender equality is taking placein line with the Beijing Declaration and Platform for Action, UN Resolution on the Elimination of All Forms of Discrimination Against Women, Resolution 1325of the UN Security Council on Women, Peace and Security and the UN Security Council for Sustainable Development of the UN.</a:t>
            </a:r>
          </a:p>
          <a:p>
            <a:endParaRPr lang="bg-BG" dirty="0"/>
          </a:p>
          <a:p>
            <a:pPr marL="0" indent="0" algn="just">
              <a:buNone/>
            </a:pPr>
            <a:r>
              <a:rPr lang="bg-BG" sz="1200" dirty="0">
                <a:latin typeface="Arial" panose="020B0604020202020204" pitchFamily="34" charset="0"/>
                <a:cs typeface="Arial" panose="020B0604020202020204" pitchFamily="34" charset="0"/>
              </a:rPr>
              <a:t>At </a:t>
            </a:r>
            <a:r>
              <a:rPr lang="bg-BG" sz="1200" b="1" dirty="0">
                <a:latin typeface="Arial" panose="020B0604020202020204" pitchFamily="34" charset="0"/>
                <a:cs typeface="Arial" panose="020B0604020202020204" pitchFamily="34" charset="0"/>
              </a:rPr>
              <a:t>European level</a:t>
            </a:r>
            <a:r>
              <a:rPr lang="bg-BG" sz="1200" dirty="0">
                <a:latin typeface="Arial" panose="020B0604020202020204" pitchFamily="34" charset="0"/>
                <a:cs typeface="Arial" panose="020B0604020202020204" pitchFamily="34" charset="0"/>
              </a:rPr>
              <a:t>, the policy on equality between women and men is enshrined in the Charter of Fundamental Rights of the European Union (Article 23), as well as in The European Pact for Gender Equality (2011-2020). European Commission in turn, reaffirmed its support for greater participation of women in responsible posts in the Women's Charter and in the Strategy for Equality between Women and Men 2010-2015, also publishing several assessment reports for the situation. Inthe European Pact for Gender Equality for 2011-2020, adopted on 7 March 2011, the Council recognizes that gender equality policies are vital for economic growth, prosperity and economic growth competitiveness and calls for action to promote equal participation ofwomen and men in decision-making at all levels and in all areas, so that the capabilities of all the highly educated and full - qualified citizens are fully realised.</a:t>
            </a:r>
          </a:p>
          <a:p>
            <a:pPr>
              <a:buNone/>
            </a:pPr>
            <a:endParaRPr lang="bg-BG" dirty="0"/>
          </a:p>
          <a:p>
            <a:endParaRPr lang="bg-BG" dirty="0"/>
          </a:p>
          <a:p>
            <a:endParaRPr lang="tr-TR"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980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9944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r>
              <a:rPr lang="en-US" sz="1200" b="1" kern="1200" dirty="0">
                <a:solidFill>
                  <a:schemeClr val="tx1"/>
                </a:solidFill>
                <a:effectLst/>
                <a:latin typeface="Arial" charset="0"/>
                <a:ea typeface="+mn-ea"/>
                <a:cs typeface="+mn-cs"/>
              </a:rPr>
              <a:t>ASPECTS OF GENDER PROBLEMS IN MARITIME PROFESSIONS</a:t>
            </a:r>
          </a:p>
          <a:p>
            <a:r>
              <a:rPr lang="en-US" sz="1200" kern="1200" dirty="0">
                <a:solidFill>
                  <a:schemeClr val="tx1"/>
                </a:solidFill>
                <a:effectLst/>
                <a:latin typeface="Arial" charset="0"/>
                <a:ea typeface="+mn-ea"/>
                <a:cs typeface="+mn-cs"/>
              </a:rPr>
              <a:t>Literature abounds in concepts describing the "odyssey" of the woman's pathway - leader to top hierarchical positions in contemporary organizations, even in the naval industry. Systematically studying effective gender leadership in modern organizations, </a:t>
            </a:r>
            <a:r>
              <a:rPr lang="en-US" sz="1200" kern="1200" dirty="0" err="1">
                <a:solidFill>
                  <a:schemeClr val="tx1"/>
                </a:solidFill>
                <a:effectLst/>
                <a:latin typeface="Arial" charset="0"/>
                <a:ea typeface="+mn-ea"/>
                <a:cs typeface="+mn-cs"/>
              </a:rPr>
              <a:t>Curşeu</a:t>
            </a:r>
            <a:r>
              <a:rPr lang="en-US" sz="1200" kern="1200" dirty="0">
                <a:solidFill>
                  <a:schemeClr val="tx1"/>
                </a:solidFill>
                <a:effectLst/>
                <a:latin typeface="Arial" charset="0"/>
                <a:ea typeface="+mn-ea"/>
                <a:cs typeface="+mn-cs"/>
              </a:rPr>
              <a:t> and </a:t>
            </a:r>
            <a:r>
              <a:rPr lang="en-US" sz="1200" kern="1200" dirty="0" err="1">
                <a:solidFill>
                  <a:schemeClr val="tx1"/>
                </a:solidFill>
                <a:effectLst/>
                <a:latin typeface="Arial" charset="0"/>
                <a:ea typeface="+mn-ea"/>
                <a:cs typeface="+mn-cs"/>
              </a:rPr>
              <a:t>Boroş</a:t>
            </a:r>
            <a:r>
              <a:rPr lang="en-US" sz="1200" kern="1200" dirty="0">
                <a:solidFill>
                  <a:schemeClr val="tx1"/>
                </a:solidFill>
                <a:effectLst/>
                <a:latin typeface="Arial" charset="0"/>
                <a:ea typeface="+mn-ea"/>
                <a:cs typeface="+mn-cs"/>
              </a:rPr>
              <a:t> (2008, p. 127) catalogue</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and enumerate gender-related concepts in leadership such as: glass ceiling (Singh and </a:t>
            </a:r>
            <a:r>
              <a:rPr lang="en-US" sz="1200" kern="1200" dirty="0" err="1">
                <a:solidFill>
                  <a:schemeClr val="tx1"/>
                </a:solidFill>
                <a:effectLst/>
                <a:latin typeface="Arial" charset="0"/>
                <a:ea typeface="+mn-ea"/>
                <a:cs typeface="+mn-cs"/>
              </a:rPr>
              <a:t>Vinnicombe</a:t>
            </a:r>
            <a:r>
              <a:rPr lang="en-US" sz="1200" kern="1200" dirty="0">
                <a:solidFill>
                  <a:schemeClr val="tx1"/>
                </a:solidFill>
                <a:effectLst/>
                <a:latin typeface="Arial" charset="0"/>
                <a:ea typeface="+mn-ea"/>
                <a:cs typeface="+mn-cs"/>
              </a:rPr>
              <a:t>, 2004), the glass elevator (glass elevator - Williams, 1992), the glass cliff (Ryan and </a:t>
            </a:r>
            <a:r>
              <a:rPr lang="en-US" sz="1200" kern="1200" dirty="0" err="1">
                <a:solidFill>
                  <a:schemeClr val="tx1"/>
                </a:solidFill>
                <a:effectLst/>
                <a:latin typeface="Arial" charset="0"/>
                <a:ea typeface="+mn-ea"/>
                <a:cs typeface="+mn-cs"/>
              </a:rPr>
              <a:t>Haslam</a:t>
            </a:r>
            <a:r>
              <a:rPr lang="en-US" sz="1200" kern="1200" dirty="0">
                <a:solidFill>
                  <a:schemeClr val="tx1"/>
                </a:solidFill>
                <a:effectLst/>
                <a:latin typeface="Arial" charset="0"/>
                <a:ea typeface="+mn-ea"/>
                <a:cs typeface="+mn-cs"/>
              </a:rPr>
              <a:t>, 2005).</a:t>
            </a:r>
            <a:r>
              <a:rPr lang="ro-RO" sz="1200" kern="1200" dirty="0">
                <a:solidFill>
                  <a:schemeClr val="tx1"/>
                </a:solidFill>
                <a:effectLst/>
                <a:latin typeface="Arial" charset="0"/>
                <a:ea typeface="+mn-ea"/>
                <a:cs typeface="+mn-cs"/>
              </a:rPr>
              <a:t>       </a:t>
            </a:r>
            <a:endParaRPr lang="ro-RO" sz="1200" dirty="0">
              <a:latin typeface="Times New Roman" pitchFamily="18" charset="0"/>
              <a:cs typeface="Times New Roman" pitchFamily="18" charset="0"/>
            </a:endParaRP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charset="0"/>
                <a:ea typeface="+mn-ea"/>
                <a:cs typeface="+mn-cs"/>
              </a:rPr>
              <a:t>ASPECTS OF GENDER PROBLEMS IN MARITIME PROFESSIONS</a:t>
            </a:r>
          </a:p>
          <a:p>
            <a:r>
              <a:rPr lang="en-US" sz="1200" kern="1200" dirty="0">
                <a:solidFill>
                  <a:schemeClr val="tx1"/>
                </a:solidFill>
                <a:effectLst/>
                <a:latin typeface="Arial" charset="0"/>
                <a:ea typeface="+mn-ea"/>
                <a:cs typeface="+mn-cs"/>
              </a:rPr>
              <a:t>The most common such concept is the one that mentions the possibility of women's ascension to leadership positions only up to a certain point.</a:t>
            </a:r>
          </a:p>
          <a:p>
            <a:r>
              <a:rPr lang="en-US" sz="1200" kern="1200" dirty="0">
                <a:solidFill>
                  <a:schemeClr val="tx1"/>
                </a:solidFill>
                <a:effectLst/>
                <a:latin typeface="Arial" charset="0"/>
                <a:ea typeface="+mn-ea"/>
                <a:cs typeface="+mn-cs"/>
              </a:rPr>
              <a:t>This concept emerged from the statistical analyzes of the "glass ceiling“</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 the presence of women in the executive boards of companies highlights an upward trend in female presence from the 1970s to the present, but only for the average positions of the organizational hierarchy</a:t>
            </a:r>
            <a:r>
              <a:rPr lang="ro-RO" sz="1200" kern="1200" dirty="0">
                <a:solidFill>
                  <a:schemeClr val="tx1"/>
                </a:solidFill>
                <a:effectLst/>
                <a:latin typeface="Arial" charset="0"/>
                <a:ea typeface="+mn-ea"/>
                <a:cs typeface="+mn-cs"/>
              </a:rPr>
              <a:t>(Singh și Vinnicombe, 2004). </a:t>
            </a:r>
            <a:r>
              <a:rPr lang="en-US" sz="1200" kern="1200" dirty="0">
                <a:solidFill>
                  <a:schemeClr val="tx1"/>
                </a:solidFill>
                <a:effectLst/>
                <a:latin typeface="Arial" charset="0"/>
                <a:ea typeface="+mn-ea"/>
                <a:cs typeface="+mn-cs"/>
              </a:rPr>
              <a:t>The explanations of this phenomenon has its roots in the way women are, considering that there are differences between them and men in terms of the final outcome and value attached to work, the competitive spirit (women being less competitive than men) or obstacles to on training (participation in fewer trainings due to family obligations - Kaplan - </a:t>
            </a:r>
            <a:r>
              <a:rPr lang="en-US" sz="1200" kern="1200" dirty="0" err="1">
                <a:solidFill>
                  <a:schemeClr val="tx1"/>
                </a:solidFill>
                <a:effectLst/>
                <a:latin typeface="Arial" charset="0"/>
                <a:ea typeface="+mn-ea"/>
                <a:cs typeface="+mn-cs"/>
              </a:rPr>
              <a:t>Leiserson</a:t>
            </a:r>
            <a:r>
              <a:rPr lang="en-US" sz="1200" kern="1200" dirty="0">
                <a:solidFill>
                  <a:schemeClr val="tx1"/>
                </a:solidFill>
                <a:effectLst/>
                <a:latin typeface="Arial" charset="0"/>
                <a:ea typeface="+mn-ea"/>
                <a:cs typeface="+mn-cs"/>
              </a:rPr>
              <a:t>, 2003). The same authors conducted a study among high school l students in the US, showing that 90% of girls think they will only work to support their family while only 10% plan to have a career.</a:t>
            </a:r>
            <a:r>
              <a:rPr lang="ro-RO" sz="1200"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Evidence of career planning is contradictory, with some studies claiming that women do not have a well-established career plan while other studies show that this is just a stereotype without coverage. In the public arena, these arguments regarding the intrinsic differences between men and women have been repeatedly mentioned</a:t>
            </a:r>
            <a:r>
              <a:rPr lang="ro-RO" sz="1200"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Notable is the intervention by Lawrence H. Summers, Harvard University President, who on January 14, 2005, used the argument of clear gender differences in work-related values, as well as a series of skills and personality traits in order to explain the under-representation of women in different managerial positions at the Conference on Diversifying the Science and Engineering Workforce. His arguments, although statistically grounded, were not well received by public opinion, and after a series of public protests, Summers resigned from office, being replaced by Drew Faust, the first woman president in the history of this university.</a:t>
            </a:r>
            <a:r>
              <a:rPr lang="ro-RO" sz="1200" kern="1200" dirty="0">
                <a:solidFill>
                  <a:schemeClr val="tx1"/>
                </a:solidFill>
                <a:effectLst/>
                <a:latin typeface="Arial" charset="0"/>
                <a:ea typeface="+mn-ea"/>
                <a:cs typeface="+mn-cs"/>
              </a:rPr>
              <a:t>      </a:t>
            </a:r>
            <a:endParaRPr lang="en-US" sz="1200" dirty="0">
              <a:latin typeface="Times New Roman" pitchFamily="18" charset="0"/>
              <a:cs typeface="Times New Roman" pitchFamily="18" charset="0"/>
            </a:endParaRP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35767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charset="0"/>
                <a:ea typeface="+mn-ea"/>
                <a:cs typeface="+mn-cs"/>
              </a:rPr>
              <a:t>ASPECTS OF GENDER PROBLEMS IN MARITIME PROFESSIONS</a:t>
            </a:r>
          </a:p>
          <a:p>
            <a:r>
              <a:rPr lang="en-US" sz="1200" kern="1200" dirty="0">
                <a:solidFill>
                  <a:schemeClr val="tx1"/>
                </a:solidFill>
                <a:effectLst/>
                <a:latin typeface="Arial" charset="0"/>
                <a:ea typeface="+mn-ea"/>
                <a:cs typeface="+mn-cs"/>
              </a:rPr>
              <a:t>Other approaches place the barriers that prevent women from climbing up the hierarchical scale at the organizational, cultural or behavioral level. (Singh and </a:t>
            </a:r>
            <a:r>
              <a:rPr lang="en-US" sz="1200" kern="1200" dirty="0" err="1">
                <a:solidFill>
                  <a:schemeClr val="tx1"/>
                </a:solidFill>
                <a:effectLst/>
                <a:latin typeface="Arial" charset="0"/>
                <a:ea typeface="+mn-ea"/>
                <a:cs typeface="+mn-cs"/>
              </a:rPr>
              <a:t>Vinnicombe</a:t>
            </a:r>
            <a:r>
              <a:rPr lang="en-US" sz="1200" kern="1200" dirty="0">
                <a:solidFill>
                  <a:schemeClr val="tx1"/>
                </a:solidFill>
                <a:effectLst/>
                <a:latin typeface="Arial" charset="0"/>
                <a:ea typeface="+mn-ea"/>
                <a:cs typeface="+mn-cs"/>
              </a:rPr>
              <a:t>, 2004)</a:t>
            </a:r>
          </a:p>
          <a:p>
            <a:r>
              <a:rPr lang="ro-RO" sz="1200" b="1" kern="1200" dirty="0">
                <a:solidFill>
                  <a:schemeClr val="tx1"/>
                </a:solidFill>
                <a:effectLst/>
                <a:latin typeface="Arial" charset="0"/>
                <a:ea typeface="+mn-ea"/>
                <a:cs typeface="+mn-cs"/>
              </a:rPr>
              <a:t>        </a:t>
            </a:r>
            <a:r>
              <a:rPr lang="en-US" sz="1200" b="0" kern="1200" dirty="0">
                <a:solidFill>
                  <a:schemeClr val="tx1"/>
                </a:solidFill>
                <a:effectLst/>
                <a:latin typeface="Arial" charset="0"/>
                <a:ea typeface="+mn-ea"/>
                <a:cs typeface="+mn-cs"/>
              </a:rPr>
              <a:t>At the organizational level, the barriers relate to informal promotion and public undeclared processes (</a:t>
            </a:r>
            <a:r>
              <a:rPr lang="en-US" sz="1200" b="0" kern="1200" dirty="0" err="1">
                <a:solidFill>
                  <a:schemeClr val="tx1"/>
                </a:solidFill>
                <a:effectLst/>
                <a:latin typeface="Arial" charset="0"/>
                <a:ea typeface="+mn-ea"/>
                <a:cs typeface="+mn-cs"/>
              </a:rPr>
              <a:t>Alimo</a:t>
            </a:r>
            <a:r>
              <a:rPr lang="en-US" sz="1200" b="0" kern="1200" dirty="0">
                <a:solidFill>
                  <a:schemeClr val="tx1"/>
                </a:solidFill>
                <a:effectLst/>
                <a:latin typeface="Arial" charset="0"/>
                <a:ea typeface="+mn-ea"/>
                <a:cs typeface="+mn-cs"/>
              </a:rPr>
              <a:t> - Metcalfe, 1995, </a:t>
            </a:r>
            <a:r>
              <a:rPr lang="en-US" sz="1200" b="0" kern="1200" dirty="0" err="1">
                <a:solidFill>
                  <a:schemeClr val="tx1"/>
                </a:solidFill>
                <a:effectLst/>
                <a:latin typeface="Arial" charset="0"/>
                <a:ea typeface="+mn-ea"/>
                <a:cs typeface="+mn-cs"/>
              </a:rPr>
              <a:t>Curseu</a:t>
            </a:r>
            <a:r>
              <a:rPr lang="en-US" sz="1200" b="0" kern="1200" dirty="0">
                <a:solidFill>
                  <a:schemeClr val="tx1"/>
                </a:solidFill>
                <a:effectLst/>
                <a:latin typeface="Arial" charset="0"/>
                <a:ea typeface="+mn-ea"/>
                <a:cs typeface="+mn-cs"/>
              </a:rPr>
              <a:t> and </a:t>
            </a:r>
            <a:r>
              <a:rPr lang="en-US" sz="1200" b="0" kern="1200" dirty="0" err="1">
                <a:solidFill>
                  <a:schemeClr val="tx1"/>
                </a:solidFill>
                <a:effectLst/>
                <a:latin typeface="Arial" charset="0"/>
                <a:ea typeface="+mn-ea"/>
                <a:cs typeface="+mn-cs"/>
              </a:rPr>
              <a:t>Boroş</a:t>
            </a:r>
            <a:r>
              <a:rPr lang="en-US" sz="1200" b="0" kern="1200" dirty="0">
                <a:solidFill>
                  <a:schemeClr val="tx1"/>
                </a:solidFill>
                <a:effectLst/>
                <a:latin typeface="Arial" charset="0"/>
                <a:ea typeface="+mn-ea"/>
                <a:cs typeface="+mn-cs"/>
              </a:rPr>
              <a:t>, 2008), lack of a clear career development perspective (</a:t>
            </a:r>
            <a:r>
              <a:rPr lang="en-US" sz="1200" b="0" kern="1200" dirty="0" err="1">
                <a:solidFill>
                  <a:schemeClr val="tx1"/>
                </a:solidFill>
                <a:effectLst/>
                <a:latin typeface="Arial" charset="0"/>
                <a:ea typeface="+mn-ea"/>
                <a:cs typeface="+mn-cs"/>
              </a:rPr>
              <a:t>Ragins</a:t>
            </a:r>
            <a:r>
              <a:rPr lang="en-US" sz="1200" b="0" kern="1200" dirty="0">
                <a:solidFill>
                  <a:schemeClr val="tx1"/>
                </a:solidFill>
                <a:effectLst/>
                <a:latin typeface="Arial" charset="0"/>
                <a:ea typeface="+mn-ea"/>
                <a:cs typeface="+mn-cs"/>
              </a:rPr>
              <a:t> et al., 1998, </a:t>
            </a:r>
            <a:r>
              <a:rPr lang="en-US" sz="1200" b="0" kern="1200" dirty="0" err="1">
                <a:solidFill>
                  <a:schemeClr val="tx1"/>
                </a:solidFill>
                <a:effectLst/>
                <a:latin typeface="Arial" charset="0"/>
                <a:ea typeface="+mn-ea"/>
                <a:cs typeface="+mn-cs"/>
              </a:rPr>
              <a:t>Boroş</a:t>
            </a:r>
            <a:r>
              <a:rPr lang="en-US" sz="1200" b="0" kern="1200" dirty="0">
                <a:solidFill>
                  <a:schemeClr val="tx1"/>
                </a:solidFill>
                <a:effectLst/>
                <a:latin typeface="Arial" charset="0"/>
                <a:ea typeface="+mn-ea"/>
                <a:cs typeface="+mn-cs"/>
              </a:rPr>
              <a:t>, 2008) and the remuneration systems that disadvantage women, being less paid than others. (Oakley, 2000, </a:t>
            </a:r>
            <a:r>
              <a:rPr lang="en-US" sz="1200" b="0" kern="1200" dirty="0" err="1">
                <a:solidFill>
                  <a:schemeClr val="tx1"/>
                </a:solidFill>
                <a:effectLst/>
                <a:latin typeface="Arial" charset="0"/>
                <a:ea typeface="+mn-ea"/>
                <a:cs typeface="+mn-cs"/>
              </a:rPr>
              <a:t>Curceu</a:t>
            </a:r>
            <a:r>
              <a:rPr lang="en-US" sz="1200" b="0" kern="1200" dirty="0">
                <a:solidFill>
                  <a:schemeClr val="tx1"/>
                </a:solidFill>
                <a:effectLst/>
                <a:latin typeface="Arial" charset="0"/>
                <a:ea typeface="+mn-ea"/>
                <a:cs typeface="+mn-cs"/>
              </a:rPr>
              <a:t> and </a:t>
            </a:r>
            <a:r>
              <a:rPr lang="en-US" sz="1200" b="0" kern="1200" dirty="0" err="1">
                <a:solidFill>
                  <a:schemeClr val="tx1"/>
                </a:solidFill>
                <a:effectLst/>
                <a:latin typeface="Arial" charset="0"/>
                <a:ea typeface="+mn-ea"/>
                <a:cs typeface="+mn-cs"/>
              </a:rPr>
              <a:t>Boroş</a:t>
            </a:r>
            <a:r>
              <a:rPr lang="en-US" sz="1200" b="0" kern="1200" dirty="0">
                <a:solidFill>
                  <a:schemeClr val="tx1"/>
                </a:solidFill>
                <a:effectLst/>
                <a:latin typeface="Arial" charset="0"/>
                <a:ea typeface="+mn-ea"/>
                <a:cs typeface="+mn-cs"/>
              </a:rPr>
              <a:t>, 2008).</a:t>
            </a:r>
            <a:r>
              <a:rPr lang="ro-RO" sz="1200" kern="1200" dirty="0">
                <a:solidFill>
                  <a:schemeClr val="tx1"/>
                </a:solidFill>
                <a:effectLst/>
                <a:latin typeface="Arial" charset="0"/>
                <a:ea typeface="+mn-ea"/>
                <a:cs typeface="+mn-cs"/>
              </a:rPr>
              <a:t> </a:t>
            </a:r>
          </a:p>
          <a:p>
            <a:r>
              <a:rPr lang="en-US" sz="1200" b="0" kern="1200" baseline="0" dirty="0">
                <a:solidFill>
                  <a:schemeClr val="tx1"/>
                </a:solidFill>
                <a:effectLst/>
                <a:latin typeface="Arial" charset="0"/>
                <a:ea typeface="+mn-ea"/>
                <a:cs typeface="+mn-cs"/>
              </a:rPr>
              <a:t>        </a:t>
            </a:r>
            <a:r>
              <a:rPr lang="en-US" sz="1200" b="0" kern="1200" dirty="0">
                <a:solidFill>
                  <a:schemeClr val="tx1"/>
                </a:solidFill>
                <a:effectLst/>
                <a:latin typeface="Arial" charset="0"/>
                <a:ea typeface="+mn-ea"/>
                <a:cs typeface="+mn-cs"/>
              </a:rPr>
              <a:t>Cultural barriers refer to gender stereotypes in leadership where men are perceived as more effective.</a:t>
            </a:r>
          </a:p>
          <a:p>
            <a:r>
              <a:rPr lang="en-US" sz="1200" kern="1200" dirty="0">
                <a:solidFill>
                  <a:schemeClr val="tx1"/>
                </a:solidFill>
                <a:effectLst/>
                <a:latin typeface="Arial" charset="0"/>
                <a:ea typeface="+mn-ea"/>
                <a:cs typeface="+mn-cs"/>
              </a:rPr>
              <a:t>Behavioral barriers refer to the fact that women seem to be deficient in managing impressions through strategies such as: publicly stating their own ambitions and achievements, building friendly relationships with hierarchical superiors and key people in the organization, ensuring visibility of their own performance and loyalty to the organization (Singh and </a:t>
            </a:r>
            <a:r>
              <a:rPr lang="en-US" sz="1200" kern="1200" dirty="0" err="1">
                <a:solidFill>
                  <a:schemeClr val="tx1"/>
                </a:solidFill>
                <a:effectLst/>
                <a:latin typeface="Arial" charset="0"/>
                <a:ea typeface="+mn-ea"/>
                <a:cs typeface="+mn-cs"/>
              </a:rPr>
              <a:t>Vinnicombe</a:t>
            </a:r>
            <a:r>
              <a:rPr lang="en-US" sz="1200" kern="1200" dirty="0">
                <a:solidFill>
                  <a:schemeClr val="tx1"/>
                </a:solidFill>
                <a:effectLst/>
                <a:latin typeface="Arial" charset="0"/>
                <a:ea typeface="+mn-ea"/>
                <a:cs typeface="+mn-cs"/>
              </a:rPr>
              <a:t>, 2004, </a:t>
            </a:r>
            <a:r>
              <a:rPr lang="en-US" sz="1200" kern="1200" dirty="0" err="1">
                <a:solidFill>
                  <a:schemeClr val="tx1"/>
                </a:solidFill>
                <a:effectLst/>
                <a:latin typeface="Arial" charset="0"/>
                <a:ea typeface="+mn-ea"/>
                <a:cs typeface="+mn-cs"/>
              </a:rPr>
              <a:t>Curseu</a:t>
            </a:r>
            <a:r>
              <a:rPr lang="en-US" sz="1200" kern="1200" dirty="0">
                <a:solidFill>
                  <a:schemeClr val="tx1"/>
                </a:solidFill>
                <a:effectLst/>
                <a:latin typeface="Arial" charset="0"/>
                <a:ea typeface="+mn-ea"/>
                <a:cs typeface="+mn-cs"/>
              </a:rPr>
              <a:t> and </a:t>
            </a:r>
            <a:r>
              <a:rPr lang="en-US" sz="1200" kern="1200" dirty="0" err="1">
                <a:solidFill>
                  <a:schemeClr val="tx1"/>
                </a:solidFill>
                <a:effectLst/>
                <a:latin typeface="Arial" charset="0"/>
                <a:ea typeface="+mn-ea"/>
                <a:cs typeface="+mn-cs"/>
              </a:rPr>
              <a:t>Boroş</a:t>
            </a:r>
            <a:r>
              <a:rPr lang="en-US" sz="1200" kern="1200" dirty="0">
                <a:solidFill>
                  <a:schemeClr val="tx1"/>
                </a:solidFill>
                <a:effectLst/>
                <a:latin typeface="Arial" charset="0"/>
                <a:ea typeface="+mn-ea"/>
                <a:cs typeface="+mn-cs"/>
              </a:rPr>
              <a:t>, 2008).</a:t>
            </a:r>
          </a:p>
          <a:p>
            <a:r>
              <a:rPr lang="en-US" sz="1200" kern="1200" dirty="0">
                <a:solidFill>
                  <a:schemeClr val="tx1"/>
                </a:solidFill>
                <a:effectLst/>
                <a:latin typeface="Arial" charset="0"/>
                <a:ea typeface="+mn-ea"/>
                <a:cs typeface="+mn-cs"/>
              </a:rPr>
              <a:t>Women also prefer experiential learning to the formal one, which may be an alternative explanation for lower adherence to formal trainings. Another negative at the behavioral level is the absence of female role models, which causes a vicious circle of non-promotion: there are no women in high positions, so they have no models from which to learn, and this reduces their ability to promote in their career</a:t>
            </a:r>
            <a:r>
              <a:rPr lang="ro-RO" sz="1200" kern="1200" dirty="0">
                <a:solidFill>
                  <a:schemeClr val="tx1"/>
                </a:solidFill>
                <a:effectLst/>
                <a:latin typeface="Arial" charset="0"/>
                <a:ea typeface="+mn-ea"/>
                <a:cs typeface="+mn-cs"/>
              </a:rPr>
              <a:t>. </a:t>
            </a: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82936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charset="0"/>
                <a:ea typeface="+mn-ea"/>
                <a:cs typeface="+mn-cs"/>
              </a:rPr>
              <a:t>ASPECTS OF GENDER PROBLEMS IN MARITIME PROFESSIONS</a:t>
            </a:r>
          </a:p>
          <a:p>
            <a:r>
              <a:rPr lang="en-US" sz="1200" kern="1200" dirty="0">
                <a:solidFill>
                  <a:schemeClr val="tx1"/>
                </a:solidFill>
                <a:effectLst/>
                <a:latin typeface="Arial" charset="0"/>
                <a:ea typeface="+mn-ea"/>
                <a:cs typeface="+mn-cs"/>
              </a:rPr>
              <a:t>Another phenomenon gaining ground in the literature is called “the glass cliff"  (by two British researchers Ryan and </a:t>
            </a:r>
            <a:r>
              <a:rPr lang="en-US" sz="1200" kern="1200" dirty="0" err="1">
                <a:solidFill>
                  <a:schemeClr val="tx1"/>
                </a:solidFill>
                <a:effectLst/>
                <a:latin typeface="Arial" charset="0"/>
                <a:ea typeface="+mn-ea"/>
                <a:cs typeface="+mn-cs"/>
              </a:rPr>
              <a:t>Haslam</a:t>
            </a:r>
            <a:r>
              <a:rPr lang="en-US" sz="1200" kern="1200" dirty="0">
                <a:solidFill>
                  <a:schemeClr val="tx1"/>
                </a:solidFill>
                <a:effectLst/>
                <a:latin typeface="Arial" charset="0"/>
                <a:ea typeface="+mn-ea"/>
                <a:cs typeface="+mn-cs"/>
              </a:rPr>
              <a:t>, 2005) and seeks explanations about the times and circumstances in which women can still reach in top hierarchical positions. The hypotheses advanced by the authors are that women manage to break the "glass ceiling" only when the management position is precarious, involves risks and poor chances of success in a company in crisis. This phenomenon has been called "glass cliff".</a:t>
            </a:r>
            <a:r>
              <a:rPr lang="ro-RO" sz="1200"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Explications of this phenomenon and empirical evidence are often contradictory, suggesting that women could get into these positions because they might prefer them as an opportunity to show what they are capable of,</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or simply they</a:t>
            </a:r>
            <a:r>
              <a:rPr lang="en-US" sz="1200" kern="1200" baseline="0" dirty="0">
                <a:solidFill>
                  <a:schemeClr val="tx1"/>
                </a:solidFill>
                <a:effectLst/>
                <a:latin typeface="Arial" charset="0"/>
                <a:ea typeface="+mn-ea"/>
                <a:cs typeface="+mn-cs"/>
              </a:rPr>
              <a:t> no dot</a:t>
            </a:r>
            <a:r>
              <a:rPr lang="en-US" sz="1200" kern="1200" dirty="0">
                <a:solidFill>
                  <a:schemeClr val="tx1"/>
                </a:solidFill>
                <a:effectLst/>
                <a:latin typeface="Arial" charset="0"/>
                <a:ea typeface="+mn-ea"/>
                <a:cs typeface="+mn-cs"/>
              </a:rPr>
              <a:t> strive too hard to avoid them.</a:t>
            </a:r>
            <a:r>
              <a:rPr lang="ro-RO"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However, a series of experimental studies have argued that the "glass cliff" is due to a “think crisis - think woman" type of perception, and not to a propensity of women for precarious leadership positions. Explanations can range from hostile sexism (women are called in such positions by misogynist men who want to see them fail) or benevolent (women are given a favor to demonstrate their leadership skills) to favor the in-group by the male leaders who maintain their better positions, giving women the most problematic positions, in order to maintain the status quo of power.</a:t>
            </a:r>
          </a:p>
          <a:p>
            <a:r>
              <a:rPr lang="en-US" sz="1200" kern="1200" dirty="0" err="1">
                <a:solidFill>
                  <a:schemeClr val="tx1"/>
                </a:solidFill>
                <a:effectLst/>
                <a:latin typeface="Arial" charset="0"/>
                <a:ea typeface="+mn-ea"/>
                <a:cs typeface="+mn-cs"/>
              </a:rPr>
              <a:t>Curseu</a:t>
            </a:r>
            <a:r>
              <a:rPr lang="en-US" sz="1200" kern="1200" dirty="0">
                <a:solidFill>
                  <a:schemeClr val="tx1"/>
                </a:solidFill>
                <a:effectLst/>
                <a:latin typeface="Arial" charset="0"/>
                <a:ea typeface="+mn-ea"/>
                <a:cs typeface="+mn-cs"/>
              </a:rPr>
              <a:t> and </a:t>
            </a:r>
            <a:r>
              <a:rPr lang="en-US" sz="1200" kern="1200" dirty="0" err="1">
                <a:solidFill>
                  <a:schemeClr val="tx1"/>
                </a:solidFill>
                <a:effectLst/>
                <a:latin typeface="Arial" charset="0"/>
                <a:ea typeface="+mn-ea"/>
                <a:cs typeface="+mn-cs"/>
              </a:rPr>
              <a:t>Boroş</a:t>
            </a:r>
            <a:r>
              <a:rPr lang="en-US" sz="1200" kern="1200" dirty="0">
                <a:solidFill>
                  <a:schemeClr val="tx1"/>
                </a:solidFill>
                <a:effectLst/>
                <a:latin typeface="Arial" charset="0"/>
                <a:ea typeface="+mn-ea"/>
                <a:cs typeface="+mn-cs"/>
              </a:rPr>
              <a:t> (2008) inventory some illustrative studies regarding gender-based leadership behavior by Bass and </a:t>
            </a:r>
            <a:r>
              <a:rPr lang="en-US" sz="1200" kern="1200" dirty="0" err="1">
                <a:solidFill>
                  <a:schemeClr val="tx1"/>
                </a:solidFill>
                <a:effectLst/>
                <a:latin typeface="Arial" charset="0"/>
                <a:ea typeface="+mn-ea"/>
                <a:cs typeface="+mn-cs"/>
              </a:rPr>
              <a:t>Avolio</a:t>
            </a:r>
            <a:r>
              <a:rPr lang="en-US" sz="1200" kern="1200" dirty="0">
                <a:solidFill>
                  <a:schemeClr val="tx1"/>
                </a:solidFill>
                <a:effectLst/>
                <a:latin typeface="Arial" charset="0"/>
                <a:ea typeface="+mn-ea"/>
                <a:cs typeface="+mn-cs"/>
              </a:rPr>
              <a:t> (1992, 1994), </a:t>
            </a:r>
            <a:r>
              <a:rPr lang="en-US" sz="1200" kern="1200" dirty="0" err="1">
                <a:solidFill>
                  <a:schemeClr val="tx1"/>
                </a:solidFill>
                <a:effectLst/>
                <a:latin typeface="Arial" charset="0"/>
                <a:ea typeface="+mn-ea"/>
                <a:cs typeface="+mn-cs"/>
              </a:rPr>
              <a:t>Druskat</a:t>
            </a:r>
            <a:r>
              <a:rPr lang="en-US" sz="1200" kern="1200" dirty="0">
                <a:solidFill>
                  <a:schemeClr val="tx1"/>
                </a:solidFill>
                <a:effectLst/>
                <a:latin typeface="Arial" charset="0"/>
                <a:ea typeface="+mn-ea"/>
                <a:cs typeface="+mn-cs"/>
              </a:rPr>
              <a:t> (1994), Maher (1997) </a:t>
            </a:r>
            <a:r>
              <a:rPr lang="en-US" sz="1200" kern="1200" dirty="0" err="1">
                <a:solidFill>
                  <a:schemeClr val="tx1"/>
                </a:solidFill>
                <a:effectLst/>
                <a:latin typeface="Arial" charset="0"/>
                <a:ea typeface="+mn-ea"/>
                <a:cs typeface="+mn-cs"/>
              </a:rPr>
              <a:t>Carles</a:t>
            </a:r>
            <a:r>
              <a:rPr lang="en-US" sz="1200" kern="1200" dirty="0">
                <a:solidFill>
                  <a:schemeClr val="tx1"/>
                </a:solidFill>
                <a:effectLst/>
                <a:latin typeface="Arial" charset="0"/>
                <a:ea typeface="+mn-ea"/>
                <a:cs typeface="+mn-cs"/>
              </a:rPr>
              <a:t> (1998). Bass and </a:t>
            </a:r>
            <a:r>
              <a:rPr lang="en-US" sz="1200" kern="1200" dirty="0" err="1">
                <a:solidFill>
                  <a:schemeClr val="tx1"/>
                </a:solidFill>
                <a:effectLst/>
                <a:latin typeface="Arial" charset="0"/>
                <a:ea typeface="+mn-ea"/>
                <a:cs typeface="+mn-cs"/>
              </a:rPr>
              <a:t>Avolio</a:t>
            </a:r>
            <a:r>
              <a:rPr lang="en-US" sz="1200" kern="1200" dirty="0">
                <a:solidFill>
                  <a:schemeClr val="tx1"/>
                </a:solidFill>
                <a:effectLst/>
                <a:latin typeface="Arial" charset="0"/>
                <a:ea typeface="+mn-ea"/>
                <a:cs typeface="+mn-cs"/>
              </a:rPr>
              <a:t> demonstrate that female managers are more focused on establishing and maintaining interpersonal relationships than on achieving actual tasks, and adopt more often a transformative leadership style compared to men, while men tend to adopt a transactional leadership style.</a:t>
            </a:r>
            <a:endParaRPr lang="ro-RO"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 study that brings important contributions to clarifying the differences identified in the leadership style adopted by women compared to men is the meta-analysis conducted by </a:t>
            </a:r>
            <a:r>
              <a:rPr lang="en-US" sz="1200" kern="1200" dirty="0" err="1">
                <a:solidFill>
                  <a:schemeClr val="tx1"/>
                </a:solidFill>
                <a:effectLst/>
                <a:latin typeface="Arial" charset="0"/>
                <a:ea typeface="+mn-ea"/>
                <a:cs typeface="+mn-cs"/>
              </a:rPr>
              <a:t>Eagly</a:t>
            </a:r>
            <a:r>
              <a:rPr lang="en-US" sz="1200" kern="1200" dirty="0">
                <a:solidFill>
                  <a:schemeClr val="tx1"/>
                </a:solidFill>
                <a:effectLst/>
                <a:latin typeface="Arial" charset="0"/>
                <a:ea typeface="+mn-ea"/>
                <a:cs typeface="+mn-cs"/>
              </a:rPr>
              <a:t> and Johnson (1990). This meta-analysis includes 162 studies addressing gender-based leadership and concluded that women adopt a style of leadership that is more geared towards establishing and maintaining interpersonal relationships while men's leadership style is being more geared towards achieving tasks.</a:t>
            </a:r>
          </a:p>
          <a:p>
            <a:r>
              <a:rPr lang="en-US" sz="1200" kern="1200" dirty="0">
                <a:solidFill>
                  <a:schemeClr val="tx1"/>
                </a:solidFill>
                <a:effectLst/>
                <a:latin typeface="Arial" charset="0"/>
                <a:ea typeface="+mn-ea"/>
                <a:cs typeface="+mn-cs"/>
              </a:rPr>
              <a:t>Also, the meta-analysis carried out by the two authors highlights the fact that the leadership style adopted by women was assessed as more democratic and participative compared to the male leadership style that was rated as more autocratic and more direct .</a:t>
            </a:r>
            <a:r>
              <a:rPr lang="ro-RO" sz="1200" kern="1200" dirty="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8421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charset="0"/>
                <a:ea typeface="+mn-ea"/>
                <a:cs typeface="+mn-cs"/>
              </a:rPr>
              <a:t>ASPECTS OF GENDER PROBLEMS IN MARITIME PROFESSIONS</a:t>
            </a:r>
          </a:p>
          <a:p>
            <a:r>
              <a:rPr lang="en-US" sz="1200" kern="1200" dirty="0">
                <a:solidFill>
                  <a:schemeClr val="tx1"/>
                </a:solidFill>
                <a:effectLst/>
                <a:latin typeface="Arial" charset="0"/>
                <a:ea typeface="+mn-ea"/>
                <a:cs typeface="+mn-cs"/>
              </a:rPr>
              <a:t>On the other hand, empirical studies reveal the development, perpetuation and consolidation of stereotypical representations related to managerial skills or managerial efficiency, namely: "the characteristics associated with successful managers are more akin to the characteristics associated with the general portrait of a man than those associated with the portrait of a woman. In general, women are assessed as having inferior managerial skills than men and significantly lower efficiency than men in their leadership activities."(</a:t>
            </a:r>
            <a:r>
              <a:rPr lang="en-US" sz="1200" kern="1200" dirty="0" err="1">
                <a:solidFill>
                  <a:schemeClr val="tx1"/>
                </a:solidFill>
                <a:effectLst/>
                <a:latin typeface="Arial" charset="0"/>
                <a:ea typeface="+mn-ea"/>
                <a:cs typeface="+mn-cs"/>
              </a:rPr>
              <a:t>Curşeu</a:t>
            </a:r>
            <a:r>
              <a:rPr lang="en-US" sz="1200" kern="1200" dirty="0">
                <a:solidFill>
                  <a:schemeClr val="tx1"/>
                </a:solidFill>
                <a:effectLst/>
                <a:latin typeface="Arial" charset="0"/>
                <a:ea typeface="+mn-ea"/>
                <a:cs typeface="+mn-cs"/>
              </a:rPr>
              <a:t> and </a:t>
            </a:r>
            <a:r>
              <a:rPr lang="en-US" sz="1200" kern="1200" dirty="0" err="1">
                <a:solidFill>
                  <a:schemeClr val="tx1"/>
                </a:solidFill>
                <a:effectLst/>
                <a:latin typeface="Arial" charset="0"/>
                <a:ea typeface="+mn-ea"/>
                <a:cs typeface="+mn-cs"/>
              </a:rPr>
              <a:t>Boroş</a:t>
            </a:r>
            <a:r>
              <a:rPr lang="en-US" sz="1200" kern="1200" dirty="0">
                <a:solidFill>
                  <a:schemeClr val="tx1"/>
                </a:solidFill>
                <a:effectLst/>
                <a:latin typeface="Arial" charset="0"/>
                <a:ea typeface="+mn-ea"/>
                <a:cs typeface="+mn-cs"/>
              </a:rPr>
              <a:t>, 2008, p. 144)</a:t>
            </a:r>
            <a:endParaRPr lang="ro-RO"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These differences identified in the leadership style approached by women compared to those of men were attributed to the differences between the two genres in terms of emotional involvement in the establishment of interpersonal relationships.</a:t>
            </a:r>
            <a:r>
              <a:rPr lang="ro-RO" sz="1200"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Thus, women who are more inclined to emotionally engage in interpersonal relationships, offer emotional support, and support the personal development of those in their social network, will be more democratic with their subordinates. (Bass and </a:t>
            </a:r>
            <a:r>
              <a:rPr lang="en-US" sz="1200" kern="1200" dirty="0" err="1">
                <a:solidFill>
                  <a:schemeClr val="tx1"/>
                </a:solidFill>
                <a:effectLst/>
                <a:latin typeface="Arial" charset="0"/>
                <a:ea typeface="+mn-ea"/>
                <a:cs typeface="+mn-cs"/>
              </a:rPr>
              <a:t>Avolio</a:t>
            </a:r>
            <a:r>
              <a:rPr lang="en-US" sz="1200" kern="1200" dirty="0">
                <a:solidFill>
                  <a:schemeClr val="tx1"/>
                </a:solidFill>
                <a:effectLst/>
                <a:latin typeface="Arial" charset="0"/>
                <a:ea typeface="+mn-ea"/>
                <a:cs typeface="+mn-cs"/>
              </a:rPr>
              <a:t>, 1992; </a:t>
            </a:r>
            <a:r>
              <a:rPr lang="en-US" sz="1200" kern="1200" dirty="0" err="1">
                <a:solidFill>
                  <a:schemeClr val="tx1"/>
                </a:solidFill>
                <a:effectLst/>
                <a:latin typeface="Arial" charset="0"/>
                <a:ea typeface="+mn-ea"/>
                <a:cs typeface="+mn-cs"/>
              </a:rPr>
              <a:t>Druskat</a:t>
            </a:r>
            <a:r>
              <a:rPr lang="en-US" sz="1200" kern="1200" dirty="0">
                <a:solidFill>
                  <a:schemeClr val="tx1"/>
                </a:solidFill>
                <a:effectLst/>
                <a:latin typeface="Arial" charset="0"/>
                <a:ea typeface="+mn-ea"/>
                <a:cs typeface="+mn-cs"/>
              </a:rPr>
              <a:t>, 1994; </a:t>
            </a:r>
            <a:r>
              <a:rPr lang="en-US" sz="1200" kern="1200" dirty="0" err="1">
                <a:solidFill>
                  <a:schemeClr val="tx1"/>
                </a:solidFill>
                <a:effectLst/>
                <a:latin typeface="Arial" charset="0"/>
                <a:ea typeface="+mn-ea"/>
                <a:cs typeface="+mn-cs"/>
              </a:rPr>
              <a:t>Eagly</a:t>
            </a:r>
            <a:r>
              <a:rPr lang="en-US" sz="1200" kern="1200" dirty="0">
                <a:solidFill>
                  <a:schemeClr val="tx1"/>
                </a:solidFill>
                <a:effectLst/>
                <a:latin typeface="Arial" charset="0"/>
                <a:ea typeface="+mn-ea"/>
                <a:cs typeface="+mn-cs"/>
              </a:rPr>
              <a:t> and </a:t>
            </a:r>
            <a:r>
              <a:rPr lang="en-US" sz="1200" kern="1200" dirty="0" err="1">
                <a:solidFill>
                  <a:schemeClr val="tx1"/>
                </a:solidFill>
                <a:effectLst/>
                <a:latin typeface="Arial" charset="0"/>
                <a:ea typeface="+mn-ea"/>
                <a:cs typeface="+mn-cs"/>
              </a:rPr>
              <a:t>Karau</a:t>
            </a:r>
            <a:r>
              <a:rPr lang="en-US" sz="1200" kern="1200" dirty="0">
                <a:solidFill>
                  <a:schemeClr val="tx1"/>
                </a:solidFill>
                <a:effectLst/>
                <a:latin typeface="Arial" charset="0"/>
                <a:ea typeface="+mn-ea"/>
                <a:cs typeface="+mn-cs"/>
              </a:rPr>
              <a:t>, 2002; </a:t>
            </a:r>
            <a:r>
              <a:rPr lang="en-US" sz="1200" kern="1200" dirty="0" err="1">
                <a:solidFill>
                  <a:schemeClr val="tx1"/>
                </a:solidFill>
                <a:effectLst/>
                <a:latin typeface="Arial" charset="0"/>
                <a:ea typeface="+mn-ea"/>
                <a:cs typeface="+mn-cs"/>
              </a:rPr>
              <a:t>Curseu</a:t>
            </a:r>
            <a:r>
              <a:rPr lang="en-US" sz="1200" kern="1200" dirty="0">
                <a:solidFill>
                  <a:schemeClr val="tx1"/>
                </a:solidFill>
                <a:effectLst/>
                <a:latin typeface="Arial" charset="0"/>
                <a:ea typeface="+mn-ea"/>
                <a:cs typeface="+mn-cs"/>
              </a:rPr>
              <a:t> and </a:t>
            </a:r>
            <a:r>
              <a:rPr lang="en-US" sz="1200" kern="1200" dirty="0" err="1">
                <a:solidFill>
                  <a:schemeClr val="tx1"/>
                </a:solidFill>
                <a:effectLst/>
                <a:latin typeface="Arial" charset="0"/>
                <a:ea typeface="+mn-ea"/>
                <a:cs typeface="+mn-cs"/>
              </a:rPr>
              <a:t>Boroş</a:t>
            </a:r>
            <a:r>
              <a:rPr lang="en-US" sz="1200" kern="1200" dirty="0">
                <a:solidFill>
                  <a:schemeClr val="tx1"/>
                </a:solidFill>
                <a:effectLst/>
                <a:latin typeface="Arial" charset="0"/>
                <a:ea typeface="+mn-ea"/>
                <a:cs typeface="+mn-cs"/>
              </a:rPr>
              <a:t> (2008).</a:t>
            </a:r>
          </a:p>
          <a:p>
            <a:r>
              <a:rPr lang="ro-RO" sz="1200"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In the same manner, the literature also reports other concordant results, namely that women in leading positions are much more geared towards the socio-emotional side of the group life while men in leading positions are more oriented towards action and leading the group towards achieving goals.</a:t>
            </a:r>
            <a:r>
              <a:rPr lang="ro-RO" sz="1200"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We can say that these results are consistent with the predictions of the expectation theory for social roles.</a:t>
            </a:r>
            <a:r>
              <a:rPr lang="ro-RO" sz="1200" b="0" kern="1200" dirty="0">
                <a:solidFill>
                  <a:schemeClr val="tx1"/>
                </a:solidFill>
                <a:effectLst/>
                <a:latin typeface="Arial" charset="0"/>
                <a:ea typeface="+mn-ea"/>
                <a:cs typeface="+mn-cs"/>
              </a:rPr>
              <a:t> </a:t>
            </a:r>
            <a:r>
              <a:rPr lang="en-US" sz="1200" b="0" kern="1200" dirty="0">
                <a:solidFill>
                  <a:schemeClr val="tx1"/>
                </a:solidFill>
                <a:effectLst/>
                <a:latin typeface="Arial" charset="0"/>
                <a:ea typeface="+mn-ea"/>
                <a:cs typeface="+mn-cs"/>
              </a:rPr>
              <a:t>This theory is inspired by the general theories of social roles explaining individual behavior in social situations as a result of socially shared expectations for the role a person has.</a:t>
            </a:r>
            <a:r>
              <a:rPr lang="ro-RO" sz="1200" b="0" kern="1200" dirty="0">
                <a:solidFill>
                  <a:schemeClr val="tx1"/>
                </a:solidFill>
                <a:effectLst/>
                <a:latin typeface="Arial" charset="0"/>
                <a:ea typeface="+mn-ea"/>
                <a:cs typeface="+mn-cs"/>
              </a:rPr>
              <a:t> (</a:t>
            </a:r>
            <a:r>
              <a:rPr lang="en-US" sz="1200" b="0" kern="1200" dirty="0">
                <a:solidFill>
                  <a:schemeClr val="tx1"/>
                </a:solidFill>
                <a:effectLst/>
                <a:latin typeface="Arial" charset="0"/>
                <a:ea typeface="+mn-ea"/>
                <a:cs typeface="+mn-cs"/>
              </a:rPr>
              <a:t>for</a:t>
            </a:r>
            <a:r>
              <a:rPr lang="en-US" sz="1200" b="0" kern="1200" baseline="0" dirty="0">
                <a:solidFill>
                  <a:schemeClr val="tx1"/>
                </a:solidFill>
                <a:effectLst/>
                <a:latin typeface="Arial" charset="0"/>
                <a:ea typeface="+mn-ea"/>
                <a:cs typeface="+mn-cs"/>
              </a:rPr>
              <a:t> example, from parents there is expected a clear behavioral set in relation to children</a:t>
            </a:r>
            <a:r>
              <a:rPr lang="ro-RO" sz="1200" b="0" kern="1200" dirty="0">
                <a:solidFill>
                  <a:schemeClr val="tx1"/>
                </a:solidFill>
                <a:effectLst/>
                <a:latin typeface="Arial" charset="0"/>
                <a:ea typeface="+mn-ea"/>
                <a:cs typeface="+mn-cs"/>
              </a:rPr>
              <a:t>.) </a:t>
            </a:r>
            <a:r>
              <a:rPr lang="en-US" sz="1200" b="0" kern="1200" dirty="0" err="1">
                <a:solidFill>
                  <a:schemeClr val="tx1"/>
                </a:solidFill>
                <a:effectLst/>
                <a:latin typeface="Arial" charset="0"/>
                <a:ea typeface="+mn-ea"/>
                <a:cs typeface="+mn-cs"/>
              </a:rPr>
              <a:t>Eagly</a:t>
            </a:r>
            <a:r>
              <a:rPr lang="en-US" sz="1200" b="0" kern="1200" dirty="0">
                <a:solidFill>
                  <a:schemeClr val="tx1"/>
                </a:solidFill>
                <a:effectLst/>
                <a:latin typeface="Arial" charset="0"/>
                <a:ea typeface="+mn-ea"/>
                <a:cs typeface="+mn-cs"/>
              </a:rPr>
              <a:t> and </a:t>
            </a:r>
            <a:r>
              <a:rPr lang="en-US" sz="1200" b="0" kern="1200" dirty="0" err="1">
                <a:solidFill>
                  <a:schemeClr val="tx1"/>
                </a:solidFill>
                <a:effectLst/>
                <a:latin typeface="Arial" charset="0"/>
                <a:ea typeface="+mn-ea"/>
                <a:cs typeface="+mn-cs"/>
              </a:rPr>
              <a:t>Karau</a:t>
            </a:r>
            <a:r>
              <a:rPr lang="en-US" sz="1200" b="0" kern="1200" dirty="0">
                <a:solidFill>
                  <a:schemeClr val="tx1"/>
                </a:solidFill>
                <a:effectLst/>
                <a:latin typeface="Arial" charset="0"/>
                <a:ea typeface="+mn-ea"/>
                <a:cs typeface="+mn-cs"/>
              </a:rPr>
              <a:t> (2002) argue that such role expectations are also associated with gender differences as well as with managerial or management positions</a:t>
            </a:r>
            <a:r>
              <a:rPr lang="ro-RO" sz="1200" b="0" kern="1200" dirty="0">
                <a:solidFill>
                  <a:schemeClr val="tx1"/>
                </a:solidFill>
                <a:effectLst/>
                <a:latin typeface="Arial" charset="0"/>
                <a:ea typeface="+mn-ea"/>
                <a:cs typeface="+mn-cs"/>
              </a:rPr>
              <a:t>. </a:t>
            </a:r>
            <a:r>
              <a:rPr lang="en-US" sz="1200" b="0" kern="1200" dirty="0">
                <a:solidFill>
                  <a:schemeClr val="tx1"/>
                </a:solidFill>
                <a:effectLst/>
                <a:latin typeface="Arial" charset="0"/>
                <a:ea typeface="+mn-ea"/>
                <a:cs typeface="+mn-cs"/>
              </a:rPr>
              <a:t>In other words, at a social level, there are expectations on how a man or woman behaves in social situations.</a:t>
            </a:r>
            <a:r>
              <a:rPr lang="ro-RO" sz="1200" b="0" kern="1200" dirty="0">
                <a:solidFill>
                  <a:schemeClr val="tx1"/>
                </a:solidFill>
                <a:effectLst/>
                <a:latin typeface="Arial" charset="0"/>
                <a:ea typeface="+mn-ea"/>
                <a:cs typeface="+mn-cs"/>
              </a:rPr>
              <a:t> </a:t>
            </a:r>
            <a:r>
              <a:rPr lang="en-US" sz="1200" b="0" kern="1200" dirty="0">
                <a:solidFill>
                  <a:schemeClr val="tx1"/>
                </a:solidFill>
                <a:effectLst/>
                <a:latin typeface="Arial" charset="0"/>
                <a:ea typeface="+mn-ea"/>
                <a:cs typeface="+mn-cs"/>
              </a:rPr>
              <a:t>In general, behavioral expectations shared at the social level relative to the role of "woman" are: affectionate, offering support, empathetic, oriented to interpersonal relationships, sensitive to the needs of others, gentle, compassionate.</a:t>
            </a:r>
            <a:r>
              <a:rPr lang="ro-RO" sz="1200" b="0" kern="1200" dirty="0">
                <a:solidFill>
                  <a:schemeClr val="tx1"/>
                </a:solidFill>
                <a:effectLst/>
                <a:latin typeface="Arial" charset="0"/>
                <a:ea typeface="+mn-ea"/>
                <a:cs typeface="+mn-cs"/>
              </a:rPr>
              <a:t> </a:t>
            </a:r>
            <a:r>
              <a:rPr lang="en-US" sz="1200" b="0" kern="1200" dirty="0">
                <a:solidFill>
                  <a:schemeClr val="tx1"/>
                </a:solidFill>
                <a:effectLst/>
                <a:latin typeface="Arial" charset="0"/>
                <a:ea typeface="+mn-ea"/>
                <a:cs typeface="+mn-cs"/>
              </a:rPr>
              <a:t>As far as the category of men is concerned, the defining characteristics are: assertive, active, dominant, strong, self-confident, ambitious, independent, self-centered, aggressive and control-oriented. This explanatory approach advocates that the predominant orientation of women-leaders</a:t>
            </a:r>
            <a:r>
              <a:rPr lang="en-US" sz="1200" b="0" kern="1200" baseline="0" dirty="0">
                <a:solidFill>
                  <a:schemeClr val="tx1"/>
                </a:solidFill>
                <a:effectLst/>
                <a:latin typeface="Arial" charset="0"/>
                <a:ea typeface="+mn-ea"/>
                <a:cs typeface="+mn-cs"/>
              </a:rPr>
              <a:t> towards the employees and men-leaders towards the goal is in concordance with the role expectations shared at a social level for men and women. </a:t>
            </a:r>
            <a:r>
              <a:rPr lang="en-US" sz="1200" b="0" kern="1200" baseline="0" dirty="0" err="1">
                <a:solidFill>
                  <a:schemeClr val="tx1"/>
                </a:solidFill>
                <a:effectLst/>
                <a:latin typeface="Arial" charset="0"/>
                <a:ea typeface="+mn-ea"/>
                <a:cs typeface="+mn-cs"/>
              </a:rPr>
              <a:t>Eagly</a:t>
            </a:r>
            <a:r>
              <a:rPr lang="en-US" sz="1200" b="0" kern="1200" baseline="0" dirty="0">
                <a:solidFill>
                  <a:schemeClr val="tx1"/>
                </a:solidFill>
                <a:effectLst/>
                <a:latin typeface="Arial" charset="0"/>
                <a:ea typeface="+mn-ea"/>
                <a:cs typeface="+mn-cs"/>
              </a:rPr>
              <a:t> and </a:t>
            </a:r>
            <a:r>
              <a:rPr lang="en-US" sz="1200" b="0" kern="1200" baseline="0" dirty="0" err="1">
                <a:solidFill>
                  <a:schemeClr val="tx1"/>
                </a:solidFill>
                <a:effectLst/>
                <a:latin typeface="Arial" charset="0"/>
                <a:ea typeface="+mn-ea"/>
                <a:cs typeface="+mn-cs"/>
              </a:rPr>
              <a:t>Karau</a:t>
            </a:r>
            <a:r>
              <a:rPr lang="en-US" sz="1200" b="0" kern="1200" baseline="0" dirty="0">
                <a:solidFill>
                  <a:schemeClr val="tx1"/>
                </a:solidFill>
                <a:effectLst/>
                <a:latin typeface="Arial" charset="0"/>
                <a:ea typeface="+mn-ea"/>
                <a:cs typeface="+mn-cs"/>
              </a:rPr>
              <a:t>, 2002, </a:t>
            </a:r>
            <a:r>
              <a:rPr lang="en-US" sz="1200" b="0" kern="1200" baseline="0" dirty="0" err="1">
                <a:solidFill>
                  <a:schemeClr val="tx1"/>
                </a:solidFill>
                <a:effectLst/>
                <a:latin typeface="Arial" charset="0"/>
                <a:ea typeface="+mn-ea"/>
                <a:cs typeface="+mn-cs"/>
              </a:rPr>
              <a:t>Curseu</a:t>
            </a:r>
            <a:r>
              <a:rPr lang="en-US" sz="1200" b="0" kern="1200" baseline="0" dirty="0">
                <a:solidFill>
                  <a:schemeClr val="tx1"/>
                </a:solidFill>
                <a:effectLst/>
                <a:latin typeface="Arial" charset="0"/>
                <a:ea typeface="+mn-ea"/>
                <a:cs typeface="+mn-cs"/>
              </a:rPr>
              <a:t> and </a:t>
            </a:r>
            <a:r>
              <a:rPr lang="en-US" sz="1200" b="0" kern="1200" baseline="0" dirty="0" err="1">
                <a:solidFill>
                  <a:schemeClr val="tx1"/>
                </a:solidFill>
                <a:effectLst/>
                <a:latin typeface="Arial" charset="0"/>
                <a:ea typeface="+mn-ea"/>
                <a:cs typeface="+mn-cs"/>
              </a:rPr>
              <a:t>Boroş</a:t>
            </a:r>
            <a:r>
              <a:rPr lang="en-US" sz="1200" b="0" kern="1200" baseline="0" dirty="0">
                <a:solidFill>
                  <a:schemeClr val="tx1"/>
                </a:solidFill>
                <a:effectLst/>
                <a:latin typeface="Arial" charset="0"/>
                <a:ea typeface="+mn-ea"/>
                <a:cs typeface="+mn-cs"/>
              </a:rPr>
              <a:t>, 2008, p. 147).</a:t>
            </a:r>
            <a:endParaRPr lang="ro-RO" sz="1200" b="0" kern="1200" dirty="0">
              <a:solidFill>
                <a:schemeClr val="tx1"/>
              </a:solidFill>
              <a:effectLst/>
              <a:latin typeface="Arial" charset="0"/>
              <a:ea typeface="+mn-ea"/>
              <a:cs typeface="+mn-cs"/>
            </a:endParaRPr>
          </a:p>
          <a:p>
            <a:r>
              <a:rPr lang="ro-RO" sz="1200" b="0" kern="1200" dirty="0">
                <a:solidFill>
                  <a:schemeClr val="tx1"/>
                </a:solidFill>
                <a:effectLst/>
                <a:latin typeface="Arial" charset="0"/>
                <a:ea typeface="+mn-ea"/>
                <a:cs typeface="+mn-cs"/>
              </a:rPr>
              <a:t>       </a:t>
            </a:r>
            <a:r>
              <a:rPr lang="en-US" sz="1200" b="0" kern="1200" dirty="0">
                <a:solidFill>
                  <a:schemeClr val="tx1"/>
                </a:solidFill>
                <a:effectLst/>
                <a:latin typeface="Arial" charset="0"/>
                <a:ea typeface="+mn-ea"/>
                <a:cs typeface="+mn-cs"/>
              </a:rPr>
              <a:t>Moreover, this theory of expectation of role also explains the discrimination of women who want to become leaders. There are also a number of shared features regarding the role of manager or leader. The requirements and constraints associated with the role of leader as a shared social representation are: competitive, self-confident, objective, aggressive, ambitious, capable to lead others.</a:t>
            </a:r>
            <a:r>
              <a:rPr lang="ro-RO" sz="1200" b="0" kern="1200" dirty="0">
                <a:solidFill>
                  <a:schemeClr val="tx1"/>
                </a:solidFill>
                <a:effectLst/>
                <a:latin typeface="Arial" charset="0"/>
                <a:ea typeface="+mn-ea"/>
                <a:cs typeface="+mn-cs"/>
              </a:rPr>
              <a:t> </a:t>
            </a:r>
            <a:r>
              <a:rPr lang="en-US" sz="1200" b="0" kern="1200" dirty="0">
                <a:solidFill>
                  <a:schemeClr val="tx1"/>
                </a:solidFill>
                <a:effectLst/>
                <a:latin typeface="Arial" charset="0"/>
                <a:ea typeface="+mn-ea"/>
                <a:cs typeface="+mn-cs"/>
              </a:rPr>
              <a:t>It is therefore obvious that there is an inconsistency between the characteristics that describe a typical woman and the characteristics assigned to the social role of the leader.</a:t>
            </a:r>
            <a:r>
              <a:rPr lang="ro-RO" sz="1200" b="0" kern="1200" dirty="0">
                <a:solidFill>
                  <a:schemeClr val="tx1"/>
                </a:solidFill>
                <a:effectLst/>
                <a:latin typeface="Arial" charset="0"/>
                <a:ea typeface="+mn-ea"/>
                <a:cs typeface="+mn-cs"/>
              </a:rPr>
              <a:t> </a:t>
            </a:r>
            <a:r>
              <a:rPr lang="en-US" sz="1200" b="0" kern="1200" dirty="0">
                <a:solidFill>
                  <a:schemeClr val="tx1"/>
                </a:solidFill>
                <a:effectLst/>
                <a:latin typeface="Arial" charset="0"/>
                <a:ea typeface="+mn-ea"/>
                <a:cs typeface="+mn-cs"/>
              </a:rPr>
              <a:t>The human cognitive system is sensitive to these inconsistencies and the decisional behavior is influenced by the principle of consistency between the expectations regarding social roles. Behaviors of discrimination and disadvantage of women compared to men as regards the particular situation of leader function can be explained by these inconsistencies.</a:t>
            </a:r>
            <a:r>
              <a:rPr lang="ro-RO" sz="1200" b="0" kern="1200" dirty="0">
                <a:solidFill>
                  <a:schemeClr val="tx1"/>
                </a:solidFill>
                <a:effectLst/>
                <a:latin typeface="Arial" charset="0"/>
                <a:ea typeface="+mn-ea"/>
                <a:cs typeface="+mn-cs"/>
              </a:rPr>
              <a:t> (</a:t>
            </a:r>
            <a:r>
              <a:rPr lang="en-US" sz="1200" b="0" kern="1200" dirty="0" err="1">
                <a:solidFill>
                  <a:schemeClr val="tx1"/>
                </a:solidFill>
                <a:effectLst/>
                <a:latin typeface="Arial" charset="0"/>
                <a:ea typeface="+mn-ea"/>
                <a:cs typeface="+mn-cs"/>
              </a:rPr>
              <a:t>Eagly</a:t>
            </a:r>
            <a:r>
              <a:rPr lang="en-US" sz="1200" b="0" kern="1200" dirty="0">
                <a:solidFill>
                  <a:schemeClr val="tx1"/>
                </a:solidFill>
                <a:effectLst/>
                <a:latin typeface="Arial" charset="0"/>
                <a:ea typeface="+mn-ea"/>
                <a:cs typeface="+mn-cs"/>
              </a:rPr>
              <a:t> and </a:t>
            </a:r>
            <a:r>
              <a:rPr lang="en-US" sz="1200" b="0" kern="1200" dirty="0" err="1">
                <a:solidFill>
                  <a:schemeClr val="tx1"/>
                </a:solidFill>
                <a:effectLst/>
                <a:latin typeface="Arial" charset="0"/>
                <a:ea typeface="+mn-ea"/>
                <a:cs typeface="+mn-cs"/>
              </a:rPr>
              <a:t>Karau</a:t>
            </a:r>
            <a:r>
              <a:rPr lang="en-US" sz="1200" b="0" kern="1200" dirty="0">
                <a:solidFill>
                  <a:schemeClr val="tx1"/>
                </a:solidFill>
                <a:effectLst/>
                <a:latin typeface="Arial" charset="0"/>
                <a:ea typeface="+mn-ea"/>
                <a:cs typeface="+mn-cs"/>
              </a:rPr>
              <a:t>, 2002, </a:t>
            </a:r>
            <a:r>
              <a:rPr lang="en-US" sz="1200" b="0" kern="1200" dirty="0" err="1">
                <a:solidFill>
                  <a:schemeClr val="tx1"/>
                </a:solidFill>
                <a:effectLst/>
                <a:latin typeface="Arial" charset="0"/>
                <a:ea typeface="+mn-ea"/>
                <a:cs typeface="+mn-cs"/>
              </a:rPr>
              <a:t>apud</a:t>
            </a:r>
            <a:r>
              <a:rPr lang="en-US" sz="1200" b="0" kern="1200" dirty="0">
                <a:solidFill>
                  <a:schemeClr val="tx1"/>
                </a:solidFill>
                <a:effectLst/>
                <a:latin typeface="Arial" charset="0"/>
                <a:ea typeface="+mn-ea"/>
                <a:cs typeface="+mn-cs"/>
              </a:rPr>
              <a:t>. </a:t>
            </a:r>
            <a:r>
              <a:rPr lang="en-US" sz="1200" b="0" kern="1200" dirty="0" err="1">
                <a:solidFill>
                  <a:schemeClr val="tx1"/>
                </a:solidFill>
                <a:effectLst/>
                <a:latin typeface="Arial" charset="0"/>
                <a:ea typeface="+mn-ea"/>
                <a:cs typeface="+mn-cs"/>
              </a:rPr>
              <a:t>Curceu</a:t>
            </a:r>
            <a:r>
              <a:rPr lang="en-US" sz="1200" b="0" kern="1200" dirty="0">
                <a:solidFill>
                  <a:schemeClr val="tx1"/>
                </a:solidFill>
                <a:effectLst/>
                <a:latin typeface="Arial" charset="0"/>
                <a:ea typeface="+mn-ea"/>
                <a:cs typeface="+mn-cs"/>
              </a:rPr>
              <a:t> and </a:t>
            </a:r>
            <a:r>
              <a:rPr lang="en-US" sz="1200" b="0" kern="1200" dirty="0" err="1">
                <a:solidFill>
                  <a:schemeClr val="tx1"/>
                </a:solidFill>
                <a:effectLst/>
                <a:latin typeface="Arial" charset="0"/>
                <a:ea typeface="+mn-ea"/>
                <a:cs typeface="+mn-cs"/>
              </a:rPr>
              <a:t>Boroş</a:t>
            </a:r>
            <a:r>
              <a:rPr lang="en-US" sz="1200" b="0" kern="1200" dirty="0">
                <a:solidFill>
                  <a:schemeClr val="tx1"/>
                </a:solidFill>
                <a:effectLst/>
                <a:latin typeface="Arial" charset="0"/>
                <a:ea typeface="+mn-ea"/>
                <a:cs typeface="+mn-cs"/>
              </a:rPr>
              <a:t>, 2008, p. 147)</a:t>
            </a:r>
            <a:endParaRPr lang="ro-RO" sz="1200" b="0" kern="1200" dirty="0">
              <a:solidFill>
                <a:schemeClr val="tx1"/>
              </a:solidFill>
              <a:effectLst/>
              <a:latin typeface="Arial" charset="0"/>
              <a:ea typeface="+mn-ea"/>
              <a:cs typeface="+mn-cs"/>
            </a:endParaRPr>
          </a:p>
          <a:p>
            <a:r>
              <a:rPr lang="en-US" sz="1200" b="0" kern="1200" baseline="0" dirty="0">
                <a:solidFill>
                  <a:schemeClr val="tx1"/>
                </a:solidFill>
                <a:effectLst/>
                <a:latin typeface="Arial" charset="0"/>
                <a:ea typeface="+mn-ea"/>
                <a:cs typeface="+mn-cs"/>
              </a:rPr>
              <a:t>       </a:t>
            </a:r>
            <a:r>
              <a:rPr lang="en-US" sz="1200" b="0" kern="1200" dirty="0">
                <a:solidFill>
                  <a:schemeClr val="tx1"/>
                </a:solidFill>
                <a:effectLst/>
                <a:latin typeface="Arial" charset="0"/>
                <a:ea typeface="+mn-ea"/>
                <a:cs typeface="+mn-cs"/>
              </a:rPr>
              <a:t>In summary, in the approach proposed by </a:t>
            </a:r>
            <a:r>
              <a:rPr lang="en-US" sz="1200" b="0" kern="1200" dirty="0" err="1">
                <a:solidFill>
                  <a:schemeClr val="tx1"/>
                </a:solidFill>
                <a:effectLst/>
                <a:latin typeface="Arial" charset="0"/>
                <a:ea typeface="+mn-ea"/>
                <a:cs typeface="+mn-cs"/>
              </a:rPr>
              <a:t>Curseu</a:t>
            </a:r>
            <a:r>
              <a:rPr lang="en-US" sz="1200" b="0" kern="1200" dirty="0">
                <a:solidFill>
                  <a:schemeClr val="tx1"/>
                </a:solidFill>
                <a:effectLst/>
                <a:latin typeface="Arial" charset="0"/>
                <a:ea typeface="+mn-ea"/>
                <a:cs typeface="+mn-cs"/>
              </a:rPr>
              <a:t> and </a:t>
            </a:r>
            <a:r>
              <a:rPr lang="en-US" sz="1200" b="0" kern="1200" dirty="0" err="1">
                <a:solidFill>
                  <a:schemeClr val="tx1"/>
                </a:solidFill>
                <a:effectLst/>
                <a:latin typeface="Arial" charset="0"/>
                <a:ea typeface="+mn-ea"/>
                <a:cs typeface="+mn-cs"/>
              </a:rPr>
              <a:t>Boroş</a:t>
            </a:r>
            <a:r>
              <a:rPr lang="en-US" sz="1200" b="0" kern="1200" dirty="0">
                <a:solidFill>
                  <a:schemeClr val="tx1"/>
                </a:solidFill>
                <a:effectLst/>
                <a:latin typeface="Arial" charset="0"/>
                <a:ea typeface="+mn-ea"/>
                <a:cs typeface="+mn-cs"/>
              </a:rPr>
              <a:t> (2008) based on meta-analyzes in the literature, as well as on the researches made by the authors on the Romanian population, a review was made on the theories that touch this issue either in the form of gender stereotypes and sexual discrimination, or in the study of gender differences in behavior and leadership styles. Following the predictions of these theories on research by the authors, they described a picture of female managers in society stating that: "The stereotype of the female manager in society is centered on three elements: the relationship with the subordinates, the relationship and the interaction between the profession and family as well as resistance to tension and challenges. These stereotypical contents are more pronounced in the post-1989 period, the content of shared social representations about female managers being strongly influenced during the communist era of egalitarian propaganda. In general, female managers in the society are more oriented than men towards establishing and maintaining positive interpersonal relations at the workplace and less oriented towards contingency management as a result of the fulfilling or not of the work tasks.</a:t>
            </a:r>
            <a:r>
              <a:rPr lang="ro-RO" sz="1200" b="0" kern="1200" dirty="0">
                <a:solidFill>
                  <a:schemeClr val="tx1"/>
                </a:solidFill>
                <a:effectLst/>
                <a:latin typeface="Arial" charset="0"/>
                <a:ea typeface="+mn-ea"/>
                <a:cs typeface="+mn-cs"/>
              </a:rPr>
              <a:t> </a:t>
            </a:r>
            <a:r>
              <a:rPr lang="en-US" sz="1200" b="0" kern="1200" dirty="0">
                <a:solidFill>
                  <a:schemeClr val="tx1"/>
                </a:solidFill>
                <a:effectLst/>
                <a:latin typeface="Arial" charset="0"/>
                <a:ea typeface="+mn-ea"/>
                <a:cs typeface="+mn-cs"/>
              </a:rPr>
              <a:t>The effective management of gender diversity in modern organizations should include promoting women's top hierarchical positions not only by virtue of the legislation that prohibits discrimination, but by the real contribution that women can have to organizational development through attributes that characterize their leadership style.</a:t>
            </a:r>
            <a:endParaRPr lang="ro-RO" sz="1200" b="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12688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o-RO" sz="1200" b="1" kern="1200" dirty="0">
                <a:solidFill>
                  <a:schemeClr val="tx1"/>
                </a:solidFill>
                <a:effectLst/>
                <a:latin typeface="Arial" charset="0"/>
                <a:ea typeface="+mn-ea"/>
                <a:cs typeface="+mn-cs"/>
              </a:rPr>
              <a:t>S</a:t>
            </a:r>
            <a:r>
              <a:rPr lang="en-GB" sz="1200" b="1" kern="1200" dirty="0">
                <a:solidFill>
                  <a:schemeClr val="tx1"/>
                </a:solidFill>
                <a:effectLst/>
                <a:latin typeface="Arial" charset="0"/>
                <a:ea typeface="+mn-ea"/>
                <a:cs typeface="+mn-cs"/>
              </a:rPr>
              <a:t>hip’s crew as a multicultural work team</a:t>
            </a:r>
          </a:p>
          <a:p>
            <a:pPr algn="just"/>
            <a:r>
              <a:rPr lang="en-GB" sz="1200" kern="1200" dirty="0">
                <a:solidFill>
                  <a:schemeClr val="tx1"/>
                </a:solidFill>
                <a:effectLst/>
                <a:latin typeface="Arial" charset="0"/>
                <a:ea typeface="+mn-ea"/>
                <a:cs typeface="+mn-cs"/>
              </a:rPr>
              <a:t>An interesting perspective through its specificity is offered by the psychosocial approach of the small group problem, analogous to the naval crew, as a living system that constantly adapts to the demanding professional activities, to the perception of internal interactions, to the particular and risky conditions of the environment.</a:t>
            </a:r>
          </a:p>
          <a:p>
            <a:pPr algn="just"/>
            <a:r>
              <a:rPr lang="en-GB" sz="1200" kern="1200" dirty="0">
                <a:solidFill>
                  <a:schemeClr val="tx1"/>
                </a:solidFill>
                <a:effectLst/>
                <a:latin typeface="Arial" charset="0"/>
                <a:ea typeface="+mn-ea"/>
                <a:cs typeface="+mn-cs"/>
              </a:rPr>
              <a:t>Being the reference framework in which interpersonal relationships are formed and unfolded, it will only be mentioned a few peculiarities of the naval crew:</a:t>
            </a:r>
          </a:p>
          <a:p>
            <a:pPr marL="171450" indent="-171450" algn="just">
              <a:buFontTx/>
              <a:buChar char="-"/>
            </a:pPr>
            <a:r>
              <a:rPr lang="en-GB" sz="1200" kern="1200" dirty="0">
                <a:solidFill>
                  <a:schemeClr val="tx1"/>
                </a:solidFill>
                <a:effectLst/>
                <a:latin typeface="Arial" charset="0"/>
                <a:ea typeface="+mn-ea"/>
                <a:cs typeface="+mn-cs"/>
              </a:rPr>
              <a:t>the term "restricted" does not necessarily refer to the number of members as a small or large group, but to a professional type association in a special place - on board ships - for a certain period of time;</a:t>
            </a:r>
          </a:p>
          <a:p>
            <a:pPr marL="171450" indent="-171450" algn="just">
              <a:buFontTx/>
              <a:buChar char="-"/>
            </a:pPr>
            <a:r>
              <a:rPr lang="en-GB" sz="1200" kern="1200" dirty="0">
                <a:solidFill>
                  <a:schemeClr val="tx1"/>
                </a:solidFill>
                <a:effectLst/>
                <a:latin typeface="Arial" charset="0"/>
                <a:ea typeface="+mn-ea"/>
                <a:cs typeface="+mn-cs"/>
              </a:rPr>
              <a:t>the interaction between group members is centred and oriented towards the realization of the common goal, subordinated to the functional rules and procedures of the crew.</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6688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Tx/>
              <a:buChar char="-"/>
            </a:pPr>
            <a:r>
              <a:rPr lang="en-GB" sz="1200" kern="1200" dirty="0">
                <a:solidFill>
                  <a:schemeClr val="tx1"/>
                </a:solidFill>
                <a:effectLst/>
                <a:latin typeface="Arial" charset="0"/>
                <a:ea typeface="+mn-ea"/>
                <a:cs typeface="+mn-cs"/>
              </a:rPr>
              <a:t>the stages of group development on board may be similar to those described by </a:t>
            </a:r>
            <a:r>
              <a:rPr lang="en-GB" sz="1200" i="1" kern="1200" dirty="0">
                <a:solidFill>
                  <a:schemeClr val="tx1"/>
                </a:solidFill>
                <a:effectLst/>
                <a:latin typeface="Arial" charset="0"/>
                <a:ea typeface="+mn-ea"/>
                <a:cs typeface="+mn-cs"/>
              </a:rPr>
              <a:t>Tuckman's model </a:t>
            </a:r>
            <a:r>
              <a:rPr lang="en-GB" sz="1200" kern="1200" dirty="0">
                <a:solidFill>
                  <a:schemeClr val="tx1"/>
                </a:solidFill>
                <a:effectLst/>
                <a:latin typeface="Arial" charset="0"/>
                <a:ea typeface="+mn-ea"/>
                <a:cs typeface="+mn-cs"/>
              </a:rPr>
              <a:t>(De Visscher, p. 292): forming, storming, norming, performing - motivationally supported by psychological, social, material needs and professional achievement; not characterized by historicity, there is a greater number of errors in the interpersonal perception mediated by the awarding processes, each member of the forming group having idiosyncrasies, attitudes, behaviours, shaped by personal equations and their own cultural identities;</a:t>
            </a:r>
          </a:p>
          <a:p>
            <a:pPr marL="171450" indent="-171450" algn="just">
              <a:buFontTx/>
              <a:buChar char="-"/>
            </a:pPr>
            <a:r>
              <a:rPr lang="en-GB" sz="1200" kern="1200" dirty="0">
                <a:solidFill>
                  <a:schemeClr val="tx1"/>
                </a:solidFill>
                <a:effectLst/>
                <a:latin typeface="Arial" charset="0"/>
                <a:ea typeface="+mn-ea"/>
                <a:cs typeface="+mn-cs"/>
              </a:rPr>
              <a:t>there is a well-articulated structure of related statuses and roles, in line with the organization chart and standard procedures defining work tasks through division of labour;</a:t>
            </a:r>
            <a:endParaRPr lang="ro-RO"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32897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 there is some pressure towards uniformity, unity, facilitated by a mosaic of socio-affective linkages generated by </a:t>
            </a:r>
            <a:r>
              <a:rPr lang="en-GB" sz="1200" i="1" kern="1200" dirty="0">
                <a:solidFill>
                  <a:schemeClr val="tx1"/>
                </a:solidFill>
                <a:effectLst/>
                <a:latin typeface="Arial" charset="0"/>
                <a:ea typeface="+mn-ea"/>
                <a:cs typeface="+mn-cs"/>
              </a:rPr>
              <a:t>'face to face</a:t>
            </a:r>
            <a:r>
              <a:rPr lang="en-GB" sz="1200" kern="1200" dirty="0">
                <a:solidFill>
                  <a:schemeClr val="tx1"/>
                </a:solidFill>
                <a:effectLst/>
                <a:latin typeface="Arial" charset="0"/>
                <a:ea typeface="+mn-ea"/>
                <a:cs typeface="+mn-cs"/>
              </a:rPr>
              <a:t>' relationships and the type of leadership practiced;</a:t>
            </a:r>
          </a:p>
          <a:p>
            <a:pPr marL="171450" marR="0" indent="-171450" algn="just"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charset="0"/>
                <a:ea typeface="+mn-ea"/>
                <a:cs typeface="+mn-cs"/>
              </a:rPr>
              <a:t>the existence of a certain maritime tradition that transcends the culture, the common objectives and the nature of the activities specific to the missions to be fulfilled, those of safety and efficiency;</a:t>
            </a:r>
          </a:p>
          <a:p>
            <a:pPr marL="171450" marR="0" indent="-171450" algn="just"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charset="0"/>
                <a:ea typeface="+mn-ea"/>
                <a:cs typeface="+mn-cs"/>
              </a:rPr>
              <a:t>there are multi-ethnic, multicultural, multigenerational social micro-groups that learn to develop partner relational grids, to accept the other's alterity and "</a:t>
            </a:r>
            <a:r>
              <a:rPr lang="en-GB" sz="1200" i="1" kern="1200" dirty="0">
                <a:solidFill>
                  <a:schemeClr val="tx1"/>
                </a:solidFill>
                <a:effectLst/>
                <a:latin typeface="Arial" charset="0"/>
                <a:ea typeface="+mn-ea"/>
                <a:cs typeface="+mn-cs"/>
              </a:rPr>
              <a:t>dialogue</a:t>
            </a:r>
            <a:r>
              <a:rPr lang="en-GB" sz="1200" kern="1200" dirty="0">
                <a:solidFill>
                  <a:schemeClr val="tx1"/>
                </a:solidFill>
                <a:effectLst/>
                <a:latin typeface="Arial" charset="0"/>
                <a:ea typeface="+mn-ea"/>
                <a:cs typeface="+mn-cs"/>
              </a:rPr>
              <a:t>" with difference, respecting the norms, values, traditions, dominant patterns of the other’s culture without axiological or evaluative connotation;</a:t>
            </a:r>
            <a:endParaRPr lang="ro-RO"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6062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The training and development stages of the naval crew as a social </a:t>
            </a:r>
            <a:r>
              <a:rPr lang="en-GB" dirty="0" err="1"/>
              <a:t>microgroup</a:t>
            </a:r>
            <a:r>
              <a:rPr lang="en-GB" dirty="0"/>
              <a:t> may be described by </a:t>
            </a:r>
            <a:r>
              <a:rPr lang="en-GB" i="1" dirty="0"/>
              <a:t>Tuckman's model</a:t>
            </a:r>
            <a:r>
              <a:rPr lang="en-GB" dirty="0"/>
              <a:t> (De Visscher, p.292.): forming, storming, norming, performing.</a:t>
            </a:r>
          </a:p>
          <a:p>
            <a:pPr algn="just"/>
            <a:r>
              <a:rPr lang="en-GB" dirty="0"/>
              <a:t>1. a stage of formation (forming) manifested on the level of relationships, through dependence and critical attitudes and, in the task plane, through orientation activities;</a:t>
            </a:r>
          </a:p>
          <a:p>
            <a:pPr algn="just"/>
            <a:r>
              <a:rPr lang="en-GB" dirty="0"/>
              <a:t>2. a tumultuous stage (storming) which takes the form of interpersonal conflicts and emotional reactions to the demands of task;</a:t>
            </a:r>
          </a:p>
          <a:p>
            <a:pPr algn="just"/>
            <a:r>
              <a:rPr lang="en-GB" dirty="0"/>
              <a:t>3. a norming stage</a:t>
            </a:r>
            <a:r>
              <a:rPr kumimoji="0" lang="en-GB" sz="1200" b="0" i="0" u="none" strike="noStrike" kern="1200" cap="none" spc="0" normalizeH="0" baseline="0" noProof="0" dirty="0">
                <a:ln>
                  <a:noFill/>
                </a:ln>
                <a:solidFill>
                  <a:srgbClr val="000000"/>
                </a:solidFill>
                <a:effectLst/>
                <a:uLnTx/>
                <a:uFillTx/>
                <a:latin typeface="Arial" charset="0"/>
                <a:ea typeface="+mn-ea"/>
                <a:cs typeface="+mn-cs"/>
              </a:rPr>
              <a:t>(norming)</a:t>
            </a:r>
            <a:r>
              <a:rPr lang="en-GB" dirty="0"/>
              <a:t> manifested through the interpersonal cohesion of the group and a free exchange of views on the task;</a:t>
            </a:r>
          </a:p>
          <a:p>
            <a:pPr algn="just"/>
            <a:r>
              <a:rPr lang="en-GB" dirty="0"/>
              <a:t>4. an acting stage (performing) considered as a stage of maturity. It involves the recognition of functional roles on the interpersonal level and it is characterized by the emergence of solutions in the task plane.</a:t>
            </a:r>
            <a:endParaRPr lang="ro-RO"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4913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92500" lnSpcReduction="10000"/>
          </a:bodyPr>
          <a:lstStyle/>
          <a:p>
            <a:pPr algn="just">
              <a:buFontTx/>
              <a:buNone/>
            </a:pPr>
            <a:r>
              <a:rPr lang="en-US" sz="1200" b="0" baseline="0" dirty="0">
                <a:latin typeface="Times New Roman" pitchFamily="18" charset="0"/>
                <a:cs typeface="Times New Roman" pitchFamily="18" charset="0"/>
              </a:rPr>
              <a:t>The concept of </a:t>
            </a:r>
            <a:r>
              <a:rPr lang="en-US" sz="1200" b="0" i="1" baseline="0" dirty="0">
                <a:latin typeface="Times New Roman" pitchFamily="18" charset="0"/>
                <a:cs typeface="Times New Roman" pitchFamily="18" charset="0"/>
              </a:rPr>
              <a:t>mobbing</a:t>
            </a:r>
            <a:r>
              <a:rPr lang="en-US" sz="1200" b="0" baseline="0" dirty="0">
                <a:latin typeface="Times New Roman" pitchFamily="18" charset="0"/>
                <a:cs typeface="Times New Roman" pitchFamily="18" charset="0"/>
              </a:rPr>
              <a:t> was launched in work and organizational environments by </a:t>
            </a:r>
            <a:r>
              <a:rPr lang="en-US" sz="1200" b="0" i="1" baseline="0" dirty="0">
                <a:latin typeface="Times New Roman" pitchFamily="18" charset="0"/>
                <a:cs typeface="Times New Roman" pitchFamily="18" charset="0"/>
              </a:rPr>
              <a:t>Heinz </a:t>
            </a:r>
            <a:r>
              <a:rPr lang="en-US" sz="1200" b="0" i="1" baseline="0" dirty="0" err="1">
                <a:latin typeface="Times New Roman" pitchFamily="18" charset="0"/>
                <a:cs typeface="Times New Roman" pitchFamily="18" charset="0"/>
              </a:rPr>
              <a:t>Leymann</a:t>
            </a:r>
            <a:r>
              <a:rPr lang="en-US" sz="1200" b="0" baseline="0" dirty="0">
                <a:latin typeface="Times New Roman" pitchFamily="18" charset="0"/>
                <a:cs typeface="Times New Roman" pitchFamily="18" charset="0"/>
              </a:rPr>
              <a:t>, Ph.D. in labor psychology, a professor at the University of Stockholm. Aware of the problems of the professional environment, counselor and psychotherapist in organizational environments, </a:t>
            </a:r>
            <a:r>
              <a:rPr lang="en-US" sz="1200" b="0" i="1" baseline="0" dirty="0" err="1">
                <a:latin typeface="Times New Roman" pitchFamily="18" charset="0"/>
                <a:cs typeface="Times New Roman" pitchFamily="18" charset="0"/>
              </a:rPr>
              <a:t>Leymann</a:t>
            </a:r>
            <a:r>
              <a:rPr lang="en-US" sz="1200" b="0" baseline="0" dirty="0">
                <a:latin typeface="Times New Roman" pitchFamily="18" charset="0"/>
                <a:cs typeface="Times New Roman" pitchFamily="18" charset="0"/>
              </a:rPr>
              <a:t> has noticed the existence and action of phenomena such as injustice, denigration, rights violation, psychological harassment, aggression that affect people at work, facts that generate important personal and also organizational level prejudices ranging from simple injury or isolation in the group to suicide. All of these have been reunited under the term </a:t>
            </a:r>
            <a:r>
              <a:rPr lang="en-US" sz="1200" b="0" i="1" baseline="0" dirty="0">
                <a:latin typeface="Times New Roman" pitchFamily="18" charset="0"/>
                <a:cs typeface="Times New Roman" pitchFamily="18" charset="0"/>
              </a:rPr>
              <a:t>mobbing</a:t>
            </a:r>
            <a:r>
              <a:rPr lang="en-US" sz="1200" b="0" baseline="0" dirty="0">
                <a:latin typeface="Times New Roman" pitchFamily="18" charset="0"/>
                <a:cs typeface="Times New Roman" pitchFamily="18" charset="0"/>
              </a:rPr>
              <a:t>. [</a:t>
            </a:r>
            <a:r>
              <a:rPr lang="en-US" sz="1200" b="0" baseline="0" dirty="0" err="1">
                <a:latin typeface="Times New Roman" pitchFamily="18" charset="0"/>
                <a:cs typeface="Times New Roman" pitchFamily="18" charset="0"/>
              </a:rPr>
              <a:t>Zlate</a:t>
            </a:r>
            <a:r>
              <a:rPr lang="en-US" sz="1200" b="0" baseline="0" dirty="0">
                <a:latin typeface="Times New Roman" pitchFamily="18" charset="0"/>
                <a:cs typeface="Times New Roman" pitchFamily="18" charset="0"/>
              </a:rPr>
              <a:t>, 2007, p. 627-630]</a:t>
            </a:r>
          </a:p>
          <a:p>
            <a:pPr algn="just">
              <a:buFontTx/>
              <a:buNone/>
            </a:pPr>
            <a:r>
              <a:rPr lang="en-US" sz="1200" b="0" baseline="0" dirty="0">
                <a:latin typeface="Times New Roman" pitchFamily="18" charset="0"/>
                <a:cs typeface="Times New Roman" pitchFamily="18" charset="0"/>
              </a:rPr>
              <a:t>Through </a:t>
            </a:r>
            <a:r>
              <a:rPr lang="en-US" sz="1200" b="0" i="1" baseline="0" dirty="0">
                <a:latin typeface="Times New Roman" pitchFamily="18" charset="0"/>
                <a:cs typeface="Times New Roman" pitchFamily="18" charset="0"/>
              </a:rPr>
              <a:t>mobbing</a:t>
            </a:r>
            <a:r>
              <a:rPr lang="en-US" sz="1200" b="0" baseline="0" dirty="0">
                <a:latin typeface="Times New Roman" pitchFamily="18" charset="0"/>
                <a:cs typeface="Times New Roman" pitchFamily="18" charset="0"/>
              </a:rPr>
              <a:t>, the author does not understand what </a:t>
            </a:r>
            <a:r>
              <a:rPr lang="en-US" sz="1200" b="0" i="1" baseline="0" dirty="0" err="1">
                <a:latin typeface="Times New Roman" pitchFamily="18" charset="0"/>
                <a:cs typeface="Times New Roman" pitchFamily="18" charset="0"/>
              </a:rPr>
              <a:t>Konrad</a:t>
            </a:r>
            <a:r>
              <a:rPr lang="en-US" sz="1200" b="0" i="1" baseline="0" dirty="0">
                <a:latin typeface="Times New Roman" pitchFamily="18" charset="0"/>
                <a:cs typeface="Times New Roman" pitchFamily="18" charset="0"/>
              </a:rPr>
              <a:t> Lorenz</a:t>
            </a:r>
            <a:r>
              <a:rPr lang="en-US" sz="1200" b="0" baseline="0" dirty="0">
                <a:latin typeface="Times New Roman" pitchFamily="18" charset="0"/>
                <a:cs typeface="Times New Roman" pitchFamily="18" charset="0"/>
              </a:rPr>
              <a:t> understood, which used the term for the first time (attacks of a smaller group of animals against a single larger animal) or what </a:t>
            </a:r>
            <a:r>
              <a:rPr lang="en-US" sz="1200" b="0" i="1" baseline="0" dirty="0" err="1">
                <a:latin typeface="Times New Roman" pitchFamily="18" charset="0"/>
                <a:cs typeface="Times New Roman" pitchFamily="18" charset="0"/>
              </a:rPr>
              <a:t>Heineman</a:t>
            </a:r>
            <a:r>
              <a:rPr lang="en-US" sz="1200" b="0" baseline="0" dirty="0">
                <a:latin typeface="Times New Roman" pitchFamily="18" charset="0"/>
                <a:cs typeface="Times New Roman" pitchFamily="18" charset="0"/>
              </a:rPr>
              <a:t> understood through this term (aggressive behaviors of a small group of children orientated against one child). </a:t>
            </a:r>
            <a:r>
              <a:rPr lang="en-US" sz="1200" b="0" i="1" baseline="0" dirty="0" err="1">
                <a:latin typeface="Times New Roman" pitchFamily="18" charset="0"/>
                <a:cs typeface="Times New Roman" pitchFamily="18" charset="0"/>
              </a:rPr>
              <a:t>Leymann</a:t>
            </a:r>
            <a:r>
              <a:rPr lang="en-US" sz="1200" b="0" baseline="0" dirty="0">
                <a:latin typeface="Times New Roman" pitchFamily="18" charset="0"/>
                <a:cs typeface="Times New Roman" pitchFamily="18" charset="0"/>
              </a:rPr>
              <a:t> is closer to the conception of </a:t>
            </a:r>
            <a:r>
              <a:rPr lang="en-US" sz="1200" b="0" i="1" baseline="0" dirty="0">
                <a:latin typeface="Times New Roman" pitchFamily="18" charset="0"/>
                <a:cs typeface="Times New Roman" pitchFamily="18" charset="0"/>
              </a:rPr>
              <a:t>Dan </a:t>
            </a:r>
            <a:r>
              <a:rPr lang="en-US" sz="1200" b="0" i="1" baseline="0" dirty="0" err="1">
                <a:latin typeface="Times New Roman" pitchFamily="18" charset="0"/>
                <a:cs typeface="Times New Roman" pitchFamily="18" charset="0"/>
              </a:rPr>
              <a:t>Olweus</a:t>
            </a:r>
            <a:r>
              <a:rPr lang="en-US" sz="1200" b="0" baseline="0" dirty="0">
                <a:latin typeface="Times New Roman" pitchFamily="18" charset="0"/>
                <a:cs typeface="Times New Roman" pitchFamily="18" charset="0"/>
              </a:rPr>
              <a:t> (1993) who studied the phenomena arising in the context of victimizing school children and which he calls by the term of </a:t>
            </a:r>
            <a:r>
              <a:rPr lang="en-US" sz="1200" b="0" i="1" baseline="0" dirty="0">
                <a:latin typeface="Times New Roman" pitchFamily="18" charset="0"/>
                <a:cs typeface="Times New Roman" pitchFamily="18" charset="0"/>
              </a:rPr>
              <a:t>bullying</a:t>
            </a:r>
            <a:r>
              <a:rPr lang="en-US" sz="1200" b="0" baseline="0" dirty="0">
                <a:latin typeface="Times New Roman" pitchFamily="18" charset="0"/>
                <a:cs typeface="Times New Roman" pitchFamily="18" charset="0"/>
              </a:rPr>
              <a:t>. It refers to repeated and long-term negative actions exercised by one or more persons on one or other persons. Negative actions are those that injure, hurt or intimidate another person (schoolchildren) through physical, verbal, gesture or mimic touch. </a:t>
            </a:r>
            <a:r>
              <a:rPr lang="en-US" sz="1200" b="0" i="1" baseline="0" dirty="0" err="1">
                <a:latin typeface="Times New Roman" pitchFamily="18" charset="0"/>
                <a:cs typeface="Times New Roman" pitchFamily="18" charset="0"/>
              </a:rPr>
              <a:t>Leymann</a:t>
            </a:r>
            <a:r>
              <a:rPr lang="en-US" sz="1200" b="0" baseline="0" dirty="0">
                <a:latin typeface="Times New Roman" pitchFamily="18" charset="0"/>
                <a:cs typeface="Times New Roman" pitchFamily="18" charset="0"/>
              </a:rPr>
              <a:t> preserves the term </a:t>
            </a:r>
            <a:r>
              <a:rPr lang="en-US" sz="1200" b="0" i="1" baseline="0" dirty="0">
                <a:latin typeface="Times New Roman" pitchFamily="18" charset="0"/>
                <a:cs typeface="Times New Roman" pitchFamily="18" charset="0"/>
              </a:rPr>
              <a:t>mobbing</a:t>
            </a:r>
            <a:r>
              <a:rPr lang="en-US" sz="1200" b="0" baseline="0" dirty="0">
                <a:latin typeface="Times New Roman" pitchFamily="18" charset="0"/>
                <a:cs typeface="Times New Roman" pitchFamily="18" charset="0"/>
              </a:rPr>
              <a:t> for aggressive psychological actions exerted in organizational environments on people at work.</a:t>
            </a:r>
          </a:p>
          <a:p>
            <a:pPr algn="just">
              <a:buFontTx/>
              <a:buNone/>
            </a:pPr>
            <a:r>
              <a:rPr lang="en-US" sz="1200" b="0" baseline="0" dirty="0">
                <a:latin typeface="Times New Roman" pitchFamily="18" charset="0"/>
                <a:cs typeface="Times New Roman" pitchFamily="18" charset="0"/>
              </a:rPr>
              <a:t>"</a:t>
            </a:r>
            <a:r>
              <a:rPr lang="en-US" sz="1200" b="0" i="1" baseline="0" dirty="0">
                <a:latin typeface="Times New Roman" pitchFamily="18" charset="0"/>
                <a:cs typeface="Times New Roman" pitchFamily="18" charset="0"/>
              </a:rPr>
              <a:t>By mobbing we understand a communicative situation that threatens to cause serious physical and mental harm to the individual. Mobbing is a process of destruction; it is constituted by hostile actions which, taken in isolation, may seem anode, but by constant repetition they have dangerous effects.</a:t>
            </a:r>
            <a:r>
              <a:rPr lang="en-US" sz="1200" b="0" baseline="0" dirty="0">
                <a:latin typeface="Times New Roman" pitchFamily="18" charset="0"/>
                <a:cs typeface="Times New Roman" pitchFamily="18" charset="0"/>
              </a:rPr>
              <a:t>“ [</a:t>
            </a:r>
            <a:r>
              <a:rPr lang="en-US" sz="1200" b="0" baseline="0" dirty="0" err="1">
                <a:latin typeface="Times New Roman" pitchFamily="18" charset="0"/>
                <a:cs typeface="Times New Roman" pitchFamily="18" charset="0"/>
              </a:rPr>
              <a:t>Leymann</a:t>
            </a:r>
            <a:r>
              <a:rPr lang="en-US" sz="1200" b="0" baseline="0" dirty="0">
                <a:latin typeface="Times New Roman" pitchFamily="18" charset="0"/>
                <a:cs typeface="Times New Roman" pitchFamily="18" charset="0"/>
              </a:rPr>
              <a:t>, 1990, p. 26-27]</a:t>
            </a: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Arial" charset="0"/>
                <a:ea typeface="+mn-ea"/>
                <a:cs typeface="+mn-cs"/>
              </a:rPr>
              <a:t>In the Human Resource (HR) literature, it is usually conceptualised in terms of differences of particular relevance to issues of identity, that is; gender, age, ethnicity, disability and sexual orientation.</a:t>
            </a:r>
            <a:r>
              <a:rPr lang="tr-TR" sz="1200" kern="1200" baseline="0" dirty="0">
                <a:solidFill>
                  <a:schemeClr val="tx1"/>
                </a:solidFill>
                <a:effectLst/>
                <a:latin typeface="Arial" charset="0"/>
                <a:ea typeface="+mn-ea"/>
                <a:cs typeface="+mn-cs"/>
              </a:rPr>
              <a:t> D</a:t>
            </a:r>
            <a:r>
              <a:rPr lang="tr-TR" sz="1200" kern="1200" dirty="0">
                <a:solidFill>
                  <a:schemeClr val="tx1"/>
                </a:solidFill>
                <a:effectLst/>
                <a:latin typeface="Arial" charset="0"/>
                <a:ea typeface="+mn-ea"/>
                <a:cs typeface="+mn-cs"/>
              </a:rPr>
              <a:t>iversity is increasingly perceived as an important issue in the context of business management.</a:t>
            </a:r>
            <a:r>
              <a:rPr lang="ro-RO" sz="1200" kern="1200" dirty="0">
                <a:solidFill>
                  <a:schemeClr val="tx1"/>
                </a:solidFill>
                <a:effectLst/>
                <a:latin typeface="Arial" charset="0"/>
                <a:ea typeface="+mn-ea"/>
                <a:cs typeface="+mn-cs"/>
              </a:rPr>
              <a:t> </a:t>
            </a:r>
            <a:r>
              <a:rPr lang="tr-TR" sz="1200" kern="1200" dirty="0">
                <a:solidFill>
                  <a:schemeClr val="tx1"/>
                </a:solidFill>
                <a:effectLst/>
                <a:latin typeface="Arial" charset="0"/>
                <a:ea typeface="+mn-ea"/>
                <a:cs typeface="+mn-cs"/>
              </a:rPr>
              <a:t>Diversity also involves how people perceive others and themselves, which can affect how they interact with their colleagues and peers. This can either cause a bond to form or introduce a gap. </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Arial" charset="0"/>
                <a:ea typeface="+mn-ea"/>
                <a:cs typeface="+mn-cs"/>
              </a:rPr>
              <a:t>Apparently, managing and valuing diversity is a key component of effective people management, which can not only improve workplace productivity, but also contribute significantly to the strategic objectives of human resource management.</a:t>
            </a:r>
            <a:endParaRPr lang="tr-TR" dirty="0"/>
          </a:p>
          <a:p>
            <a:endParaRPr lang="tr-TR"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0662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algn="just">
              <a:buFontTx/>
              <a:buNone/>
            </a:pPr>
            <a:r>
              <a:rPr lang="en-US" sz="1200" b="0" baseline="0" dirty="0">
                <a:latin typeface="Times New Roman" pitchFamily="18" charset="0"/>
                <a:cs typeface="Times New Roman" pitchFamily="18" charset="0"/>
              </a:rPr>
              <a:t>Only hostile, aggressive situations involving confrontations, moral maltreatments, contempt of personality, emotional harassment or mockery fall into the sphere of mobbing, which are systematically and prolonged, becoming painful and even destructive. So, frequency and repetition over time allow such actions to become destructive in psychological, </a:t>
            </a:r>
            <a:r>
              <a:rPr lang="en-US" sz="1200" b="0" baseline="0" dirty="0" err="1">
                <a:latin typeface="Times New Roman" pitchFamily="18" charset="0"/>
                <a:cs typeface="Times New Roman" pitchFamily="18" charset="0"/>
              </a:rPr>
              <a:t>psychosomatical</a:t>
            </a:r>
            <a:r>
              <a:rPr lang="en-US" sz="1200" b="0" baseline="0" dirty="0">
                <a:latin typeface="Times New Roman" pitchFamily="18" charset="0"/>
                <a:cs typeface="Times New Roman" pitchFamily="18" charset="0"/>
              </a:rPr>
              <a:t> and social level, and are considered to be "</a:t>
            </a:r>
            <a:r>
              <a:rPr lang="en-US" sz="1200" b="0" i="1" baseline="0" dirty="0">
                <a:latin typeface="Times New Roman" pitchFamily="18" charset="0"/>
                <a:cs typeface="Times New Roman" pitchFamily="18" charset="0"/>
              </a:rPr>
              <a:t>psychic terror at work</a:t>
            </a:r>
            <a:r>
              <a:rPr lang="en-US" sz="1200" b="0" baseline="0" dirty="0">
                <a:latin typeface="Times New Roman" pitchFamily="18" charset="0"/>
                <a:cs typeface="Times New Roman" pitchFamily="18" charset="0"/>
              </a:rPr>
              <a:t>" with unprecedentedly large personal and organizational effects. Sometimes, </a:t>
            </a:r>
            <a:r>
              <a:rPr lang="en-US" sz="1200" b="0" i="1" baseline="0" dirty="0">
                <a:latin typeface="Times New Roman" pitchFamily="18" charset="0"/>
                <a:cs typeface="Times New Roman" pitchFamily="18" charset="0"/>
              </a:rPr>
              <a:t>mobbing</a:t>
            </a:r>
            <a:r>
              <a:rPr lang="en-US" sz="1200" b="0" baseline="0" dirty="0">
                <a:latin typeface="Times New Roman" pitchFamily="18" charset="0"/>
                <a:cs typeface="Times New Roman" pitchFamily="18" charset="0"/>
              </a:rPr>
              <a:t> is interpersonal, but most often it locates at group level – not only does an individual terrorizes another person or even a whole group, but also the group can terrorize individuals, taken as a stand-alone entity, and by extension, the entire organization, with all its roots of statutes and roles, of hierarchies.</a:t>
            </a:r>
          </a:p>
          <a:p>
            <a:pPr algn="just">
              <a:buFontTx/>
              <a:buNone/>
            </a:pPr>
            <a:r>
              <a:rPr lang="en-US" sz="1200" b="0" i="1" baseline="0" dirty="0">
                <a:latin typeface="Times New Roman" pitchFamily="18" charset="0"/>
                <a:cs typeface="Times New Roman" pitchFamily="18" charset="0"/>
              </a:rPr>
              <a:t>Mobbing</a:t>
            </a:r>
            <a:r>
              <a:rPr lang="en-US" sz="1200" b="0" baseline="0" dirty="0">
                <a:latin typeface="Times New Roman" pitchFamily="18" charset="0"/>
                <a:cs typeface="Times New Roman" pitchFamily="18" charset="0"/>
              </a:rPr>
              <a:t> is practiced throughout and across the entire organization: descendant, ascendant, horizontal or  combined, taking place between colleagues, subordinates, subordinates and their boss, between heads and subordinates, running on an interpersonal level, group and even organizational. [Kovacs, 2008, p. 597]</a:t>
            </a:r>
            <a:endParaRPr lang="ro-RO" sz="1200" b="0" baseline="0" dirty="0">
              <a:latin typeface="Times New Roman" pitchFamily="18" charset="0"/>
              <a:cs typeface="Times New Roman" pitchFamily="18" charset="0"/>
            </a:endParaRP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55000" lnSpcReduction="20000"/>
          </a:bodyPr>
          <a:lstStyle/>
          <a:p>
            <a:pPr algn="just"/>
            <a:r>
              <a:rPr lang="en-US" sz="1200" dirty="0">
                <a:latin typeface="Times New Roman" pitchFamily="18" charset="0"/>
                <a:cs typeface="Times New Roman" pitchFamily="18" charset="0"/>
              </a:rPr>
              <a:t>In order to better understand the essence of </a:t>
            </a:r>
            <a:r>
              <a:rPr lang="en-US" sz="1200" i="1" dirty="0">
                <a:latin typeface="Times New Roman" pitchFamily="18" charset="0"/>
                <a:cs typeface="Times New Roman" pitchFamily="18" charset="0"/>
              </a:rPr>
              <a:t>mobbing</a:t>
            </a:r>
            <a:r>
              <a:rPr lang="en-US" sz="1200" dirty="0">
                <a:latin typeface="Times New Roman" pitchFamily="18" charset="0"/>
                <a:cs typeface="Times New Roman" pitchFamily="18" charset="0"/>
              </a:rPr>
              <a:t>, it is necessary to know the behaviors (actions, practices) that the aggressors use in relation to their victims. </a:t>
            </a:r>
            <a:r>
              <a:rPr lang="en-US" sz="1200" i="1" dirty="0" err="1">
                <a:latin typeface="Times New Roman" pitchFamily="18" charset="0"/>
                <a:cs typeface="Times New Roman" pitchFamily="18" charset="0"/>
              </a:rPr>
              <a:t>Leymann</a:t>
            </a:r>
            <a:r>
              <a:rPr lang="en-US" sz="1200" dirty="0">
                <a:latin typeface="Times New Roman" pitchFamily="18" charset="0"/>
                <a:cs typeface="Times New Roman" pitchFamily="18" charset="0"/>
              </a:rPr>
              <a:t> discovered (during 300 interviews) 45 such behaviors that were classified into five categories:</a:t>
            </a:r>
          </a:p>
          <a:p>
            <a:pPr algn="just"/>
            <a:r>
              <a:rPr lang="en-US" sz="1200" dirty="0">
                <a:latin typeface="Times New Roman" pitchFamily="18" charset="0"/>
                <a:cs typeface="Times New Roman" pitchFamily="18" charset="0"/>
              </a:rPr>
              <a:t>1. actions aimed</a:t>
            </a:r>
            <a:r>
              <a:rPr lang="en-US" sz="1200" baseline="0" dirty="0">
                <a:latin typeface="Times New Roman" pitchFamily="18" charset="0"/>
                <a:cs typeface="Times New Roman" pitchFamily="18" charset="0"/>
              </a:rPr>
              <a:t> for</a:t>
            </a:r>
            <a:r>
              <a:rPr lang="en-US" sz="1200" dirty="0">
                <a:latin typeface="Times New Roman" pitchFamily="18" charset="0"/>
                <a:cs typeface="Times New Roman" pitchFamily="18" charset="0"/>
              </a:rPr>
              <a:t> preventing the victim from expressing himself/herself: hierarchical superiors refuse victim’s</a:t>
            </a: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opportunity to express themselves; the victim is constantly interrupted when he/she speaks; colleagues prevent the victim from expressing himself/herself; colleagues scream, offend the victim; the victim's work is criticized; criticizing the victim's private life; the victim is terrorized by phone calls; the victim is verbally threatened; threatening the victim in writing; denial of contact with the victim; ignoring the victim's presence.</a:t>
            </a:r>
          </a:p>
          <a:p>
            <a:pPr algn="just"/>
            <a:r>
              <a:rPr lang="en-US" sz="1200" dirty="0">
                <a:latin typeface="Times New Roman" pitchFamily="18" charset="0"/>
                <a:cs typeface="Times New Roman" pitchFamily="18" charset="0"/>
              </a:rPr>
              <a:t>2. Actions</a:t>
            </a:r>
            <a:r>
              <a:rPr lang="en-US" sz="1200" baseline="0" dirty="0">
                <a:latin typeface="Times New Roman" pitchFamily="18" charset="0"/>
                <a:cs typeface="Times New Roman" pitchFamily="18" charset="0"/>
              </a:rPr>
              <a:t> aimed for victim’s i</a:t>
            </a:r>
            <a:r>
              <a:rPr lang="en-US" sz="1200" dirty="0">
                <a:latin typeface="Times New Roman" pitchFamily="18" charset="0"/>
                <a:cs typeface="Times New Roman" pitchFamily="18" charset="0"/>
              </a:rPr>
              <a:t>solation: the victim is never spoken; the victim is not allowed to address another person; the victim is assigned a job that removes and isolates him/her from colleagues;</a:t>
            </a: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colleagues are forbidden to speak with the victim; the physical presence of the victim is denied.</a:t>
            </a:r>
          </a:p>
          <a:p>
            <a:pPr algn="just"/>
            <a:r>
              <a:rPr lang="en-US" sz="1200" dirty="0">
                <a:latin typeface="Times New Roman" pitchFamily="18" charset="0"/>
                <a:cs typeface="Times New Roman" pitchFamily="18" charset="0"/>
              </a:rPr>
              <a:t>3. actions involving the victim's disregard in front</a:t>
            </a:r>
            <a:r>
              <a:rPr lang="en-US" sz="1200" baseline="0" dirty="0">
                <a:latin typeface="Times New Roman" pitchFamily="18" charset="0"/>
                <a:cs typeface="Times New Roman" pitchFamily="18" charset="0"/>
              </a:rPr>
              <a:t> of</a:t>
            </a:r>
            <a:r>
              <a:rPr lang="en-US" sz="1200" dirty="0">
                <a:latin typeface="Times New Roman" pitchFamily="18" charset="0"/>
                <a:cs typeface="Times New Roman" pitchFamily="18" charset="0"/>
              </a:rPr>
              <a:t> his/her colleagues: the victim is spoken of evil or slandered; rumors are being reported to the victim; ridiculing the victim; it is claimed that the victim is mentally ill; constraining the victim to attend a psychiatric examination; a victim's infirmity is invented; the actions, the gestures, the voice of the victim are imitated to make it more ridiculous; the political</a:t>
            </a:r>
            <a:r>
              <a:rPr lang="en-US" sz="1200" baseline="0" dirty="0">
                <a:latin typeface="Times New Roman" pitchFamily="18" charset="0"/>
                <a:cs typeface="Times New Roman" pitchFamily="18" charset="0"/>
              </a:rPr>
              <a:t> o</a:t>
            </a:r>
            <a:r>
              <a:rPr lang="en-US" sz="1200" dirty="0">
                <a:latin typeface="Times New Roman" pitchFamily="18" charset="0"/>
                <a:cs typeface="Times New Roman" pitchFamily="18" charset="0"/>
              </a:rPr>
              <a:t>r religious beliefs of the victim are attacked;</a:t>
            </a: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jokes about the victim's private life; jokes about</a:t>
            </a:r>
            <a:r>
              <a:rPr lang="en-US" sz="1200" baseline="0" dirty="0">
                <a:latin typeface="Times New Roman" pitchFamily="18" charset="0"/>
                <a:cs typeface="Times New Roman" pitchFamily="18" charset="0"/>
              </a:rPr>
              <a:t> victim’s</a:t>
            </a:r>
            <a:r>
              <a:rPr lang="en-US" sz="1200" dirty="0">
                <a:latin typeface="Times New Roman" pitchFamily="18" charset="0"/>
                <a:cs typeface="Times New Roman" pitchFamily="18" charset="0"/>
              </a:rPr>
              <a:t> origin or nationality; the victim is obliged to accept humiliating activities; the unfair and unintentional marking of the victim's work; the victim's decisions are questioned or challenged; aggression of the victim in obscene or insulting terms; sexual harassment of the victim through gestures or suggestions.</a:t>
            </a:r>
          </a:p>
          <a:p>
            <a:pPr algn="just"/>
            <a:r>
              <a:rPr lang="en-US" sz="1200" baseline="0" dirty="0">
                <a:solidFill>
                  <a:srgbClr val="FF0000"/>
                </a:solidFill>
                <a:latin typeface="Times New Roman" pitchFamily="18" charset="0"/>
                <a:cs typeface="Times New Roman" pitchFamily="18" charset="0"/>
              </a:rPr>
              <a:t>4. victim's professional discrepancy: </a:t>
            </a:r>
            <a:r>
              <a:rPr lang="en-US" sz="1200" dirty="0">
                <a:solidFill>
                  <a:srgbClr val="FF0000"/>
                </a:solidFill>
                <a:latin typeface="Times New Roman" pitchFamily="18" charset="0"/>
                <a:cs typeface="Times New Roman" pitchFamily="18" charset="0"/>
              </a:rPr>
              <a:t>no tasks </a:t>
            </a:r>
            <a:r>
              <a:rPr lang="ro-RO" sz="1200" dirty="0">
                <a:solidFill>
                  <a:srgbClr val="FF0000"/>
                </a:solidFill>
                <a:latin typeface="Times New Roman" pitchFamily="18" charset="0"/>
                <a:cs typeface="Times New Roman" pitchFamily="18" charset="0"/>
              </a:rPr>
              <a:t>for the victim </a:t>
            </a:r>
            <a:r>
              <a:rPr lang="en-US" sz="1200" dirty="0">
                <a:solidFill>
                  <a:srgbClr val="FF0000"/>
                </a:solidFill>
                <a:latin typeface="Times New Roman" pitchFamily="18" charset="0"/>
                <a:cs typeface="Times New Roman" pitchFamily="18" charset="0"/>
              </a:rPr>
              <a:t>to be performed; depriving the victim of any occupation and watching the victim not </a:t>
            </a:r>
            <a:r>
              <a:rPr lang="ro-RO" sz="1200" dirty="0">
                <a:solidFill>
                  <a:srgbClr val="FF0000"/>
                </a:solidFill>
                <a:latin typeface="Times New Roman" pitchFamily="18" charset="0"/>
                <a:cs typeface="Times New Roman" pitchFamily="18" charset="0"/>
              </a:rPr>
              <a:t>to </a:t>
            </a:r>
            <a:r>
              <a:rPr lang="en-US" sz="1200" dirty="0">
                <a:solidFill>
                  <a:srgbClr val="FF0000"/>
                </a:solidFill>
                <a:latin typeface="Times New Roman" pitchFamily="18" charset="0"/>
                <a:cs typeface="Times New Roman" pitchFamily="18" charset="0"/>
              </a:rPr>
              <a:t>find any occupation on his</a:t>
            </a:r>
            <a:r>
              <a:rPr lang="ro-RO" sz="1200" dirty="0">
                <a:solidFill>
                  <a:srgbClr val="FF0000"/>
                </a:solidFill>
                <a:latin typeface="Times New Roman" pitchFamily="18" charset="0"/>
                <a:cs typeface="Times New Roman" pitchFamily="18" charset="0"/>
              </a:rPr>
              <a:t>/her</a:t>
            </a:r>
            <a:r>
              <a:rPr lang="en-US" sz="1200" dirty="0">
                <a:solidFill>
                  <a:srgbClr val="FF0000"/>
                </a:solidFill>
                <a:latin typeface="Times New Roman" pitchFamily="18" charset="0"/>
                <a:cs typeface="Times New Roman" pitchFamily="18" charset="0"/>
              </a:rPr>
              <a:t> own; entrusting unnecessary or absurd tasks; providing activities below the competencies; always assigning new tasks; imposing the execution of humiliating tasks; entrusting tasks that are superior to the victim’s qualifications to discredit him/her.</a:t>
            </a:r>
          </a:p>
          <a:p>
            <a:pPr algn="just"/>
            <a:r>
              <a:rPr lang="en-US" sz="1200" dirty="0">
                <a:solidFill>
                  <a:srgbClr val="FF0000"/>
                </a:solidFill>
                <a:latin typeface="Times New Roman" pitchFamily="18" charset="0"/>
                <a:cs typeface="Times New Roman" pitchFamily="18" charset="0"/>
              </a:rPr>
              <a:t>5. compromising the victim's health: entrusting dangerous and harmful tasks to victim’s </a:t>
            </a:r>
            <a:r>
              <a:rPr lang="en-US" sz="1200" dirty="0">
                <a:latin typeface="Times New Roman" pitchFamily="18" charset="0"/>
                <a:cs typeface="Times New Roman" pitchFamily="18" charset="0"/>
              </a:rPr>
              <a:t>health;</a:t>
            </a: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physical violence</a:t>
            </a: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without</a:t>
            </a:r>
            <a:r>
              <a:rPr lang="en-US" sz="1200" baseline="0" dirty="0">
                <a:latin typeface="Times New Roman" pitchFamily="18" charset="0"/>
                <a:cs typeface="Times New Roman" pitchFamily="18" charset="0"/>
              </a:rPr>
              <a:t> aggravating circumstances, as a warning</a:t>
            </a:r>
            <a:r>
              <a:rPr lang="en-US" sz="1200" dirty="0">
                <a:latin typeface="Times New Roman" pitchFamily="18" charset="0"/>
                <a:cs typeface="Times New Roman" pitchFamily="18" charset="0"/>
              </a:rPr>
              <a:t>; physical aggression of the victim, without gravity, as a warning; serious physical aggression without</a:t>
            </a:r>
            <a:r>
              <a:rPr lang="en-US" sz="1200" baseline="0" dirty="0">
                <a:latin typeface="Times New Roman" pitchFamily="18" charset="0"/>
                <a:cs typeface="Times New Roman" pitchFamily="18" charset="0"/>
              </a:rPr>
              <a:t> restraint</a:t>
            </a:r>
            <a:r>
              <a:rPr lang="en-US" sz="1200" dirty="0">
                <a:latin typeface="Times New Roman" pitchFamily="18" charset="0"/>
                <a:cs typeface="Times New Roman" pitchFamily="18" charset="0"/>
              </a:rPr>
              <a:t>; causing inconvenience at home or at work; sexual assault of the victim. [</a:t>
            </a:r>
            <a:r>
              <a:rPr lang="en-US" sz="1200" dirty="0" err="1">
                <a:latin typeface="Times New Roman" pitchFamily="18" charset="0"/>
                <a:cs typeface="Times New Roman" pitchFamily="18" charset="0"/>
              </a:rPr>
              <a:t>Zlate</a:t>
            </a:r>
            <a:r>
              <a:rPr lang="en-US" sz="1200" dirty="0">
                <a:latin typeface="Times New Roman" pitchFamily="18" charset="0"/>
                <a:cs typeface="Times New Roman" pitchFamily="18" charset="0"/>
              </a:rPr>
              <a:t>, 2007, p. 631-633]</a:t>
            </a:r>
          </a:p>
          <a:p>
            <a:pPr algn="just"/>
            <a:r>
              <a:rPr lang="en-US" sz="1200" dirty="0">
                <a:latin typeface="Times New Roman" pitchFamily="18" charset="0"/>
                <a:cs typeface="Times New Roman" pitchFamily="18" charset="0"/>
              </a:rPr>
              <a:t>The 45 behaviors of the aggressor have a double meaning:</a:t>
            </a:r>
          </a:p>
          <a:p>
            <a:pPr algn="just">
              <a:buFont typeface="Arial" pitchFamily="34" charset="0"/>
              <a:buChar char="•"/>
            </a:pP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they manage to better characterize </a:t>
            </a:r>
            <a:r>
              <a:rPr lang="en-US" sz="1200" i="1" dirty="0">
                <a:latin typeface="Times New Roman" pitchFamily="18" charset="0"/>
                <a:cs typeface="Times New Roman" pitchFamily="18" charset="0"/>
              </a:rPr>
              <a:t>mobbing</a:t>
            </a:r>
            <a:r>
              <a:rPr lang="en-US" sz="1200" dirty="0">
                <a:latin typeface="Times New Roman" pitchFamily="18" charset="0"/>
                <a:cs typeface="Times New Roman" pitchFamily="18" charset="0"/>
              </a:rPr>
              <a:t> in its vivid expression of current manifestation;</a:t>
            </a:r>
          </a:p>
          <a:p>
            <a:pPr algn="just">
              <a:buFont typeface="Arial" pitchFamily="34" charset="0"/>
              <a:buChar char="•"/>
            </a:pP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they could be converted into a </a:t>
            </a:r>
            <a:r>
              <a:rPr lang="en-US" sz="1200" i="1" dirty="0">
                <a:latin typeface="Times New Roman" pitchFamily="18" charset="0"/>
                <a:cs typeface="Times New Roman" pitchFamily="18" charset="0"/>
              </a:rPr>
              <a:t>mobbing</a:t>
            </a:r>
            <a:r>
              <a:rPr lang="en-US" sz="1200" dirty="0">
                <a:latin typeface="Times New Roman" pitchFamily="18" charset="0"/>
                <a:cs typeface="Times New Roman" pitchFamily="18" charset="0"/>
              </a:rPr>
              <a:t> measurement instrument by </a:t>
            </a:r>
            <a:r>
              <a:rPr lang="en-US" sz="1200" dirty="0" err="1">
                <a:latin typeface="Times New Roman" pitchFamily="18" charset="0"/>
                <a:cs typeface="Times New Roman" pitchFamily="18" charset="0"/>
              </a:rPr>
              <a:t>operationalizing</a:t>
            </a:r>
            <a:r>
              <a:rPr lang="en-US" sz="1200" dirty="0">
                <a:latin typeface="Times New Roman" pitchFamily="18" charset="0"/>
                <a:cs typeface="Times New Roman" pitchFamily="18" charset="0"/>
              </a:rPr>
              <a:t> the concept. </a:t>
            </a:r>
            <a:r>
              <a:rPr lang="en-US" sz="1200" i="1" dirty="0" err="1">
                <a:latin typeface="Times New Roman" pitchFamily="18" charset="0"/>
                <a:cs typeface="Times New Roman" pitchFamily="18" charset="0"/>
              </a:rPr>
              <a:t>Leymann</a:t>
            </a:r>
            <a:r>
              <a:rPr lang="en-US" sz="1200" dirty="0">
                <a:latin typeface="Times New Roman" pitchFamily="18" charset="0"/>
                <a:cs typeface="Times New Roman" pitchFamily="18" charset="0"/>
              </a:rPr>
              <a:t> has built such</a:t>
            </a: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tool,</a:t>
            </a:r>
            <a:r>
              <a:rPr lang="en-US" sz="1200" baseline="0" dirty="0">
                <a:latin typeface="Times New Roman" pitchFamily="18" charset="0"/>
                <a:cs typeface="Times New Roman" pitchFamily="18" charset="0"/>
              </a:rPr>
              <a:t> not yet validated, </a:t>
            </a:r>
            <a:r>
              <a:rPr lang="en-US" sz="1200" dirty="0">
                <a:latin typeface="Times New Roman" pitchFamily="18" charset="0"/>
                <a:cs typeface="Times New Roman" pitchFamily="18" charset="0"/>
              </a:rPr>
              <a:t>called LIPT (</a:t>
            </a:r>
            <a:r>
              <a:rPr lang="en-US" sz="1200" i="1" dirty="0" err="1">
                <a:latin typeface="Times New Roman" pitchFamily="18" charset="0"/>
                <a:cs typeface="Times New Roman" pitchFamily="18" charset="0"/>
              </a:rPr>
              <a:t>Leymann</a:t>
            </a:r>
            <a:r>
              <a:rPr lang="en-US" sz="1200" i="1" dirty="0">
                <a:latin typeface="Times New Roman" pitchFamily="18" charset="0"/>
                <a:cs typeface="Times New Roman" pitchFamily="18" charset="0"/>
              </a:rPr>
              <a:t> Inventory of Psychological Terrorization</a:t>
            </a:r>
            <a:r>
              <a:rPr lang="en-US" sz="1200" dirty="0">
                <a:latin typeface="Times New Roman" pitchFamily="18" charset="0"/>
                <a:cs typeface="Times New Roman" pitchFamily="18" charset="0"/>
              </a:rPr>
              <a:t>), which stood at the base of epidemiological studies.</a:t>
            </a:r>
          </a:p>
          <a:p>
            <a:pPr algn="just"/>
            <a:r>
              <a:rPr lang="en-US" sz="1200" dirty="0">
                <a:latin typeface="Times New Roman" pitchFamily="18" charset="0"/>
                <a:cs typeface="Times New Roman" pitchFamily="18" charset="0"/>
              </a:rPr>
              <a:t>In a larger plan, aggressive behaviors suggest the degree of gravity of </a:t>
            </a:r>
            <a:r>
              <a:rPr lang="en-US" sz="1200" i="1" dirty="0">
                <a:latin typeface="Times New Roman" pitchFamily="18" charset="0"/>
                <a:cs typeface="Times New Roman" pitchFamily="18" charset="0"/>
              </a:rPr>
              <a:t>mobbing</a:t>
            </a:r>
            <a:r>
              <a:rPr lang="en-US" sz="1200" dirty="0">
                <a:latin typeface="Times New Roman" pitchFamily="18" charset="0"/>
                <a:cs typeface="Times New Roman" pitchFamily="18" charset="0"/>
              </a:rPr>
              <a:t>. If it is caused by one or two of these behaviors, it could be less serious than if it is caused by more of them, possibly associated with each other. Critical criteria for identifying </a:t>
            </a:r>
            <a:r>
              <a:rPr lang="en-US" sz="1200" i="1" dirty="0">
                <a:latin typeface="Times New Roman" pitchFamily="18" charset="0"/>
                <a:cs typeface="Times New Roman" pitchFamily="18" charset="0"/>
              </a:rPr>
              <a:t>mobbing</a:t>
            </a:r>
            <a:r>
              <a:rPr lang="en-US" sz="1200" i="0" baseline="0" dirty="0">
                <a:latin typeface="Times New Roman" pitchFamily="18" charset="0"/>
                <a:cs typeface="Times New Roman" pitchFamily="18" charset="0"/>
              </a:rPr>
              <a:t> are defined by</a:t>
            </a:r>
            <a:r>
              <a:rPr lang="en-US" sz="1200" dirty="0">
                <a:latin typeface="Times New Roman" pitchFamily="18" charset="0"/>
                <a:cs typeface="Times New Roman" pitchFamily="18" charset="0"/>
              </a:rPr>
              <a:t> their frequency and duration of manifestation. </a:t>
            </a:r>
            <a:r>
              <a:rPr lang="en-US" sz="1200" i="1" dirty="0" err="1">
                <a:latin typeface="Times New Roman" pitchFamily="18" charset="0"/>
                <a:cs typeface="Times New Roman" pitchFamily="18" charset="0"/>
              </a:rPr>
              <a:t>Leymann</a:t>
            </a:r>
            <a:r>
              <a:rPr lang="en-US" sz="1200" dirty="0">
                <a:latin typeface="Times New Roman" pitchFamily="18" charset="0"/>
                <a:cs typeface="Times New Roman" pitchFamily="18" charset="0"/>
              </a:rPr>
              <a:t> has determined that such aggressive actions can only be considered mobbing-specific if they occur more than once a week over a period of more than 6 months as a threshold value.</a:t>
            </a:r>
          </a:p>
          <a:p>
            <a:pPr algn="just"/>
            <a:r>
              <a:rPr lang="en-US" sz="1200" dirty="0">
                <a:latin typeface="Times New Roman" pitchFamily="18" charset="0"/>
                <a:cs typeface="Times New Roman" pitchFamily="18" charset="0"/>
              </a:rPr>
              <a:t>The paradigm of mobbing, once launched, has come into the field of interest of researchers, under various names: bullying, harassment, workplace persecution, psycho terror, victimization, emotional abuse, psychological violence, moral harassment</a:t>
            </a:r>
            <a:r>
              <a:rPr lang="en-US" sz="1200" baseline="0" dirty="0">
                <a:latin typeface="Times New Roman" pitchFamily="18" charset="0"/>
                <a:cs typeface="Times New Roman" pitchFamily="18" charset="0"/>
              </a:rPr>
              <a:t> or </a:t>
            </a:r>
            <a:r>
              <a:rPr lang="en-US" sz="1200" dirty="0">
                <a:latin typeface="Times New Roman" pitchFamily="18" charset="0"/>
                <a:cs typeface="Times New Roman" pitchFamily="18" charset="0"/>
              </a:rPr>
              <a:t>interpersonal conflict.</a:t>
            </a:r>
            <a:endParaRPr lang="ro-RO" sz="1200" dirty="0">
              <a:latin typeface="Times New Roman" pitchFamily="18" charset="0"/>
              <a:cs typeface="Times New Roman" pitchFamily="18" charset="0"/>
            </a:endParaRP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85000" lnSpcReduction="20000"/>
          </a:bodyPr>
          <a:lstStyle/>
          <a:p>
            <a:pPr algn="just">
              <a:buFontTx/>
              <a:buNone/>
            </a:pPr>
            <a:r>
              <a:rPr lang="en-US" sz="1200" b="0" baseline="0" dirty="0">
                <a:latin typeface="Times New Roman" pitchFamily="18" charset="0"/>
                <a:cs typeface="Times New Roman" pitchFamily="18" charset="0"/>
              </a:rPr>
              <a:t>Evolution in time of mobbing was conceived by </a:t>
            </a:r>
            <a:r>
              <a:rPr lang="en-US" sz="1200" b="0" i="1" baseline="0" dirty="0" err="1">
                <a:latin typeface="Times New Roman" pitchFamily="18" charset="0"/>
                <a:cs typeface="Times New Roman" pitchFamily="18" charset="0"/>
              </a:rPr>
              <a:t>Leymann</a:t>
            </a:r>
            <a:r>
              <a:rPr lang="en-US" sz="1200" b="0" baseline="0" dirty="0">
                <a:latin typeface="Times New Roman" pitchFamily="18" charset="0"/>
                <a:cs typeface="Times New Roman" pitchFamily="18" charset="0"/>
              </a:rPr>
              <a:t> in 4 phases:</a:t>
            </a:r>
          </a:p>
          <a:p>
            <a:pPr marL="228600" indent="-228600" algn="just">
              <a:buFont typeface="+mj-lt"/>
              <a:buAutoNum type="arabicPeriod"/>
            </a:pPr>
            <a:r>
              <a:rPr lang="en-US" sz="1200" b="0" baseline="0" dirty="0">
                <a:latin typeface="Times New Roman" pitchFamily="18" charset="0"/>
                <a:cs typeface="Times New Roman" pitchFamily="18" charset="0"/>
              </a:rPr>
              <a:t>The first phase consists of a series of </a:t>
            </a:r>
            <a:r>
              <a:rPr lang="en-US" sz="1200" b="1" baseline="0" dirty="0">
                <a:latin typeface="Times New Roman" pitchFamily="18" charset="0"/>
                <a:cs typeface="Times New Roman" pitchFamily="18" charset="0"/>
              </a:rPr>
              <a:t>critical incidents</a:t>
            </a:r>
            <a:r>
              <a:rPr lang="en-US" sz="1200" b="0" baseline="0" dirty="0">
                <a:latin typeface="Times New Roman" pitchFamily="18" charset="0"/>
                <a:cs typeface="Times New Roman" pitchFamily="18" charset="0"/>
              </a:rPr>
              <a:t>: opinion divergences, conflicts, struggle for power, some of which are solved by themselves, but others that degenerates into mobbing.</a:t>
            </a:r>
          </a:p>
          <a:p>
            <a:pPr marL="228600" indent="-228600" algn="just">
              <a:buFont typeface="+mj-lt"/>
              <a:buAutoNum type="arabicPeriod"/>
            </a:pPr>
            <a:r>
              <a:rPr lang="en-US" sz="1200" b="0" baseline="0" dirty="0">
                <a:latin typeface="Times New Roman" pitchFamily="18" charset="0"/>
                <a:cs typeface="Times New Roman" pitchFamily="18" charset="0"/>
              </a:rPr>
              <a:t>The second phase is characterized by the </a:t>
            </a:r>
            <a:r>
              <a:rPr lang="en-US" sz="1200" b="1" baseline="0" dirty="0">
                <a:latin typeface="Times New Roman" pitchFamily="18" charset="0"/>
                <a:cs typeface="Times New Roman" pitchFamily="18" charset="0"/>
              </a:rPr>
              <a:t>increased frequency of hostile behaviors</a:t>
            </a:r>
            <a:r>
              <a:rPr lang="en-US" sz="1200" b="0" baseline="0" dirty="0">
                <a:latin typeface="Times New Roman" pitchFamily="18" charset="0"/>
                <a:cs typeface="Times New Roman" pitchFamily="18" charset="0"/>
              </a:rPr>
              <a:t>, with the probability of multiplying practices and even the number of aggressors. At this stage there is a gradual installation of mobbing, the psychic balance of the victim begins to shake, the symptoms of stress and anxiety start to appear, the self-confidence decreases.</a:t>
            </a:r>
          </a:p>
          <a:p>
            <a:pPr marL="228600" indent="-228600" algn="just">
              <a:buFont typeface="+mj-lt"/>
              <a:buAutoNum type="arabicPeriod"/>
            </a:pPr>
            <a:r>
              <a:rPr lang="en-US" sz="1200" b="0" baseline="0" dirty="0">
                <a:latin typeface="Times New Roman" pitchFamily="18" charset="0"/>
                <a:cs typeface="Times New Roman" pitchFamily="18" charset="0"/>
              </a:rPr>
              <a:t>The third phase consist of </a:t>
            </a:r>
            <a:r>
              <a:rPr lang="en-US" sz="1200" b="1" baseline="0" dirty="0">
                <a:latin typeface="Times New Roman" pitchFamily="18" charset="0"/>
                <a:cs typeface="Times New Roman" pitchFamily="18" charset="0"/>
              </a:rPr>
              <a:t>management acknowledgment </a:t>
            </a:r>
            <a:r>
              <a:rPr lang="en-US" sz="1200" b="0" baseline="0" dirty="0">
                <a:latin typeface="Times New Roman" pitchFamily="18" charset="0"/>
                <a:cs typeface="Times New Roman" pitchFamily="18" charset="0"/>
              </a:rPr>
              <a:t>of the events and then attitudes manifestation ranging from non-involvement to leaving tensions to perpetuate the victim's attitude of condemnation; or the intervention occurs too late when the situation can no longer be controlled. Sometimes, mobbing can become a legal case and the victim's possibilities to defend himself/herself diminish further.</a:t>
            </a:r>
          </a:p>
          <a:p>
            <a:pPr marL="228600" indent="-228600" algn="just">
              <a:buFont typeface="+mj-lt"/>
              <a:buAutoNum type="arabicPeriod"/>
            </a:pPr>
            <a:r>
              <a:rPr lang="en-US" sz="1200" b="0" baseline="0" dirty="0">
                <a:latin typeface="Times New Roman" pitchFamily="18" charset="0"/>
                <a:cs typeface="Times New Roman" pitchFamily="18" charset="0"/>
              </a:rPr>
              <a:t>The fourth phase is the most traumatic and involves </a:t>
            </a:r>
            <a:r>
              <a:rPr lang="en-US" sz="1200" b="1" baseline="0" dirty="0">
                <a:latin typeface="Times New Roman" pitchFamily="18" charset="0"/>
                <a:cs typeface="Times New Roman" pitchFamily="18" charset="0"/>
              </a:rPr>
              <a:t>stigmatization, social isolation</a:t>
            </a:r>
            <a:r>
              <a:rPr lang="en-US" sz="1200" b="0" baseline="0" dirty="0">
                <a:latin typeface="Times New Roman" pitchFamily="18" charset="0"/>
                <a:cs typeface="Times New Roman" pitchFamily="18" charset="0"/>
              </a:rPr>
              <a:t> or even the removal of the victim from the workplace, which diminishes his/her chances of joining other organizations in other workplaces. The chances for the victim to be incorrectly diagnosed are high because there is a possibility that his/her story may not be believed or, because of commodity, the triggering social events are not investigated; examples of incorrect diagnosis: paranoia, maniac depression, character disorder. (</a:t>
            </a:r>
            <a:r>
              <a:rPr lang="en-US" sz="1200" b="0" baseline="0" dirty="0" err="1">
                <a:latin typeface="Times New Roman" pitchFamily="18" charset="0"/>
                <a:cs typeface="Times New Roman" pitchFamily="18" charset="0"/>
              </a:rPr>
              <a:t>Leymann</a:t>
            </a:r>
            <a:r>
              <a:rPr lang="en-US" sz="1200" b="0" baseline="0" dirty="0">
                <a:latin typeface="Times New Roman" pitchFamily="18" charset="0"/>
                <a:cs typeface="Times New Roman" pitchFamily="18" charset="0"/>
              </a:rPr>
              <a:t>, 1996) [Kovacs, 2008, p. 599] Of course, this step may be missing. In most cases, the victim leaves the organization discreetly, the management lacking a genuine feedback and not knowing the true reasons for employee’s leaving, which perpetuates the ignorance regarding harassment and amplifies its negative consequences. [</a:t>
            </a:r>
            <a:r>
              <a:rPr lang="en-US" sz="1200" b="0" baseline="0" dirty="0" err="1">
                <a:latin typeface="Times New Roman" pitchFamily="18" charset="0"/>
                <a:cs typeface="Times New Roman" pitchFamily="18" charset="0"/>
              </a:rPr>
              <a:t>Dinu</a:t>
            </a:r>
            <a:r>
              <a:rPr lang="en-US" sz="1200" b="0" baseline="0" dirty="0">
                <a:latin typeface="Times New Roman" pitchFamily="18" charset="0"/>
                <a:cs typeface="Times New Roman" pitchFamily="18" charset="0"/>
              </a:rPr>
              <a:t>, 2005]</a:t>
            </a:r>
          </a:p>
          <a:p>
            <a:pPr algn="just">
              <a:buFontTx/>
              <a:buNone/>
            </a:pPr>
            <a:r>
              <a:rPr lang="en-US" sz="1200" b="0" baseline="0" dirty="0">
                <a:latin typeface="Times New Roman" pitchFamily="18" charset="0"/>
                <a:cs typeface="Times New Roman" pitchFamily="18" charset="0"/>
              </a:rPr>
              <a:t>Two features of this process must be retained:</a:t>
            </a:r>
          </a:p>
          <a:p>
            <a:pPr algn="just">
              <a:buFont typeface="Arial" pitchFamily="34" charset="0"/>
              <a:buChar char="•"/>
            </a:pPr>
            <a:r>
              <a:rPr lang="en-US" sz="1200" b="0" baseline="0" dirty="0">
                <a:latin typeface="Times New Roman" pitchFamily="18" charset="0"/>
                <a:cs typeface="Times New Roman" pitchFamily="18" charset="0"/>
              </a:rPr>
              <a:t> this is the typical evolution of </a:t>
            </a:r>
            <a:r>
              <a:rPr lang="en-US" sz="1200" b="0" i="1" baseline="0" dirty="0">
                <a:latin typeface="Times New Roman" pitchFamily="18" charset="0"/>
                <a:cs typeface="Times New Roman" pitchFamily="18" charset="0"/>
              </a:rPr>
              <a:t>mobbing</a:t>
            </a:r>
            <a:r>
              <a:rPr lang="en-US" sz="1200" b="0" baseline="0" dirty="0">
                <a:latin typeface="Times New Roman" pitchFamily="18" charset="0"/>
                <a:cs typeface="Times New Roman" pitchFamily="18" charset="0"/>
              </a:rPr>
              <a:t>, when no one intervenes to defuse explosive situations; on the contrary, harassment and persecution are practiced until the "</a:t>
            </a:r>
            <a:r>
              <a:rPr lang="en-US" sz="1200" b="0" i="1" baseline="0" dirty="0">
                <a:latin typeface="Times New Roman" pitchFamily="18" charset="0"/>
                <a:cs typeface="Times New Roman" pitchFamily="18" charset="0"/>
              </a:rPr>
              <a:t>liquidation</a:t>
            </a:r>
            <a:r>
              <a:rPr lang="en-US" sz="1200" b="0" baseline="0" dirty="0">
                <a:latin typeface="Times New Roman" pitchFamily="18" charset="0"/>
                <a:cs typeface="Times New Roman" pitchFamily="18" charset="0"/>
              </a:rPr>
              <a:t>" of the victim.</a:t>
            </a:r>
          </a:p>
          <a:p>
            <a:pPr algn="just">
              <a:buFont typeface="Arial" pitchFamily="34" charset="0"/>
              <a:buChar char="•"/>
            </a:pPr>
            <a:r>
              <a:rPr lang="en-US" sz="1200" b="0" baseline="0" dirty="0">
                <a:latin typeface="Times New Roman" pitchFamily="18" charset="0"/>
                <a:cs typeface="Times New Roman" pitchFamily="18" charset="0"/>
              </a:rPr>
              <a:t> such an evolution is not at all inevitable, on the contrary, it is enough to want it and it could take another turn. [</a:t>
            </a:r>
            <a:r>
              <a:rPr lang="en-US" sz="1200" b="0" baseline="0" dirty="0" err="1">
                <a:latin typeface="Times New Roman" pitchFamily="18" charset="0"/>
                <a:cs typeface="Times New Roman" pitchFamily="18" charset="0"/>
              </a:rPr>
              <a:t>Zlate</a:t>
            </a:r>
            <a:r>
              <a:rPr lang="en-US" sz="1200" b="0" baseline="0" dirty="0">
                <a:latin typeface="Times New Roman" pitchFamily="18" charset="0"/>
                <a:cs typeface="Times New Roman" pitchFamily="18" charset="0"/>
              </a:rPr>
              <a:t>, p. 635]</a:t>
            </a:r>
            <a:endParaRPr lang="ro-RO" sz="1200" b="0" baseline="0" dirty="0">
              <a:latin typeface="Times New Roman" pitchFamily="18" charset="0"/>
              <a:cs typeface="Times New Roman" pitchFamily="18" charset="0"/>
            </a:endParaRP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77500" lnSpcReduction="20000"/>
          </a:bodyPr>
          <a:lstStyle/>
          <a:p>
            <a:pPr algn="just"/>
            <a:r>
              <a:rPr lang="en-US" dirty="0"/>
              <a:t>Causes that define such a complex phenomenon as </a:t>
            </a:r>
            <a:r>
              <a:rPr lang="en-US" i="1" dirty="0"/>
              <a:t>mobbing</a:t>
            </a:r>
            <a:r>
              <a:rPr lang="en-US" dirty="0"/>
              <a:t>:</a:t>
            </a:r>
          </a:p>
          <a:p>
            <a:pPr algn="just">
              <a:buFont typeface="Arial" pitchFamily="34" charset="0"/>
              <a:buChar char="•"/>
            </a:pPr>
            <a:r>
              <a:rPr lang="en-US" dirty="0"/>
              <a:t> the appearance of mobbing is usually preceded by a conflict situation. It is interesting to</a:t>
            </a:r>
            <a:r>
              <a:rPr lang="en-US" baseline="0" dirty="0"/>
              <a:t> find</a:t>
            </a:r>
            <a:r>
              <a:rPr lang="en-US" dirty="0"/>
              <a:t> out what are the reasons that transform the conflict into a mobbing process.</a:t>
            </a:r>
            <a:r>
              <a:rPr lang="en-US" baseline="0" dirty="0"/>
              <a:t> </a:t>
            </a:r>
            <a:r>
              <a:rPr lang="en-US" dirty="0"/>
              <a:t>It should be noted that there is a wide range of prejudices that argue that the main cause of mobbing would be a specific type of personality/character of the victim. Numerous medical representatives refuse to admit that</a:t>
            </a:r>
            <a:r>
              <a:rPr lang="en-US" baseline="0" dirty="0"/>
              <a:t> </a:t>
            </a:r>
            <a:r>
              <a:rPr lang="en-US" dirty="0"/>
              <a:t>reactions</a:t>
            </a:r>
            <a:r>
              <a:rPr lang="en-US" baseline="0" dirty="0"/>
              <a:t> or stress </a:t>
            </a:r>
            <a:r>
              <a:rPr lang="en-US" dirty="0"/>
              <a:t>symptoms originate in the social structure of the group in which the victim of mobbing evolves.</a:t>
            </a:r>
          </a:p>
          <a:p>
            <a:pPr algn="just">
              <a:buFont typeface="Arial" pitchFamily="34" charset="0"/>
              <a:buChar char="•"/>
            </a:pPr>
            <a:r>
              <a:rPr lang="en-US" baseline="0" dirty="0"/>
              <a:t> a</a:t>
            </a:r>
            <a:r>
              <a:rPr lang="en-US" dirty="0"/>
              <a:t> number of researchers have undertaken impressive analyses trying to provide a firm answer to the issue of mobbing causality, but the existence of a certain type of individual prone to become the target of mobbing could not be confirmed in the research on employed persons.</a:t>
            </a:r>
          </a:p>
          <a:p>
            <a:pPr algn="just">
              <a:buFont typeface="Arial" pitchFamily="34" charset="0"/>
              <a:buChar char="•"/>
            </a:pPr>
            <a:r>
              <a:rPr lang="en-US" dirty="0"/>
              <a:t> all cases of mobbing follow a systematic and double stereotyped process: social and psychological. The personality theories that guide the interpretative scenarios of the various social actors involved in the knowledge of mobbing do not have consistency and validity and sometimes they are not even credible. For example,</a:t>
            </a:r>
            <a:r>
              <a:rPr lang="en-US" baseline="0" dirty="0"/>
              <a:t> it</a:t>
            </a:r>
            <a:r>
              <a:rPr lang="en-US" dirty="0"/>
              <a:t> can not be explained, by calling on the personality theories, why young employees are more often victims of mobbing, as no serious theory admits the radical transformation of personality with age. On the contrary, personality structures remain constant during life, without reserving surprises that can explain the power of differently affecting mobbing in relation to the two categories (young and elderly). Another argument against theories that involves the personality structure as a factor of mobbing is brought by clinic psychologists who show that post-traumatic</a:t>
            </a:r>
            <a:r>
              <a:rPr lang="en-US" baseline="0" dirty="0"/>
              <a:t> stress disorder</a:t>
            </a:r>
            <a:r>
              <a:rPr lang="en-US" dirty="0"/>
              <a:t> which frequently occurs in mobbing victims generates a series of major changes in personality. This indicates mobbing as a cause</a:t>
            </a:r>
            <a:r>
              <a:rPr lang="en-US" baseline="0" dirty="0"/>
              <a:t> </a:t>
            </a:r>
            <a:r>
              <a:rPr lang="en-US" dirty="0"/>
              <a:t>of major mental disorders and changes. [</a:t>
            </a:r>
            <a:r>
              <a:rPr lang="en-US" dirty="0" err="1"/>
              <a:t>Zlate</a:t>
            </a:r>
            <a:r>
              <a:rPr lang="en-US" dirty="0"/>
              <a:t>, p. 636-639] </a:t>
            </a:r>
          </a:p>
          <a:p>
            <a:pPr algn="just"/>
            <a:endParaRPr lang="en-US" dirty="0"/>
          </a:p>
          <a:p>
            <a:pPr algn="just"/>
            <a:r>
              <a:rPr lang="en-US" dirty="0"/>
              <a:t>Therefore, if the personality type of the victim is not intrinsically involved in the determination of mobbing, what would be the relevant explanatory factors?</a:t>
            </a:r>
          </a:p>
          <a:p>
            <a:pPr algn="just"/>
            <a:r>
              <a:rPr lang="en-US" dirty="0"/>
              <a:t>Research has shown that, in essence, the process of social marking and systematic destruction of the victim of mobbing is a </a:t>
            </a:r>
            <a:r>
              <a:rPr lang="en-US" b="1" dirty="0"/>
              <a:t>management problem</a:t>
            </a:r>
            <a:r>
              <a:rPr lang="en-US" dirty="0"/>
              <a:t>. Among the subjective factors that lead to the appearance of mobbing can be included the "</a:t>
            </a:r>
            <a:r>
              <a:rPr lang="en-US" i="1" dirty="0"/>
              <a:t>psychological labor contract</a:t>
            </a:r>
            <a:r>
              <a:rPr lang="en-US" dirty="0"/>
              <a:t>", which is in fact a subjective addition to the formal employment contract. Employee and employer feed personal expectations whose disappointment is bitter.</a:t>
            </a: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55000" lnSpcReduction="20000"/>
          </a:bodyPr>
          <a:lstStyle/>
          <a:p>
            <a:pPr marL="0" indent="0" algn="just">
              <a:buFontTx/>
              <a:buNone/>
            </a:pPr>
            <a:r>
              <a:rPr lang="en-US" baseline="0" dirty="0"/>
              <a:t>Three main factors can be distinguished:</a:t>
            </a:r>
          </a:p>
          <a:p>
            <a:pPr marL="228600" indent="-228600" algn="just">
              <a:buFont typeface="+mj-lt"/>
              <a:buAutoNum type="arabicPeriod"/>
            </a:pPr>
            <a:r>
              <a:rPr lang="en-US" b="1" baseline="0" dirty="0"/>
              <a:t>Organization of work:</a:t>
            </a:r>
          </a:p>
          <a:p>
            <a:pPr marL="228600" lvl="0" indent="-228600" algn="just">
              <a:buFont typeface="+mj-lt"/>
              <a:buNone/>
            </a:pPr>
            <a:r>
              <a:rPr lang="en-US" baseline="0" dirty="0"/>
              <a:t>	Validation support has been taken from occupational health research that tracked psychosomatic issues in relation to certain stressors (causes). These causes would be specific to both psychosomatic issues and mobbing, which itself is a psychosomatic problem generator. Significant correlations have been found between well-defined work situations and the occurrence of psychosomatic diseases. Such situations, commonly encountered, are mainly represented by:</a:t>
            </a:r>
          </a:p>
          <a:p>
            <a:pPr marL="685800" lvl="1" indent="-228600" algn="just">
              <a:buFont typeface="+mj-lt"/>
              <a:buAutoNum type="alphaLcPeriod"/>
            </a:pPr>
            <a:r>
              <a:rPr lang="en-US" baseline="0" dirty="0"/>
              <a:t>quantitative overloading of the job;</a:t>
            </a:r>
          </a:p>
          <a:p>
            <a:pPr marL="685800" lvl="1" indent="-228600" algn="just">
              <a:buFont typeface="+mj-lt"/>
              <a:buAutoNum type="alphaLcPeriod"/>
            </a:pPr>
            <a:r>
              <a:rPr lang="en-US" baseline="0" dirty="0"/>
              <a:t>qualitative sub-load;</a:t>
            </a:r>
          </a:p>
          <a:p>
            <a:pPr marL="685800" lvl="1" indent="-228600" algn="just">
              <a:buFont typeface="+mj-lt"/>
              <a:buAutoNum type="alphaLcPeriod"/>
            </a:pPr>
            <a:r>
              <a:rPr lang="en-US" baseline="0" dirty="0"/>
              <a:t>lack of clear rules and delimitations, interference of attributions.</a:t>
            </a:r>
          </a:p>
          <a:p>
            <a:pPr marL="457200" lvl="1" indent="0" algn="just">
              <a:buFontTx/>
              <a:buNone/>
            </a:pPr>
            <a:r>
              <a:rPr lang="en-US" baseline="0" dirty="0"/>
              <a:t>It can be said that because of stressful situations, all work situations generate potentially conflicts, which in turn, through degeneration, can lead to an increased risks of mobbing.</a:t>
            </a:r>
          </a:p>
          <a:p>
            <a:pPr marL="0" indent="0" algn="just">
              <a:buFontTx/>
              <a:buNone/>
            </a:pPr>
            <a:r>
              <a:rPr lang="en-US" b="1" baseline="0" dirty="0"/>
              <a:t>2. Design of tasks - </a:t>
            </a:r>
            <a:r>
              <a:rPr lang="en-US" b="1" i="1" baseline="0" dirty="0"/>
              <a:t>source of mobbing</a:t>
            </a:r>
            <a:r>
              <a:rPr lang="en-US" b="1" baseline="0" dirty="0"/>
              <a:t>:</a:t>
            </a:r>
          </a:p>
          <a:p>
            <a:pPr marL="457200" lvl="1" indent="0" algn="just">
              <a:buFontTx/>
              <a:buNone/>
            </a:pPr>
            <a:r>
              <a:rPr lang="en-US" baseline="0" dirty="0"/>
              <a:t>Excessive </a:t>
            </a:r>
            <a:r>
              <a:rPr lang="en-US" baseline="0" dirty="0" err="1"/>
              <a:t>operationalization</a:t>
            </a:r>
            <a:r>
              <a:rPr lang="en-US" baseline="0" dirty="0"/>
              <a:t> of work has led to its impoverishment, becoming so stressful by its monotony and sub-intellectual character. Labor medicine has also found at this level significant correlations between monotony and certain psychosomatic disorders. In such working conditions, mobbing is most often a </a:t>
            </a:r>
            <a:r>
              <a:rPr lang="en-US" b="1" baseline="0" dirty="0"/>
              <a:t>mobbing of boredom/monotony/ subsistence</a:t>
            </a:r>
            <a:r>
              <a:rPr lang="en-US" baseline="0" dirty="0"/>
              <a:t>. The explanation lies in the fact that the aggressor usually chooses a colleague as a target only to occupy his/her spirit/mind to eliminate the unpleasant sensation of mental mood.</a:t>
            </a:r>
          </a:p>
          <a:p>
            <a:pPr marL="0" indent="0" algn="just">
              <a:buFontTx/>
              <a:buNone/>
            </a:pPr>
            <a:r>
              <a:rPr lang="en-US" baseline="0" dirty="0"/>
              <a:t>3. </a:t>
            </a:r>
            <a:r>
              <a:rPr lang="en-US" b="1" baseline="0" dirty="0"/>
              <a:t>Coordination and employee control/direction - another cause of mobbing</a:t>
            </a:r>
          </a:p>
          <a:p>
            <a:pPr marL="0" indent="0" algn="just">
              <a:buFontTx/>
              <a:buNone/>
            </a:pPr>
            <a:r>
              <a:rPr lang="en-US" baseline="0" dirty="0"/>
              <a:t>There are a number of hierarchical superiors that, though surprisingly, through conscious behavior, reduce employee performance. How is this possible? The answer sends us to the analysis of some style notes sometimes inappropriate in the manifestation/exercise of the statutory prerogatives of the leader in question. Most of them consider that organization management </a:t>
            </a:r>
            <a:r>
              <a:rPr lang="ro-RO" baseline="0" dirty="0"/>
              <a:t>are </a:t>
            </a:r>
            <a:r>
              <a:rPr lang="en-US" baseline="0" dirty="0" err="1"/>
              <a:t>immu</a:t>
            </a:r>
            <a:r>
              <a:rPr lang="ro-RO" baseline="0" dirty="0"/>
              <a:t>t</a:t>
            </a:r>
            <a:r>
              <a:rPr lang="en-US" baseline="0" dirty="0"/>
              <a:t>able</a:t>
            </a:r>
            <a:r>
              <a:rPr lang="ro-RO" baseline="0" dirty="0"/>
              <a:t>,</a:t>
            </a:r>
            <a:r>
              <a:rPr lang="en-US" baseline="0" dirty="0"/>
              <a:t> and when the weakness of this organization manifests itself, they prefer to use force to reduce the tensions that have arisen instead of revising the </a:t>
            </a:r>
            <a:r>
              <a:rPr lang="en-US" baseline="0" dirty="0" err="1"/>
              <a:t>structur</a:t>
            </a:r>
            <a:r>
              <a:rPr lang="ro-RO" baseline="0" dirty="0"/>
              <a:t>e</a:t>
            </a:r>
            <a:r>
              <a:rPr lang="en-US" baseline="0" dirty="0"/>
              <a:t> and organization of work. The stiffening of style is in an anachronistic report with modern scientific suggestions in managerial literature. It addresses the human dimension of the organization, insisting on the necessity of a permanent, creative dialogue that allows the rapid discovery of problems and especially the design of the right solutions based on the experience of the work</a:t>
            </a:r>
            <a:r>
              <a:rPr lang="ro-RO" baseline="0" dirty="0"/>
              <a:t>group</a:t>
            </a:r>
            <a:r>
              <a:rPr lang="en-US" baseline="0" dirty="0"/>
              <a:t>. In essence, the manager/leader's inability to manage conflicts (translated through conflict neglect, his biased involvement in conflict, denial of conflict) is a ramp for launching mobbing at a group/organizational level. [Adams, 1992, p. 638]</a:t>
            </a:r>
          </a:p>
          <a:p>
            <a:pPr marL="0" indent="0" algn="just">
              <a:buFontTx/>
              <a:buNone/>
            </a:pPr>
            <a:endParaRPr lang="en-US" baseline="0" dirty="0"/>
          </a:p>
          <a:p>
            <a:pPr marL="0" indent="0" algn="just">
              <a:buFontTx/>
              <a:buNone/>
            </a:pPr>
            <a:r>
              <a:rPr lang="en-US" baseline="0" dirty="0"/>
              <a:t>These three factors (organization, design and coordination of work/activity) will condition the social capacity of the working group. It is necessary to take into account and actively integrate the elements of psychological specificity of the considered group, in order to prevent the emergence of negative behaviors that could degenerate into conflict/mobbing. Social groups differ greatly in terms of their specificity: some find their balance more easily when there is polarization, increased homogeneity of members' attitudes and opinions. However, they become quickly sensitive to attitudinal dispersion tendencies, exerting coercive pressure, which makes the individual in question to conform or to exclude himself/herself, becoming a "scapegoat". Self-exclusion, especially psychologically, is the result of the violation of group rules, especially informal ones. In this sense, mobbing appears most often as a break in the emotional balance of the group and as rebalancing is a managerial attribution, the emergence of mobbing illustrates the existence of deficiencies in the very "cortex" of the organization. The inability to jointly seek a solution to work problems and to consider other points of view is a crack in emphasizing the personalization of the conflict and the development of mobbing.</a:t>
            </a: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77500" lnSpcReduction="20000"/>
          </a:bodyPr>
          <a:lstStyle/>
          <a:p>
            <a:pPr algn="just"/>
            <a:r>
              <a:rPr lang="en-US" baseline="0" dirty="0"/>
              <a:t>Considered by nature, the effects of mobbing affect 3 big plans:</a:t>
            </a:r>
            <a:endParaRPr lang="ro-RO" baseline="0" dirty="0"/>
          </a:p>
          <a:p>
            <a:pPr marL="228600" indent="-228600" algn="just">
              <a:buFont typeface="+mj-lt"/>
              <a:buAutoNum type="arabicPeriod"/>
            </a:pPr>
            <a:r>
              <a:rPr lang="en-US" b="1" baseline="0" dirty="0"/>
              <a:t>Psycho-individual plan</a:t>
            </a:r>
            <a:r>
              <a:rPr lang="en-US" baseline="0" dirty="0"/>
              <a:t>: mobbing directly affects the victim's psychophysical integrity.</a:t>
            </a:r>
          </a:p>
          <a:p>
            <a:pPr marL="228600" lvl="0" indent="-228600" algn="just">
              <a:buFont typeface="+mj-lt"/>
              <a:buNone/>
            </a:pPr>
            <a:r>
              <a:rPr lang="en-US" baseline="0" dirty="0"/>
              <a:t>	Effects:</a:t>
            </a:r>
            <a:endParaRPr lang="ro-RO" baseline="0" dirty="0"/>
          </a:p>
          <a:p>
            <a:pPr marL="228600" lvl="0" indent="-228600" algn="just">
              <a:buFont typeface="+mj-lt"/>
              <a:buNone/>
            </a:pPr>
            <a:r>
              <a:rPr lang="ro-RO" baseline="0" dirty="0"/>
              <a:t>	- </a:t>
            </a:r>
            <a:r>
              <a:rPr lang="en-US" baseline="0" dirty="0"/>
              <a:t>anxiety, generalized anxiety with panic attack, obsessive-compulsive </a:t>
            </a:r>
            <a:r>
              <a:rPr lang="en-US" baseline="0" dirty="0" err="1"/>
              <a:t>symptomatology</a:t>
            </a:r>
            <a:r>
              <a:rPr lang="en-US" baseline="0" dirty="0"/>
              <a:t>, phobia;</a:t>
            </a:r>
            <a:endParaRPr lang="ro-RO" baseline="0" dirty="0"/>
          </a:p>
          <a:p>
            <a:pPr marL="228600" lvl="0" indent="-228600" algn="just">
              <a:buFont typeface="+mj-lt"/>
              <a:buNone/>
            </a:pPr>
            <a:r>
              <a:rPr lang="ro-RO" baseline="0" dirty="0"/>
              <a:t>	- </a:t>
            </a:r>
            <a:r>
              <a:rPr lang="en-US" baseline="0" dirty="0"/>
              <a:t>post-traumatic stress syndrome (PTSS): intense, cumulative damage with intrusive recurrent ideation;</a:t>
            </a:r>
            <a:endParaRPr lang="ro-RO" baseline="0" dirty="0"/>
          </a:p>
          <a:p>
            <a:pPr marL="228600" lvl="0" indent="-228600" algn="just">
              <a:buFont typeface="+mj-lt"/>
              <a:buNone/>
            </a:pPr>
            <a:r>
              <a:rPr lang="ro-RO" baseline="0" dirty="0"/>
              <a:t>	- </a:t>
            </a:r>
            <a:r>
              <a:rPr lang="en-US" baseline="0" dirty="0"/>
              <a:t>behavioral disorders: anorexia, bulimia, alcoholism, drug addiction, self-</a:t>
            </a:r>
            <a:r>
              <a:rPr lang="en-US" baseline="0" dirty="0" err="1"/>
              <a:t>heteroagreasity</a:t>
            </a:r>
            <a:r>
              <a:rPr lang="en-US" baseline="0" dirty="0"/>
              <a:t>;</a:t>
            </a:r>
            <a:endParaRPr lang="ro-RO" baseline="0" dirty="0"/>
          </a:p>
          <a:p>
            <a:pPr marL="228600" lvl="0" indent="-228600" algn="just">
              <a:buFont typeface="+mj-lt"/>
              <a:buNone/>
            </a:pPr>
            <a:r>
              <a:rPr lang="ro-RO" baseline="0" dirty="0"/>
              <a:t>	- l</a:t>
            </a:r>
            <a:r>
              <a:rPr lang="en-US" baseline="0" dirty="0" err="1"/>
              <a:t>oss</a:t>
            </a:r>
            <a:r>
              <a:rPr lang="en-US" baseline="0" dirty="0"/>
              <a:t> of motivation for professional activity;</a:t>
            </a:r>
            <a:endParaRPr lang="ro-RO" baseline="0" dirty="0"/>
          </a:p>
          <a:p>
            <a:pPr marL="228600" lvl="0" indent="-228600" algn="just">
              <a:buFont typeface="+mj-lt"/>
              <a:buNone/>
            </a:pPr>
            <a:r>
              <a:rPr lang="ro-RO" baseline="0" dirty="0"/>
              <a:t>	- </a:t>
            </a:r>
            <a:r>
              <a:rPr lang="en-US" baseline="0" dirty="0"/>
              <a:t>decreasing satisfaction, performance;</a:t>
            </a:r>
            <a:endParaRPr lang="ro-RO" baseline="0" dirty="0"/>
          </a:p>
          <a:p>
            <a:pPr marL="228600" lvl="0" indent="-228600" algn="just">
              <a:buFont typeface="+mj-lt"/>
              <a:buNone/>
            </a:pPr>
            <a:r>
              <a:rPr lang="ro-RO" baseline="0" dirty="0"/>
              <a:t>	- </a:t>
            </a:r>
            <a:r>
              <a:rPr lang="en-US" baseline="0" dirty="0"/>
              <a:t>early retirement;</a:t>
            </a:r>
            <a:endParaRPr lang="ro-RO" baseline="0" dirty="0"/>
          </a:p>
          <a:p>
            <a:pPr marL="228600" lvl="0" indent="-228600" algn="just">
              <a:buFont typeface="+mj-lt"/>
              <a:buNone/>
            </a:pPr>
            <a:r>
              <a:rPr lang="ro-RO" baseline="0" dirty="0"/>
              <a:t>	- </a:t>
            </a:r>
            <a:r>
              <a:rPr lang="en-US" baseline="0" dirty="0"/>
              <a:t>impairment of adaptability, socio-emotional balance, self-esteem, disinclination, socio-professional alienation.</a:t>
            </a:r>
            <a:endParaRPr lang="ro-RO" baseline="0" dirty="0"/>
          </a:p>
          <a:p>
            <a:pPr marL="228600" indent="-228600" algn="just">
              <a:buFont typeface="+mj-lt"/>
              <a:buNone/>
            </a:pPr>
            <a:r>
              <a:rPr lang="en-US" baseline="0" dirty="0"/>
              <a:t>The effects are highly destructive, affecting t</a:t>
            </a:r>
            <a:r>
              <a:rPr lang="ro-RO" baseline="0" dirty="0"/>
              <a:t>his</a:t>
            </a:r>
            <a:r>
              <a:rPr lang="en-US" baseline="0" dirty="0"/>
              <a:t> plan being sufficient for a </a:t>
            </a:r>
            <a:r>
              <a:rPr lang="en-US" baseline="0" dirty="0" err="1"/>
              <a:t>socioprofessional</a:t>
            </a:r>
            <a:r>
              <a:rPr lang="en-US" baseline="0" dirty="0"/>
              <a:t> disability of the individual</a:t>
            </a:r>
            <a:r>
              <a:rPr lang="ro-RO" baseline="0" dirty="0"/>
              <a:t>.</a:t>
            </a:r>
          </a:p>
          <a:p>
            <a:pPr marL="228600" indent="-228600" algn="just">
              <a:buFont typeface="+mj-lt"/>
              <a:buNone/>
            </a:pPr>
            <a:r>
              <a:rPr lang="ro-RO" b="1" baseline="0" dirty="0"/>
              <a:t>2. </a:t>
            </a:r>
            <a:r>
              <a:rPr lang="en-US" b="1" baseline="0" dirty="0"/>
              <a:t>At the level of the work</a:t>
            </a:r>
            <a:r>
              <a:rPr lang="ro-RO" b="1" baseline="0" dirty="0"/>
              <a:t>group</a:t>
            </a:r>
            <a:r>
              <a:rPr lang="en-US" b="1" baseline="0" dirty="0"/>
              <a:t> and organizational group</a:t>
            </a:r>
            <a:r>
              <a:rPr lang="en-US" baseline="0" dirty="0"/>
              <a:t>, mobbing translates into effects such as:</a:t>
            </a:r>
            <a:endParaRPr lang="ro-RO" baseline="0" dirty="0"/>
          </a:p>
          <a:p>
            <a:pPr marL="228600" indent="-228600" algn="just">
              <a:buFont typeface="+mj-lt"/>
              <a:buNone/>
            </a:pPr>
            <a:r>
              <a:rPr lang="ro-RO" baseline="0" dirty="0"/>
              <a:t>	- </a:t>
            </a:r>
            <a:r>
              <a:rPr lang="en-US" baseline="0" dirty="0"/>
              <a:t>degradation of professional relationships;</a:t>
            </a:r>
            <a:endParaRPr lang="ro-RO" baseline="0" dirty="0"/>
          </a:p>
          <a:p>
            <a:pPr marL="228600" indent="-228600" algn="just">
              <a:buFont typeface="+mj-lt"/>
              <a:buNone/>
            </a:pPr>
            <a:r>
              <a:rPr lang="ro-RO" baseline="0" dirty="0"/>
              <a:t>	- </a:t>
            </a:r>
            <a:r>
              <a:rPr lang="en-US" baseline="0" dirty="0"/>
              <a:t>impairing/degrading the quality of communication;</a:t>
            </a:r>
            <a:endParaRPr lang="ro-RO" baseline="0" dirty="0"/>
          </a:p>
          <a:p>
            <a:pPr marL="228600" indent="-228600" algn="just">
              <a:buFont typeface="+mj-lt"/>
              <a:buNone/>
            </a:pPr>
            <a:r>
              <a:rPr lang="ro-RO" baseline="0" dirty="0"/>
              <a:t>	- </a:t>
            </a:r>
            <a:r>
              <a:rPr lang="en-US" baseline="0" dirty="0"/>
              <a:t>lack of genuine mutual engagement and support;</a:t>
            </a:r>
          </a:p>
          <a:p>
            <a:pPr marL="228600" indent="-228600" algn="just">
              <a:buFont typeface="+mj-lt"/>
              <a:buNone/>
            </a:pPr>
            <a:r>
              <a:rPr lang="en-US" baseline="0" dirty="0"/>
              <a:t>	- absenteeism;</a:t>
            </a:r>
          </a:p>
          <a:p>
            <a:pPr marL="228600" indent="-228600" algn="just">
              <a:buFont typeface="+mj-lt"/>
              <a:buNone/>
            </a:pPr>
            <a:r>
              <a:rPr lang="en-US" baseline="0" dirty="0"/>
              <a:t>	- staff fluctuations;</a:t>
            </a:r>
          </a:p>
          <a:p>
            <a:pPr marL="228600" indent="-228600" algn="just">
              <a:buFont typeface="+mj-lt"/>
              <a:buNone/>
            </a:pPr>
            <a:r>
              <a:rPr lang="en-US" baseline="0" dirty="0"/>
              <a:t>	- frequent sick leave;</a:t>
            </a:r>
          </a:p>
          <a:p>
            <a:pPr marL="228600" indent="-228600" algn="just">
              <a:buFont typeface="+mj-lt"/>
              <a:buNone/>
            </a:pPr>
            <a:r>
              <a:rPr lang="en-US" baseline="0" dirty="0"/>
              <a:t>	- </a:t>
            </a:r>
            <a:r>
              <a:rPr lang="en-US" baseline="0" dirty="0" err="1"/>
              <a:t>destructuring</a:t>
            </a:r>
            <a:r>
              <a:rPr lang="en-US" baseline="0" dirty="0"/>
              <a:t>, </a:t>
            </a:r>
            <a:r>
              <a:rPr lang="en-US" baseline="0" dirty="0" err="1"/>
              <a:t>asynergy</a:t>
            </a:r>
            <a:r>
              <a:rPr lang="en-US" baseline="0" dirty="0"/>
              <a:t>.</a:t>
            </a:r>
          </a:p>
          <a:p>
            <a:pPr marL="228600" indent="-228600" algn="just">
              <a:buFont typeface="+mj-lt"/>
              <a:buNone/>
            </a:pPr>
            <a:r>
              <a:rPr lang="en-US" baseline="0" dirty="0"/>
              <a:t>	Of course, all of this, translated into money or profit, is costly for the organization.</a:t>
            </a:r>
          </a:p>
          <a:p>
            <a:pPr algn="just"/>
            <a:r>
              <a:rPr lang="en-US" b="1" baseline="0" dirty="0"/>
              <a:t>3. At the societal level</a:t>
            </a:r>
            <a:r>
              <a:rPr lang="en-US" baseline="0" dirty="0"/>
              <a:t>, the effects of mobbing could be considered of second order because they are extensions of the previous effects, mediated by the plans corresponding to their manifestation. Therefore, mobbing is not only an individual, professional, organizational but also a social one, as it ultimately affects social equilibrium. On the one hand, the individual's ability to maintain and develop natural relationships with family, social group, social institutions is altered and on the other hand, through its protection institutions, the society has to pay extra for longer or shorter periods of unemployment, for psychosocial rehabilitation programs, to restore its own balance. [</a:t>
            </a:r>
            <a:r>
              <a:rPr lang="en-US" baseline="0" dirty="0" err="1"/>
              <a:t>Zlate</a:t>
            </a:r>
            <a:r>
              <a:rPr lang="en-US" baseline="0" dirty="0"/>
              <a:t>, 2007, pp. 639-640]</a:t>
            </a:r>
          </a:p>
          <a:p>
            <a:pPr algn="just"/>
            <a:endParaRPr lang="en-US" sz="1200" b="0" baseline="0" dirty="0">
              <a:latin typeface="Times New Roman" pitchFamily="18" charset="0"/>
              <a:cs typeface="Times New Roman" pitchFamily="18" charset="0"/>
            </a:endParaRPr>
          </a:p>
          <a:p>
            <a:pPr algn="just"/>
            <a:endParaRPr lang="en-US" sz="1200" b="0" baseline="0" dirty="0">
              <a:latin typeface="Times New Roman" pitchFamily="18" charset="0"/>
              <a:cs typeface="Times New Roman" pitchFamily="18" charset="0"/>
            </a:endParaRPr>
          </a:p>
          <a:p>
            <a:pPr algn="just"/>
            <a:endParaRPr lang="en-US" sz="1200" b="0" baseline="0" dirty="0">
              <a:latin typeface="Times New Roman" pitchFamily="18" charset="0"/>
              <a:cs typeface="Times New Roman" pitchFamily="18" charset="0"/>
            </a:endParaRPr>
          </a:p>
          <a:p>
            <a:pPr algn="just"/>
            <a:endParaRPr lang="en-US" sz="1200" b="0" baseline="0" dirty="0">
              <a:latin typeface="Times New Roman" pitchFamily="18" charset="0"/>
              <a:cs typeface="Times New Roman" pitchFamily="18" charset="0"/>
            </a:endParaRPr>
          </a:p>
          <a:p>
            <a:pPr algn="just"/>
            <a:endParaRPr lang="en-US" sz="1200" b="0" baseline="0" dirty="0">
              <a:latin typeface="Times New Roman" pitchFamily="18" charset="0"/>
              <a:cs typeface="Times New Roman" pitchFamily="18" charset="0"/>
            </a:endParaRPr>
          </a:p>
          <a:p>
            <a:pPr algn="just"/>
            <a:endParaRPr lang="en-US" sz="1200" b="0" baseline="0" dirty="0">
              <a:latin typeface="Times New Roman" pitchFamily="18" charset="0"/>
              <a:cs typeface="Times New Roman" pitchFamily="18" charset="0"/>
            </a:endParaRPr>
          </a:p>
          <a:p>
            <a:pPr algn="just"/>
            <a:endParaRPr lang="en-US" sz="1200" b="0" baseline="0" dirty="0">
              <a:latin typeface="Times New Roman" pitchFamily="18" charset="0"/>
              <a:cs typeface="Times New Roman" pitchFamily="18" charset="0"/>
            </a:endParaRPr>
          </a:p>
          <a:p>
            <a:pPr algn="just"/>
            <a:endParaRPr lang="ro-RO" sz="1200" b="0" baseline="0" dirty="0">
              <a:latin typeface="Times New Roman" pitchFamily="18" charset="0"/>
              <a:cs typeface="Times New Roman" pitchFamily="18" charset="0"/>
            </a:endParaRP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77500" lnSpcReduction="20000"/>
          </a:bodyPr>
          <a:lstStyle/>
          <a:p>
            <a:pPr algn="just"/>
            <a:r>
              <a:rPr lang="en-US" dirty="0"/>
              <a:t>There are a number of</a:t>
            </a:r>
            <a:r>
              <a:rPr lang="en-US" baseline="0" dirty="0"/>
              <a:t> </a:t>
            </a:r>
            <a:r>
              <a:rPr lang="en-US" dirty="0"/>
              <a:t>specific measures to counteract mobbing, but when it comes to selecting appropriate methods/measures, it is necessary to know</a:t>
            </a:r>
            <a:r>
              <a:rPr lang="en-US" baseline="0" dirty="0"/>
              <a:t> the actual </a:t>
            </a:r>
            <a:r>
              <a:rPr lang="en-US" dirty="0"/>
              <a:t>stage of mobbing.</a:t>
            </a:r>
          </a:p>
          <a:p>
            <a:pPr marL="228600" indent="-228600" algn="just">
              <a:buFont typeface="+mj-lt"/>
              <a:buAutoNum type="arabicPeriod"/>
            </a:pPr>
            <a:r>
              <a:rPr lang="en-US" b="1" dirty="0"/>
              <a:t>Prevention</a:t>
            </a:r>
          </a:p>
          <a:p>
            <a:pPr algn="just">
              <a:buFontTx/>
              <a:buChar char="-"/>
            </a:pPr>
            <a:r>
              <a:rPr lang="en-US" dirty="0"/>
              <a:t> one of the most desirable forms that should be practiced, as mobbing once installed is hard to assume that it will not leave psychological damage. In order to protect employees' work capacity, it is necessary to establish rules and procedures to prevent the escalation of conflict into dangerous situations. Sometimes it is almost enough if the employer proclaims that the escalation of any conflict seriously damages</a:t>
            </a:r>
            <a:r>
              <a:rPr lang="en-US" baseline="0" dirty="0"/>
              <a:t> organization’s</a:t>
            </a:r>
            <a:r>
              <a:rPr lang="en-US" dirty="0"/>
              <a:t> interests and that top management considers prevention as an important rule.</a:t>
            </a:r>
          </a:p>
          <a:p>
            <a:pPr algn="just">
              <a:buFontTx/>
              <a:buChar char="-"/>
            </a:pPr>
            <a:r>
              <a:rPr lang="en-US" dirty="0"/>
              <a:t> another measure within the perimeter of prevention actions is the establishment of educational programs addressed to managers/leaders in particular. The training aims the formation</a:t>
            </a:r>
            <a:r>
              <a:rPr lang="en-US" baseline="0" dirty="0"/>
              <a:t> of</a:t>
            </a:r>
            <a:r>
              <a:rPr lang="en-US" dirty="0"/>
              <a:t> capacities to identify potential conflict-generating sources and, above all, the formation of solving skills when they have emerged. In addition, it is necessary to have clear procedures and rules for intervention when a conflict reaches critical odds.</a:t>
            </a:r>
          </a:p>
          <a:p>
            <a:pPr algn="just">
              <a:buFontTx/>
              <a:buChar char="-"/>
            </a:pPr>
            <a:r>
              <a:rPr lang="en-US" baseline="0" dirty="0"/>
              <a:t> </a:t>
            </a:r>
            <a:r>
              <a:rPr lang="en-US" dirty="0"/>
              <a:t>the series of preventive actions includes early managerial interventions. In order to intervene promptly, the manager must be able to "</a:t>
            </a:r>
            <a:r>
              <a:rPr lang="en-US" i="1" dirty="0"/>
              <a:t>read</a:t>
            </a:r>
            <a:r>
              <a:rPr lang="en-US" dirty="0"/>
              <a:t>" the first signs of development in the mobbing process. Top management must designate one or more individuals within the organization where employees in danger can call for advice. The authority should be delegated to these people so that their intervention is effective.</a:t>
            </a:r>
          </a:p>
          <a:p>
            <a:pPr algn="just">
              <a:buFontTx/>
              <a:buNone/>
            </a:pPr>
            <a:r>
              <a:rPr lang="en-US" dirty="0"/>
              <a:t>Preventing mobbing in the organization involves</a:t>
            </a:r>
            <a:r>
              <a:rPr lang="en-US" baseline="0" dirty="0"/>
              <a:t> checking</a:t>
            </a:r>
            <a:r>
              <a:rPr lang="en-US" dirty="0"/>
              <a:t> company issues, monitoring their dynamics and formulating ethical and behavioral norms.</a:t>
            </a:r>
          </a:p>
          <a:p>
            <a:pPr algn="just"/>
            <a:r>
              <a:rPr lang="en-US" b="1" dirty="0"/>
              <a:t>2. Reconciliation of parties </a:t>
            </a:r>
            <a:r>
              <a:rPr lang="en-US" dirty="0"/>
              <a:t>through a mediator specialist in this mobbing process. The mediation process is similar, almost symmetrical to that instituted in the context of organizational interpersonal conflicts.</a:t>
            </a:r>
          </a:p>
          <a:p>
            <a:pPr algn="just"/>
            <a:r>
              <a:rPr lang="en-US" b="1" dirty="0"/>
              <a:t>3. Vocational rehabilitation</a:t>
            </a:r>
            <a:r>
              <a:rPr lang="en-US" dirty="0"/>
              <a:t>. When the mobbing process has been installed, fact which is</a:t>
            </a:r>
            <a:r>
              <a:rPr lang="en-US" baseline="0" dirty="0"/>
              <a:t> </a:t>
            </a:r>
            <a:r>
              <a:rPr lang="en-US" dirty="0"/>
              <a:t>verified by its frequency and persistence, there are certain pieces of labor law that oblige the management</a:t>
            </a:r>
            <a:r>
              <a:rPr lang="en-US" baseline="0" dirty="0"/>
              <a:t> to</a:t>
            </a:r>
            <a:r>
              <a:rPr lang="en-US" dirty="0"/>
              <a:t> take</a:t>
            </a:r>
            <a:r>
              <a:rPr lang="en-US" baseline="0" dirty="0"/>
              <a:t> notice </a:t>
            </a:r>
            <a:r>
              <a:rPr lang="en-US" dirty="0"/>
              <a:t>and to design</a:t>
            </a:r>
            <a:r>
              <a:rPr lang="en-US" baseline="0" dirty="0"/>
              <a:t> </a:t>
            </a:r>
            <a:r>
              <a:rPr lang="en-US" dirty="0"/>
              <a:t>programs with individual addressability for the protection and </a:t>
            </a:r>
            <a:r>
              <a:rPr lang="en-US" dirty="0" err="1"/>
              <a:t>psychosocialprofessional</a:t>
            </a:r>
            <a:r>
              <a:rPr lang="en-US" dirty="0"/>
              <a:t> rehabilitation of the victim's. In essence, it is intended to prevent employee stigmatization, preservation of reputation and previous skills.</a:t>
            </a:r>
          </a:p>
          <a:p>
            <a:pPr algn="just"/>
            <a:r>
              <a:rPr lang="en-US" b="1" dirty="0"/>
              <a:t>4. Victim legal rehabilitation </a:t>
            </a:r>
            <a:r>
              <a:rPr lang="en-US" dirty="0"/>
              <a:t>– a</a:t>
            </a:r>
            <a:r>
              <a:rPr lang="en-US" baseline="0" dirty="0"/>
              <a:t> </a:t>
            </a:r>
            <a:r>
              <a:rPr lang="en-US" dirty="0"/>
              <a:t>method used when all the other failed. In this situation, mobbing takes the form of a dispute solved according to the civil law methodology. [</a:t>
            </a:r>
            <a:r>
              <a:rPr lang="en-US" dirty="0" err="1"/>
              <a:t>Zlate</a:t>
            </a:r>
            <a:r>
              <a:rPr lang="en-US" dirty="0"/>
              <a:t>, 2007, p.641-642]</a:t>
            </a: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70000" lnSpcReduction="20000"/>
          </a:bodyPr>
          <a:lstStyle/>
          <a:p>
            <a:pPr algn="just"/>
            <a:r>
              <a:rPr lang="en-US" dirty="0"/>
              <a:t>Studies on stereotypes, prejudices and discrimination can be framed, scientifically speaking, in the broader sphere of attitudes that, in the form of a well-coagulated set, form the character of the individual, expressing himself outward in the form of character traits. In general, addressing attitudes and, above all, changing attitudes, focuses on reporting the individual to a number of objects, phenomena and social processes (social attitudes) or social subjects considered individual (interpersonal attitudes) or social groups (intergroup attitudes).</a:t>
            </a:r>
          </a:p>
          <a:p>
            <a:pPr algn="just"/>
            <a:r>
              <a:rPr lang="en-US" dirty="0"/>
              <a:t>In this sense, stereotypes, prejudices and discrimination </a:t>
            </a:r>
            <a:r>
              <a:rPr lang="en-US" i="0" dirty="0"/>
              <a:t>are</a:t>
            </a:r>
            <a:r>
              <a:rPr lang="en-US" i="1" dirty="0"/>
              <a:t> different facets of inter-group attitudes</a:t>
            </a:r>
            <a:r>
              <a:rPr lang="en-US" dirty="0"/>
              <a:t>. The classic distinction between the cognitive, affective, behavioral/native elements of attitudes is found in the reactions of the individual confronted with social groups or individuals belonging to them. Thus, </a:t>
            </a:r>
            <a:r>
              <a:rPr lang="en-US" b="1" dirty="0"/>
              <a:t>the stereotype refers to cognitive dimension</a:t>
            </a:r>
            <a:r>
              <a:rPr lang="en-US" dirty="0"/>
              <a:t> or predominantly cognitive reporting to a group or its representative (declarative content of a group scheme), </a:t>
            </a:r>
            <a:r>
              <a:rPr lang="en-US" b="1" dirty="0"/>
              <a:t>the prejudice is mostly affective reporting to the affective dimension of a group </a:t>
            </a:r>
            <a:r>
              <a:rPr lang="en-US" dirty="0"/>
              <a:t>(affective engraving attached to the stereotype) and </a:t>
            </a:r>
            <a:r>
              <a:rPr lang="en-US" b="1" dirty="0"/>
              <a:t>discrimination refers to the behavioral consequences of stereotypes and prejudices</a:t>
            </a:r>
            <a:r>
              <a:rPr lang="en-US" dirty="0"/>
              <a:t>.</a:t>
            </a:r>
            <a:r>
              <a:rPr lang="en-US" baseline="0" dirty="0"/>
              <a:t> </a:t>
            </a:r>
            <a:r>
              <a:rPr lang="en-US" dirty="0"/>
              <a:t>(Fiske, 1998; Brewer and </a:t>
            </a:r>
            <a:r>
              <a:rPr lang="en-US" dirty="0" err="1"/>
              <a:t>Crano</a:t>
            </a:r>
            <a:r>
              <a:rPr lang="en-US" dirty="0"/>
              <a:t>, 1994,</a:t>
            </a:r>
            <a:r>
              <a:rPr lang="en-US" baseline="0" dirty="0"/>
              <a:t> </a:t>
            </a:r>
            <a:r>
              <a:rPr lang="en-US" dirty="0" err="1"/>
              <a:t>Nastas</a:t>
            </a:r>
            <a:r>
              <a:rPr lang="en-US" dirty="0"/>
              <a:t>, 2003)</a:t>
            </a:r>
            <a:r>
              <a:rPr lang="en-US" baseline="0" dirty="0"/>
              <a:t> [</a:t>
            </a:r>
            <a:r>
              <a:rPr lang="en-US" dirty="0"/>
              <a:t>D. </a:t>
            </a:r>
            <a:r>
              <a:rPr lang="en-US" dirty="0" err="1"/>
              <a:t>Nastas</a:t>
            </a:r>
            <a:r>
              <a:rPr lang="en-US" dirty="0"/>
              <a:t>, 2003, pp. 256-257]</a:t>
            </a:r>
          </a:p>
          <a:p>
            <a:pPr algn="just"/>
            <a:endParaRPr lang="en-US" dirty="0"/>
          </a:p>
          <a:p>
            <a:pPr algn="just"/>
            <a:r>
              <a:rPr lang="en-US" dirty="0"/>
              <a:t>Origin and evolution/notions of "</a:t>
            </a:r>
            <a:r>
              <a:rPr lang="en-US" i="1" dirty="0"/>
              <a:t>stereotype</a:t>
            </a:r>
            <a:r>
              <a:rPr lang="en-US" dirty="0"/>
              <a:t>". The term "</a:t>
            </a:r>
            <a:r>
              <a:rPr lang="en-US" i="1" dirty="0"/>
              <a:t>stereotype</a:t>
            </a:r>
            <a:r>
              <a:rPr lang="en-US" dirty="0"/>
              <a:t>" has a considerable history, over 200 years. Initially,</a:t>
            </a:r>
            <a:r>
              <a:rPr lang="en-US" baseline="0" dirty="0"/>
              <a:t> </a:t>
            </a:r>
            <a:r>
              <a:rPr lang="en-US" dirty="0"/>
              <a:t>in 1798,</a:t>
            </a:r>
            <a:r>
              <a:rPr lang="en-US" baseline="0" dirty="0"/>
              <a:t> </a:t>
            </a:r>
            <a:r>
              <a:rPr lang="en-US" dirty="0"/>
              <a:t>it was proposed to identify the metallic shapes used to print typographical clichés. Etymologically, it is composed of two Greek words: </a:t>
            </a:r>
            <a:r>
              <a:rPr lang="en-US" i="1" dirty="0"/>
              <a:t>stereos</a:t>
            </a:r>
            <a:r>
              <a:rPr lang="en-US" dirty="0"/>
              <a:t> ("</a:t>
            </a:r>
            <a:r>
              <a:rPr lang="en-US" i="1" dirty="0"/>
              <a:t>rigid</a:t>
            </a:r>
            <a:r>
              <a:rPr lang="en-US" dirty="0"/>
              <a:t>") and </a:t>
            </a:r>
            <a:r>
              <a:rPr lang="en-US" i="1" dirty="0" err="1"/>
              <a:t>tupos</a:t>
            </a:r>
            <a:r>
              <a:rPr lang="en-US" dirty="0"/>
              <a:t> ("</a:t>
            </a:r>
            <a:r>
              <a:rPr lang="en-US" i="1" dirty="0"/>
              <a:t>trace</a:t>
            </a:r>
            <a:r>
              <a:rPr lang="en-US" dirty="0"/>
              <a:t>").</a:t>
            </a:r>
          </a:p>
          <a:p>
            <a:pPr algn="just"/>
            <a:r>
              <a:rPr lang="en-US" dirty="0"/>
              <a:t>The first to use this term were psychiatrists who used it in a slightly modified form,</a:t>
            </a:r>
            <a:r>
              <a:rPr lang="en-US" baseline="0" dirty="0"/>
              <a:t> </a:t>
            </a:r>
            <a:r>
              <a:rPr lang="en-US" dirty="0"/>
              <a:t>to describe the frequent and almost mechanical repetition of verbal gestures, posts or expressions. Currently, clinical psychologists and </a:t>
            </a:r>
            <a:r>
              <a:rPr lang="en-US" dirty="0" err="1"/>
              <a:t>ethologists</a:t>
            </a:r>
            <a:r>
              <a:rPr lang="en-US" dirty="0"/>
              <a:t> continue to use this term to refer to routine, rigid and repetitive behaviors.</a:t>
            </a:r>
          </a:p>
          <a:p>
            <a:pPr algn="just"/>
            <a:r>
              <a:rPr lang="en-US" dirty="0"/>
              <a:t>In the </a:t>
            </a:r>
            <a:r>
              <a:rPr lang="en-US" i="1" dirty="0"/>
              <a:t>Psychological Abstract</a:t>
            </a:r>
            <a:r>
              <a:rPr lang="en-US" dirty="0"/>
              <a:t> index, this term is presented as "</a:t>
            </a:r>
            <a:r>
              <a:rPr lang="en-US" i="1" dirty="0"/>
              <a:t>stereotyped behaviors</a:t>
            </a:r>
            <a:r>
              <a:rPr lang="en-US" dirty="0"/>
              <a:t>" while the social psychologists' vision corresponds to the "</a:t>
            </a:r>
            <a:r>
              <a:rPr lang="en-US" i="1" dirty="0"/>
              <a:t>stereotyped attitudes</a:t>
            </a:r>
            <a:r>
              <a:rPr lang="en-US" dirty="0"/>
              <a:t>" category.</a:t>
            </a:r>
          </a:p>
          <a:p>
            <a:pPr algn="just"/>
            <a:r>
              <a:rPr lang="en-US" dirty="0"/>
              <a:t>The first to use the term "</a:t>
            </a:r>
            <a:r>
              <a:rPr lang="en-US" i="1" dirty="0"/>
              <a:t>stereotype</a:t>
            </a:r>
            <a:r>
              <a:rPr lang="en-US" dirty="0"/>
              <a:t>" in the sense of social psychology was a famous American journalist, </a:t>
            </a:r>
            <a:r>
              <a:rPr lang="en-US" i="1" dirty="0"/>
              <a:t>Walter </a:t>
            </a:r>
            <a:r>
              <a:rPr lang="en-US" i="1" dirty="0" err="1"/>
              <a:t>Lippman</a:t>
            </a:r>
            <a:r>
              <a:rPr lang="en-US" dirty="0"/>
              <a:t>. In 1922 he published the famous </a:t>
            </a:r>
            <a:r>
              <a:rPr lang="en-US" i="1" dirty="0"/>
              <a:t>Public Opinion</a:t>
            </a:r>
            <a:r>
              <a:rPr lang="en-US" dirty="0"/>
              <a:t> book, which offers several definitions of the concept, the most spoken of being that stereotypes are "</a:t>
            </a:r>
            <a:r>
              <a:rPr lang="en-US" i="1" dirty="0"/>
              <a:t>images in our minds</a:t>
            </a:r>
            <a:r>
              <a:rPr lang="en-US" dirty="0"/>
              <a:t>", being "</a:t>
            </a:r>
            <a:r>
              <a:rPr lang="en-US" i="1" dirty="0"/>
              <a:t>maps to guide us in the world</a:t>
            </a:r>
            <a:r>
              <a:rPr lang="en-US" dirty="0"/>
              <a:t>."</a:t>
            </a:r>
          </a:p>
          <a:p>
            <a:pPr algn="just"/>
            <a:r>
              <a:rPr lang="en-US" b="1" dirty="0"/>
              <a:t>Stereotype and prejudice/bias as elements of the group scheme</a:t>
            </a:r>
          </a:p>
          <a:p>
            <a:pPr algn="just"/>
            <a:r>
              <a:rPr lang="en-US" dirty="0"/>
              <a:t>As the progress of the cognitive perspective in social psychology has provided a universal language for the integration of various areas of social psychology and even of different disciplines (</a:t>
            </a:r>
            <a:r>
              <a:rPr lang="en-US" i="1" dirty="0"/>
              <a:t>Hamilton, Devine and </a:t>
            </a:r>
            <a:r>
              <a:rPr lang="en-US" i="1" dirty="0" err="1"/>
              <a:t>Ostrom</a:t>
            </a:r>
            <a:r>
              <a:rPr lang="en-US" dirty="0"/>
              <a:t>, 1994), it is important to make use of this universal language when it comes to stereotypes, prejudice and discrimination.</a:t>
            </a:r>
          </a:p>
          <a:p>
            <a:pPr algn="just"/>
            <a:r>
              <a:rPr lang="en-US" dirty="0"/>
              <a:t>The concept</a:t>
            </a:r>
            <a:r>
              <a:rPr lang="en-US" baseline="0" dirty="0"/>
              <a:t> which </a:t>
            </a:r>
            <a:r>
              <a:rPr lang="en-US" dirty="0"/>
              <a:t>is the most conveyed in cognitive social psychology is the </a:t>
            </a:r>
            <a:r>
              <a:rPr lang="en-US" i="1" dirty="0"/>
              <a:t>scheme</a:t>
            </a:r>
            <a:r>
              <a:rPr lang="en-US" dirty="0"/>
              <a:t>. There are several categories of cognitive schemes, including </a:t>
            </a:r>
            <a:r>
              <a:rPr lang="en-US" i="1" dirty="0"/>
              <a:t>group schemes</a:t>
            </a:r>
            <a:r>
              <a:rPr lang="en-US" dirty="0"/>
              <a:t>. Thus, stereotypes and prejudices are elements of a group scheme: </a:t>
            </a:r>
            <a:r>
              <a:rPr lang="en-US" i="1" dirty="0"/>
              <a:t>the stereotype </a:t>
            </a:r>
            <a:r>
              <a:rPr lang="en-US" dirty="0"/>
              <a:t>is the declarative content of a group scheme, while </a:t>
            </a:r>
            <a:r>
              <a:rPr lang="en-US" i="1" dirty="0"/>
              <a:t>bias</a:t>
            </a:r>
            <a:r>
              <a:rPr lang="en-US" dirty="0"/>
              <a:t> is the affective </a:t>
            </a:r>
            <a:r>
              <a:rPr lang="en-US" dirty="0" err="1"/>
              <a:t>engram</a:t>
            </a:r>
            <a:r>
              <a:rPr lang="en-US" dirty="0"/>
              <a:t> that is supposed to be attached to the stereotype and which activates together with its cognitive content.</a:t>
            </a:r>
          </a:p>
          <a:p>
            <a:pPr algn="just"/>
            <a:r>
              <a:rPr lang="en-US" dirty="0"/>
              <a:t>Relationships between the two components of the group scheme are not simple. So far, the data gathered is not enough to fully clarify how these components interact with each other. </a:t>
            </a:r>
            <a:r>
              <a:rPr lang="en-US" baseline="0" dirty="0"/>
              <a:t>[</a:t>
            </a:r>
            <a:r>
              <a:rPr lang="en-US" dirty="0"/>
              <a:t>D. </a:t>
            </a:r>
            <a:r>
              <a:rPr lang="en-US" dirty="0" err="1"/>
              <a:t>Nastas</a:t>
            </a:r>
            <a:r>
              <a:rPr lang="en-US" dirty="0"/>
              <a:t>, 2003, pp. 256-257]</a:t>
            </a: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algn="just"/>
            <a:r>
              <a:rPr lang="en-US" b="1" dirty="0"/>
              <a:t>Prejudices and social stereotypes </a:t>
            </a:r>
            <a:r>
              <a:rPr lang="en-US" dirty="0"/>
              <a:t>are factors that mediate and condition, in certain situations, the formation of our system of representations about persons, groups, situations and social events. Prejudices, due to their a priori character and insufficiently substantiated logically and factually, but strongly affirmatively supported, can introduce significant alterations or deformations in our way of seeing and interpreting objects, persons or social situations with negative effects on an optimal adaptation in the relational, attitudinal and behavioral plane.</a:t>
            </a:r>
          </a:p>
          <a:p>
            <a:pPr algn="just"/>
            <a:r>
              <a:rPr lang="en-US" dirty="0"/>
              <a:t>From direct experience, stereotypes/prejudices about the differences between the Nordic peoples (Norwegian, Swedish, Finnish) to the southern ones (Italians, Spaniards) are known, the Nordics</a:t>
            </a:r>
            <a:r>
              <a:rPr lang="en-US" baseline="0" dirty="0"/>
              <a:t> are thought to be </a:t>
            </a:r>
            <a:r>
              <a:rPr lang="en-US" dirty="0"/>
              <a:t>more practical and efficient, while the others are more emotional and romantic; or gender differences, whereby women are more sensitive, more dependent and more affectionate, while men are stronger, more independent</a:t>
            </a:r>
            <a:r>
              <a:rPr lang="en-US" baseline="0" dirty="0"/>
              <a:t> and</a:t>
            </a:r>
            <a:r>
              <a:rPr lang="en-US" dirty="0"/>
              <a:t> more effective; or those that associate some personality traits according to an actual constant</a:t>
            </a:r>
            <a:r>
              <a:rPr lang="en-US" baseline="0" dirty="0"/>
              <a:t> feature </a:t>
            </a:r>
            <a:r>
              <a:rPr lang="en-US" dirty="0"/>
              <a:t>(dominant - proud and aggressive, empathic - friendly, efficient, diligent</a:t>
            </a:r>
            <a:r>
              <a:rPr lang="en-US" baseline="0" dirty="0"/>
              <a:t> or </a:t>
            </a:r>
            <a:r>
              <a:rPr lang="en-US" dirty="0"/>
              <a:t>emotional - sensitive and vulnerable, etc.). [D. </a:t>
            </a:r>
            <a:r>
              <a:rPr lang="en-US" dirty="0" err="1"/>
              <a:t>Cristea</a:t>
            </a:r>
            <a:r>
              <a:rPr lang="en-US" dirty="0"/>
              <a:t>, 2015, p. 136-137]</a:t>
            </a: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algn="just"/>
            <a:r>
              <a:rPr lang="en-US" sz="1200" b="0" kern="1200" dirty="0">
                <a:solidFill>
                  <a:schemeClr val="tx1"/>
                </a:solidFill>
                <a:effectLst/>
                <a:latin typeface="Arial" charset="0"/>
                <a:ea typeface="+mn-ea"/>
                <a:cs typeface="+mn-cs"/>
              </a:rPr>
              <a:t>Following systematic research conducted in the 1990s, </a:t>
            </a:r>
            <a:r>
              <a:rPr lang="en-US" sz="1200" b="0" i="1" kern="1200" dirty="0">
                <a:solidFill>
                  <a:schemeClr val="tx1"/>
                </a:solidFill>
                <a:effectLst/>
                <a:latin typeface="Arial" charset="0"/>
                <a:ea typeface="+mn-ea"/>
                <a:cs typeface="+mn-cs"/>
              </a:rPr>
              <a:t>Hogg and Vaughn </a:t>
            </a:r>
            <a:r>
              <a:rPr lang="en-US" sz="1200" b="0" kern="1200" dirty="0">
                <a:solidFill>
                  <a:schemeClr val="tx1"/>
                </a:solidFill>
                <a:effectLst/>
                <a:latin typeface="Arial" charset="0"/>
                <a:ea typeface="+mn-ea"/>
                <a:cs typeface="+mn-cs"/>
              </a:rPr>
              <a:t>identified a number of </a:t>
            </a:r>
            <a:r>
              <a:rPr lang="en-US" sz="1200" b="1" kern="1200" dirty="0">
                <a:solidFill>
                  <a:schemeClr val="tx1"/>
                </a:solidFill>
                <a:effectLst/>
                <a:latin typeface="Arial" charset="0"/>
                <a:ea typeface="+mn-ea"/>
                <a:cs typeface="+mn-cs"/>
              </a:rPr>
              <a:t>characteristics of social stereotypes/prejudices</a:t>
            </a:r>
            <a:r>
              <a:rPr lang="en-US" sz="1200" b="0" kern="1200" dirty="0">
                <a:solidFill>
                  <a:schemeClr val="tx1"/>
                </a:solidFill>
                <a:effectLst/>
                <a:latin typeface="Arial" charset="0"/>
                <a:ea typeface="+mn-ea"/>
                <a:cs typeface="+mn-cs"/>
              </a:rPr>
              <a:t>:</a:t>
            </a:r>
          </a:p>
          <a:p>
            <a:pPr algn="just">
              <a:buFont typeface="Arial" pitchFamily="34" charset="0"/>
              <a:buChar char="•"/>
            </a:pPr>
            <a:r>
              <a:rPr lang="en-US" sz="1200" b="0" kern="1200" dirty="0">
                <a:solidFill>
                  <a:schemeClr val="tx1"/>
                </a:solidFill>
                <a:effectLst/>
                <a:latin typeface="Arial" charset="0"/>
                <a:ea typeface="+mn-ea"/>
                <a:cs typeface="+mn-cs"/>
              </a:rPr>
              <a:t> people tend to easily characterize large human groups in terms of common and relatively crude attributes;</a:t>
            </a:r>
          </a:p>
          <a:p>
            <a:pPr algn="just">
              <a:buFont typeface="Arial" pitchFamily="34" charset="0"/>
              <a:buChar char="•"/>
            </a:pPr>
            <a:r>
              <a:rPr lang="en-US" sz="1200" b="0" kern="1200" dirty="0">
                <a:solidFill>
                  <a:schemeClr val="tx1"/>
                </a:solidFill>
                <a:effectLst/>
                <a:latin typeface="Arial" charset="0"/>
                <a:ea typeface="+mn-ea"/>
                <a:cs typeface="+mn-cs"/>
              </a:rPr>
              <a:t> stereotypes/prejudices can change over time, with a specific dynamics. They are often the simplified expression of an era;</a:t>
            </a:r>
          </a:p>
          <a:p>
            <a:pPr algn="just">
              <a:buFont typeface="Arial" pitchFamily="34" charset="0"/>
              <a:buChar char="•"/>
            </a:pPr>
            <a:r>
              <a:rPr lang="en-US" sz="1200" b="0" kern="1200" dirty="0">
                <a:solidFill>
                  <a:schemeClr val="tx1"/>
                </a:solidFill>
                <a:effectLst/>
                <a:latin typeface="Arial" charset="0"/>
                <a:ea typeface="+mn-ea"/>
                <a:cs typeface="+mn-cs"/>
              </a:rPr>
              <a:t> the modification of stereotypes/prejudices generally occurs in response to social, economic or political changes of a certain magnitude;</a:t>
            </a:r>
          </a:p>
          <a:p>
            <a:pPr algn="just">
              <a:buFont typeface="Arial" pitchFamily="34" charset="0"/>
              <a:buChar char="•"/>
            </a:pPr>
            <a:r>
              <a:rPr lang="en-US" sz="1200" b="0" kern="1200" dirty="0">
                <a:solidFill>
                  <a:schemeClr val="tx1"/>
                </a:solidFill>
                <a:effectLst/>
                <a:latin typeface="Arial" charset="0"/>
                <a:ea typeface="+mn-ea"/>
                <a:cs typeface="+mn-cs"/>
              </a:rPr>
              <a:t> stereotypes/prejudices can be acquired at an early age, most often before the subject in question has some knowledge or experience about groups or situations that are stereotyped/preconceived;</a:t>
            </a:r>
          </a:p>
          <a:p>
            <a:pPr algn="just">
              <a:buFont typeface="Arial" pitchFamily="34" charset="0"/>
              <a:buChar char="•"/>
            </a:pPr>
            <a:r>
              <a:rPr lang="en-US" sz="1200" b="0" kern="1200" dirty="0">
                <a:solidFill>
                  <a:schemeClr val="tx1"/>
                </a:solidFill>
                <a:effectLst/>
                <a:latin typeface="Arial" charset="0"/>
                <a:ea typeface="+mn-ea"/>
                <a:cs typeface="+mn-cs"/>
              </a:rPr>
              <a:t>stereotypes/prejudices become more pronounced and more hostile when tensions or conflicts arise between groups, in which case they are very difficult to modify;</a:t>
            </a:r>
          </a:p>
          <a:p>
            <a:pPr algn="just">
              <a:buFont typeface="Arial" pitchFamily="34" charset="0"/>
              <a:buChar char="•"/>
            </a:pPr>
            <a:r>
              <a:rPr lang="en-US" sz="1200" b="0" kern="1200" dirty="0">
                <a:solidFill>
                  <a:schemeClr val="tx1"/>
                </a:solidFill>
                <a:effectLst/>
                <a:latin typeface="Arial" charset="0"/>
                <a:ea typeface="+mn-ea"/>
                <a:cs typeface="+mn-cs"/>
              </a:rPr>
              <a:t>stereotypes/prejudices are not necessarily imprecise or erroneous; most often they serve to form a sense of interpersonal and intergroup relationships in particular situations. [D. </a:t>
            </a:r>
            <a:r>
              <a:rPr lang="en-US" sz="1200" b="0" kern="1200" dirty="0" err="1">
                <a:solidFill>
                  <a:schemeClr val="tx1"/>
                </a:solidFill>
                <a:effectLst/>
                <a:latin typeface="Arial" charset="0"/>
                <a:ea typeface="+mn-ea"/>
                <a:cs typeface="+mn-cs"/>
              </a:rPr>
              <a:t>Cristea</a:t>
            </a:r>
            <a:r>
              <a:rPr lang="en-US" sz="1200" b="0" kern="1200" dirty="0">
                <a:solidFill>
                  <a:schemeClr val="tx1"/>
                </a:solidFill>
                <a:effectLst/>
                <a:latin typeface="Arial" charset="0"/>
                <a:ea typeface="+mn-ea"/>
                <a:cs typeface="+mn-cs"/>
              </a:rPr>
              <a:t>, 2015, p. 137] </a:t>
            </a:r>
            <a:endParaRPr lang="ro-RO" sz="1200" b="0" kern="1200" baseline="0" dirty="0">
              <a:solidFill>
                <a:schemeClr val="tx1"/>
              </a:solidFill>
              <a:effectLst/>
              <a:latin typeface="Arial" charset="0"/>
              <a:ea typeface="+mn-ea"/>
              <a:cs typeface="+mn-cs"/>
            </a:endParaRP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a:solidFill>
                  <a:schemeClr val="tx1"/>
                </a:solidFill>
                <a:effectLst/>
                <a:latin typeface="Arial" charset="0"/>
                <a:ea typeface="+mn-ea"/>
                <a:cs typeface="+mn-cs"/>
              </a:rPr>
              <a:t>Some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studies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concluded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heterogeneous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consider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perspectives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produce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higher-quality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solutions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homogeneous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Others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contended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heterogeneous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show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lower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integration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higher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dissatisfaction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turnover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homogeneous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Two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perspectives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shaped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research</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impacts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One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perspective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based</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information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decision-making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theories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argues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can </a:t>
            </a:r>
            <a:r>
              <a:rPr lang="tr-TR" sz="1200" kern="1200" dirty="0" err="1">
                <a:solidFill>
                  <a:schemeClr val="tx1"/>
                </a:solidFill>
                <a:effectLst/>
                <a:latin typeface="Arial" charset="0"/>
                <a:ea typeface="+mn-ea"/>
                <a:cs typeface="+mn-cs"/>
              </a:rPr>
              <a:t>benefit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providing</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broad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range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ideas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skills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insights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can </a:t>
            </a:r>
            <a:r>
              <a:rPr lang="tr-TR" sz="1200" kern="1200" dirty="0" err="1">
                <a:solidFill>
                  <a:schemeClr val="tx1"/>
                </a:solidFill>
                <a:effectLst/>
                <a:latin typeface="Arial" charset="0"/>
                <a:ea typeface="+mn-ea"/>
                <a:cs typeface="+mn-cs"/>
              </a:rPr>
              <a:t>improve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capabilities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solve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problems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make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better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decisions</a:t>
            </a:r>
            <a:r>
              <a:rPr lang="tr-TR" sz="1200" kern="1200" dirty="0">
                <a:solidFill>
                  <a:schemeClr val="tx1"/>
                </a:solidFill>
                <a:effectLst/>
                <a:latin typeface="Arial" charset="0"/>
                <a:ea typeface="+mn-ea"/>
                <a:cs typeface="+mn-cs"/>
              </a:rPr>
              <a:t>. </a:t>
            </a:r>
          </a:p>
          <a:p>
            <a:r>
              <a:rPr lang="tr-TR" sz="1200" kern="1200" dirty="0">
                <a:solidFill>
                  <a:schemeClr val="tx1"/>
                </a:solidFill>
                <a:effectLst/>
                <a:latin typeface="Arial" charset="0"/>
                <a:ea typeface="+mn-ea"/>
                <a:cs typeface="+mn-cs"/>
              </a:rPr>
              <a:t>The other perspective, based on social categorization and social identity theories and the similarity-attraction paradigm contends that diversity may burden organizations with high costs of coordination and conflict resolution, thus compromising organizational effectiveness, given that people tend to distinguish between in-group and out-group members, which may cause conflicts and miscommunication.</a:t>
            </a:r>
            <a:endParaRPr lang="ro-RO"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latin typeface="Arial" charset="0"/>
                <a:ea typeface="+mn-ea"/>
                <a:cs typeface="+mn-cs"/>
              </a:rPr>
              <a:t>Advantages of Diversity in the Workplace</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latin typeface="Arial" charset="0"/>
                <a:ea typeface="+mn-ea"/>
                <a:cs typeface="+mn-cs"/>
              </a:rPr>
              <a:t>1. Increased creativity: When people from different cultures, backgrounds and with different beliefs come together to work for a common goal, increased creativity can be achieved. What is already artistic can become even better. What already works can evolve into something else.	</a:t>
            </a:r>
          </a:p>
          <a:p>
            <a:r>
              <a:rPr lang="tr-TR" sz="1200" kern="1200" dirty="0">
                <a:solidFill>
                  <a:schemeClr val="tx1"/>
                </a:solidFill>
                <a:latin typeface="Arial" charset="0"/>
                <a:ea typeface="+mn-ea"/>
                <a:cs typeface="+mn-cs"/>
              </a:rPr>
              <a:t>2. Increased adaptability: In order to address problems of workplace diversity, an organization has to develop a variety of solutions, forcing them to adapt to a diverse workforce. It will be a long process, but totally worth it. Moreover, people from diverse backgrounds can provide ideas for adapting to ever-changing customer demands and fluctuating markets.</a:t>
            </a:r>
          </a:p>
          <a:p>
            <a:r>
              <a:rPr lang="tr-TR" sz="1200" kern="1200" dirty="0">
                <a:solidFill>
                  <a:schemeClr val="tx1"/>
                </a:solidFill>
                <a:latin typeface="Arial" charset="0"/>
                <a:ea typeface="+mn-ea"/>
                <a:cs typeface="+mn-cs"/>
              </a:rPr>
              <a:t>3. Melting Pot of ideas: No two people think exactly alike, and a company that knows how to exploit varying viewpoints of each individual can create a large pool of ideas and experiences. They can then draw from the pool strategies to effectively deal with business concerns and customer needs. </a:t>
            </a:r>
          </a:p>
          <a:p>
            <a:r>
              <a:rPr lang="tr-TR" sz="1200" kern="1200" dirty="0">
                <a:solidFill>
                  <a:schemeClr val="tx1"/>
                </a:solidFill>
                <a:latin typeface="Arial" charset="0"/>
                <a:ea typeface="+mn-ea"/>
                <a:cs typeface="+mn-cs"/>
              </a:rPr>
              <a:t>4. Increased productivity: Globalization and internalization are two of the gifts that workforce diversity brings to the table, which is why foreign executives are very successful in the corporate world in America, while citizens from Europe find their place in high-level jobs. Put them together in one place and what you get is increased productivity.</a:t>
            </a:r>
          </a:p>
          <a:p>
            <a:r>
              <a:rPr lang="tr-TR" sz="1200" kern="1200" dirty="0">
                <a:solidFill>
                  <a:schemeClr val="tx1"/>
                </a:solidFill>
                <a:latin typeface="Arial" charset="0"/>
                <a:ea typeface="+mn-ea"/>
                <a:cs typeface="+mn-cs"/>
              </a:rPr>
              <a:t> 5. Increased range of services: A diverse collection of people with different experiences, skills, cultural understanding, languages and other differences enables a company to provide customers services on a global basis. </a:t>
            </a:r>
          </a:p>
          <a:p>
            <a:endParaRPr lang="tr-TR"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121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55000" lnSpcReduction="20000"/>
          </a:bodyPr>
          <a:lstStyle/>
          <a:p>
            <a:pPr algn="just"/>
            <a:r>
              <a:rPr lang="en-US" sz="1200" b="1" kern="1200" dirty="0">
                <a:solidFill>
                  <a:schemeClr val="tx1"/>
                </a:solidFill>
                <a:effectLst/>
                <a:latin typeface="Arial" charset="0"/>
                <a:ea typeface="+mn-ea"/>
                <a:cs typeface="+mn-cs"/>
              </a:rPr>
              <a:t>Culture of work, cultural distance, attitudes, values, prejudices</a:t>
            </a:r>
          </a:p>
          <a:p>
            <a:pPr algn="just"/>
            <a:r>
              <a:rPr lang="en-US" sz="1200" b="0" kern="1200" dirty="0">
                <a:solidFill>
                  <a:schemeClr val="tx1"/>
                </a:solidFill>
                <a:effectLst/>
                <a:latin typeface="Arial" charset="0"/>
                <a:ea typeface="+mn-ea"/>
                <a:cs typeface="+mn-cs"/>
              </a:rPr>
              <a:t>On</a:t>
            </a:r>
            <a:r>
              <a:rPr lang="en-US" sz="1200" kern="1200" dirty="0">
                <a:solidFill>
                  <a:schemeClr val="tx1"/>
                </a:solidFill>
                <a:effectLst/>
                <a:latin typeface="Arial" charset="0"/>
                <a:ea typeface="+mn-ea"/>
                <a:cs typeface="+mn-cs"/>
              </a:rPr>
              <a:t>board a ship, a healthy environment with a team that has the work culture is essential</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for</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safety, efficiency and on-board contingency management. Good management and leadership strongly help building a strong team that has the work culture.</a:t>
            </a:r>
          </a:p>
          <a:p>
            <a:pPr algn="just"/>
            <a:r>
              <a:rPr lang="en-US" sz="1200" kern="1200" dirty="0">
                <a:solidFill>
                  <a:schemeClr val="tx1"/>
                </a:solidFill>
                <a:effectLst/>
                <a:latin typeface="Arial" charset="0"/>
                <a:ea typeface="+mn-ea"/>
                <a:cs typeface="+mn-cs"/>
              </a:rPr>
              <a:t>A</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crew that has the work culture has a number of features:</a:t>
            </a:r>
          </a:p>
          <a:p>
            <a:pPr algn="just">
              <a:buFont typeface="Arial" pitchFamily="34" charset="0"/>
              <a:buChar char="•"/>
            </a:pP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crew members know each is dependent on each other;</a:t>
            </a:r>
          </a:p>
          <a:p>
            <a:pPr algn="just">
              <a:buFont typeface="Arial" pitchFamily="34" charset="0"/>
              <a:buChar char="•"/>
            </a:pP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crew members show respect for each other;</a:t>
            </a:r>
          </a:p>
          <a:p>
            <a:pPr algn="just">
              <a:buFont typeface="Arial" pitchFamily="34" charset="0"/>
              <a:buChar char="•"/>
            </a:pPr>
            <a:r>
              <a:rPr lang="en-US" sz="1200" kern="1200" dirty="0">
                <a:solidFill>
                  <a:schemeClr val="tx1"/>
                </a:solidFill>
                <a:effectLst/>
                <a:latin typeface="Arial" charset="0"/>
                <a:ea typeface="+mn-ea"/>
                <a:cs typeface="+mn-cs"/>
              </a:rPr>
              <a:t> there is a high level of mutual trust as a result of an efficient communication flow;</a:t>
            </a:r>
          </a:p>
          <a:p>
            <a:pPr algn="just">
              <a:buFont typeface="Arial" pitchFamily="34" charset="0"/>
              <a:buChar char="•"/>
            </a:pP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resources are identified and used in a planned and efficient manner;</a:t>
            </a:r>
          </a:p>
          <a:p>
            <a:pPr algn="just">
              <a:buFont typeface="Arial" pitchFamily="34" charset="0"/>
              <a:buChar char="•"/>
            </a:pP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responsibilities are clearly defined;</a:t>
            </a:r>
          </a:p>
          <a:p>
            <a:pPr algn="just">
              <a:buFont typeface="Arial" pitchFamily="34" charset="0"/>
              <a:buChar char="•"/>
            </a:pP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crew members are given the opportunity for personal development;</a:t>
            </a:r>
          </a:p>
          <a:p>
            <a:pPr algn="just">
              <a:buFont typeface="Arial" pitchFamily="34" charset="0"/>
              <a:buChar char="•"/>
            </a:pP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all crew members accept the final decision that was taken;</a:t>
            </a:r>
          </a:p>
          <a:p>
            <a:pPr algn="just">
              <a:buFont typeface="Arial" pitchFamily="34" charset="0"/>
              <a:buChar char="•"/>
            </a:pP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discipline, trust and loyalty: unruly members of a crew can create resentment for others; trust can be lost through a minor incident and it can hardly be fully regained; loyalty can not be given, it must be won by personal effort.</a:t>
            </a:r>
          </a:p>
          <a:p>
            <a:pPr algn="just">
              <a:buFont typeface="Arial" pitchFamily="34" charset="0"/>
              <a:buNone/>
            </a:pPr>
            <a:r>
              <a:rPr lang="en-US" sz="1200" kern="1200" dirty="0">
                <a:solidFill>
                  <a:schemeClr val="tx1"/>
                </a:solidFill>
                <a:effectLst/>
                <a:latin typeface="Arial" charset="0"/>
                <a:ea typeface="+mn-ea"/>
                <a:cs typeface="+mn-cs"/>
              </a:rPr>
              <a:t>Onboard the ship, crew members belong to different cultures, relations with officials from different ports of the world involve people belonging to different cultures.</a:t>
            </a:r>
          </a:p>
          <a:p>
            <a:pPr algn="just"/>
            <a:r>
              <a:rPr lang="en-US" sz="1200" kern="1200" dirty="0">
                <a:solidFill>
                  <a:schemeClr val="tx1"/>
                </a:solidFill>
                <a:effectLst/>
                <a:latin typeface="Arial" charset="0"/>
                <a:ea typeface="+mn-ea"/>
                <a:cs typeface="+mn-cs"/>
              </a:rPr>
              <a:t>Culture is defined as representing all national purchases, both material and spiritual, specific to an ethnic group. The concept of culture refers, in fact, to the specific customs and behaviors of a group of people, while describing the values ​​and modalities of putting them into action. There</a:t>
            </a:r>
            <a:r>
              <a:rPr lang="en-US" sz="1200" kern="1200" baseline="0" dirty="0">
                <a:solidFill>
                  <a:schemeClr val="tx1"/>
                </a:solidFill>
                <a:effectLst/>
                <a:latin typeface="Arial" charset="0"/>
                <a:ea typeface="+mn-ea"/>
                <a:cs typeface="+mn-cs"/>
              </a:rPr>
              <a:t> are </a:t>
            </a:r>
            <a:r>
              <a:rPr lang="en-US" sz="1200" kern="1200" dirty="0">
                <a:solidFill>
                  <a:schemeClr val="tx1"/>
                </a:solidFill>
                <a:effectLst/>
                <a:latin typeface="Arial" charset="0"/>
                <a:ea typeface="+mn-ea"/>
                <a:cs typeface="+mn-cs"/>
              </a:rPr>
              <a:t>national, regional, professional, organizational, family cultures, but that does not mean that labeling or stereotyping a person solely on the basis of their nationality or culture can be done.</a:t>
            </a:r>
          </a:p>
          <a:p>
            <a:pPr algn="just"/>
            <a:r>
              <a:rPr lang="en-US" sz="1200" kern="1200" dirty="0">
                <a:solidFill>
                  <a:schemeClr val="tx1"/>
                </a:solidFill>
                <a:effectLst/>
                <a:latin typeface="Arial" charset="0"/>
                <a:ea typeface="+mn-ea"/>
                <a:cs typeface="+mn-cs"/>
              </a:rPr>
              <a:t>In this perspective,</a:t>
            </a:r>
            <a:r>
              <a:rPr lang="en-US" sz="1200" kern="1200" baseline="0" dirty="0">
                <a:solidFill>
                  <a:schemeClr val="tx1"/>
                </a:solidFill>
                <a:effectLst/>
                <a:latin typeface="Arial" charset="0"/>
                <a:ea typeface="+mn-ea"/>
                <a:cs typeface="+mn-cs"/>
              </a:rPr>
              <a:t> it </a:t>
            </a:r>
            <a:r>
              <a:rPr lang="en-US" sz="1200" kern="1200" dirty="0">
                <a:solidFill>
                  <a:schemeClr val="tx1"/>
                </a:solidFill>
                <a:effectLst/>
                <a:latin typeface="Arial" charset="0"/>
                <a:ea typeface="+mn-ea"/>
                <a:cs typeface="+mn-cs"/>
              </a:rPr>
              <a:t>can be invoked a series of factors: geographic, environmental, historic/politic, religious, language</a:t>
            </a:r>
            <a:r>
              <a:rPr lang="en-US" sz="1200" kern="1200" baseline="0" dirty="0">
                <a:solidFill>
                  <a:schemeClr val="tx1"/>
                </a:solidFill>
                <a:effectLst/>
                <a:latin typeface="Arial" charset="0"/>
                <a:ea typeface="+mn-ea"/>
                <a:cs typeface="+mn-cs"/>
              </a:rPr>
              <a:t> or</a:t>
            </a:r>
            <a:r>
              <a:rPr lang="en-US" sz="1200" kern="1200" dirty="0">
                <a:solidFill>
                  <a:schemeClr val="tx1"/>
                </a:solidFill>
                <a:effectLst/>
                <a:latin typeface="Arial" charset="0"/>
                <a:ea typeface="+mn-ea"/>
                <a:cs typeface="+mn-cs"/>
              </a:rPr>
              <a:t> economic that influence:</a:t>
            </a:r>
          </a:p>
          <a:p>
            <a:pPr algn="just">
              <a:buFont typeface="Arial" pitchFamily="34" charset="0"/>
              <a:buChar char="•"/>
            </a:pPr>
            <a:r>
              <a:rPr lang="en-US" sz="1200" kern="1200" dirty="0">
                <a:solidFill>
                  <a:schemeClr val="tx1"/>
                </a:solidFill>
                <a:effectLst/>
                <a:latin typeface="Arial" charset="0"/>
                <a:ea typeface="+mn-ea"/>
                <a:cs typeface="+mn-cs"/>
              </a:rPr>
              <a:t> cultural context (high/low):</a:t>
            </a:r>
          </a:p>
          <a:p>
            <a:pPr lvl="1" algn="just"/>
            <a:r>
              <a:rPr lang="en-US" sz="1200" kern="1200" dirty="0">
                <a:solidFill>
                  <a:schemeClr val="tx1"/>
                </a:solidFill>
                <a:effectLst/>
                <a:latin typeface="Arial" charset="0"/>
                <a:ea typeface="+mn-ea"/>
                <a:cs typeface="+mn-cs"/>
              </a:rPr>
              <a:t>- interpersonal (long/short term) relationships;</a:t>
            </a:r>
          </a:p>
          <a:p>
            <a:pPr lvl="1" algn="just"/>
            <a:r>
              <a:rPr lang="en-US" sz="1200" kern="1200" dirty="0">
                <a:solidFill>
                  <a:schemeClr val="tx1"/>
                </a:solidFill>
                <a:effectLst/>
                <a:latin typeface="Arial" charset="0"/>
                <a:ea typeface="+mn-ea"/>
                <a:cs typeface="+mn-cs"/>
              </a:rPr>
              <a:t>- emotional-cognitive personal involvement in interpersonal relationships;</a:t>
            </a:r>
          </a:p>
          <a:p>
            <a:pPr lvl="1" algn="just"/>
            <a:r>
              <a:rPr lang="en-US" sz="1200" kern="1200" dirty="0">
                <a:solidFill>
                  <a:schemeClr val="tx1"/>
                </a:solidFill>
                <a:effectLst/>
                <a:latin typeface="Arial" charset="0"/>
                <a:ea typeface="+mn-ea"/>
                <a:cs typeface="+mn-cs"/>
              </a:rPr>
              <a:t>- social security and employment at sea;</a:t>
            </a:r>
          </a:p>
          <a:p>
            <a:pPr lvl="1" algn="just"/>
            <a:r>
              <a:rPr lang="en-US" sz="1200" kern="1200" dirty="0">
                <a:solidFill>
                  <a:schemeClr val="tx1"/>
                </a:solidFill>
                <a:effectLst/>
                <a:latin typeface="Arial" charset="0"/>
                <a:ea typeface="+mn-ea"/>
                <a:cs typeface="+mn-cs"/>
              </a:rPr>
              <a:t>-</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high/low communication (implicit/explicit, indirect/direct, need for contextual interpretation, verbal skills);</a:t>
            </a:r>
          </a:p>
          <a:p>
            <a:pPr lvl="1" algn="just">
              <a:buFontTx/>
              <a:buChar char="-"/>
            </a:pPr>
            <a:r>
              <a:rPr lang="en-US" sz="1200" kern="1200" dirty="0">
                <a:solidFill>
                  <a:schemeClr val="tx1"/>
                </a:solidFill>
                <a:effectLst/>
                <a:latin typeface="Arial" charset="0"/>
                <a:ea typeface="+mn-ea"/>
                <a:cs typeface="+mn-cs"/>
              </a:rPr>
              <a:t>cultural patterns (changing availability);</a:t>
            </a:r>
          </a:p>
          <a:p>
            <a:pPr algn="just">
              <a:buFont typeface="Arial" pitchFamily="34" charset="0"/>
              <a:buChar char="•"/>
            </a:pP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time (short/long term) and space (protective/open).</a:t>
            </a:r>
          </a:p>
          <a:p>
            <a:pPr algn="just"/>
            <a:endParaRPr lang="en-US" sz="1200" kern="1200" dirty="0">
              <a:solidFill>
                <a:schemeClr val="tx1"/>
              </a:solidFill>
              <a:effectLst/>
              <a:latin typeface="Arial" charset="0"/>
              <a:ea typeface="+mn-ea"/>
              <a:cs typeface="+mn-cs"/>
            </a:endParaRPr>
          </a:p>
          <a:p>
            <a:pPr algn="just"/>
            <a:r>
              <a:rPr lang="en-US" sz="1200" kern="1200" dirty="0">
                <a:solidFill>
                  <a:schemeClr val="tx1"/>
                </a:solidFill>
                <a:effectLst/>
                <a:latin typeface="Arial" charset="0"/>
                <a:ea typeface="+mn-ea"/>
                <a:cs typeface="+mn-cs"/>
              </a:rPr>
              <a:t>Synthesizing the above, a </a:t>
            </a:r>
            <a:r>
              <a:rPr lang="en-US" sz="1200" b="1" kern="1200" dirty="0">
                <a:solidFill>
                  <a:schemeClr val="tx1"/>
                </a:solidFill>
                <a:effectLst/>
                <a:latin typeface="Arial" charset="0"/>
                <a:ea typeface="+mn-ea"/>
                <a:cs typeface="+mn-cs"/>
              </a:rPr>
              <a:t>three-dimensional cultural model </a:t>
            </a:r>
            <a:r>
              <a:rPr lang="en-US" sz="1200" kern="1200" dirty="0">
                <a:solidFill>
                  <a:schemeClr val="tx1"/>
                </a:solidFill>
                <a:effectLst/>
                <a:latin typeface="Arial" charset="0"/>
                <a:ea typeface="+mn-ea"/>
                <a:cs typeface="+mn-cs"/>
              </a:rPr>
              <a:t>can be built:</a:t>
            </a:r>
          </a:p>
          <a:p>
            <a:pPr algn="just"/>
            <a:r>
              <a:rPr lang="en-US" sz="1200" kern="1200" dirty="0">
                <a:solidFill>
                  <a:schemeClr val="tx1"/>
                </a:solidFill>
                <a:effectLst/>
                <a:latin typeface="Arial" charset="0"/>
                <a:ea typeface="+mn-ea"/>
                <a:cs typeface="+mn-cs"/>
              </a:rPr>
              <a:t>- societal dimension (economic and political, geographic, regulations and laws, language);</a:t>
            </a:r>
          </a:p>
          <a:p>
            <a:pPr algn="just"/>
            <a:r>
              <a:rPr lang="en-US" sz="1200" kern="1200" dirty="0">
                <a:solidFill>
                  <a:schemeClr val="tx1"/>
                </a:solidFill>
                <a:effectLst/>
                <a:latin typeface="Arial" charset="0"/>
                <a:ea typeface="+mn-ea"/>
                <a:cs typeface="+mn-cs"/>
              </a:rPr>
              <a:t>- social dimension (patterns of behavior, gender roles, group identity);</a:t>
            </a:r>
          </a:p>
          <a:p>
            <a:pPr algn="just">
              <a:buFontTx/>
              <a:buChar char="-"/>
            </a:pPr>
            <a:r>
              <a:rPr lang="en-US" sz="1200" kern="1200" dirty="0">
                <a:solidFill>
                  <a:schemeClr val="tx1"/>
                </a:solidFill>
                <a:effectLst/>
                <a:latin typeface="Arial" charset="0"/>
                <a:ea typeface="+mn-ea"/>
                <a:cs typeface="+mn-cs"/>
              </a:rPr>
              <a:t> mental dimension (values, ideals, attitudes).</a:t>
            </a:r>
          </a:p>
          <a:p>
            <a:pPr algn="just">
              <a:buFontTx/>
              <a:buChar char="-"/>
            </a:pPr>
            <a:endParaRPr lang="en-US" sz="1200" kern="1200" dirty="0">
              <a:solidFill>
                <a:schemeClr val="tx1"/>
              </a:solidFill>
              <a:effectLst/>
              <a:latin typeface="Arial" charset="0"/>
              <a:ea typeface="+mn-ea"/>
              <a:cs typeface="+mn-cs"/>
            </a:endParaRPr>
          </a:p>
          <a:p>
            <a:pPr algn="just"/>
            <a:r>
              <a:rPr lang="en-US" sz="1200" kern="1200" dirty="0">
                <a:solidFill>
                  <a:schemeClr val="tx1"/>
                </a:solidFill>
                <a:effectLst/>
                <a:latin typeface="Arial" charset="0"/>
                <a:ea typeface="+mn-ea"/>
                <a:cs typeface="+mn-cs"/>
              </a:rPr>
              <a:t>1. </a:t>
            </a:r>
            <a:r>
              <a:rPr lang="en-US" sz="1200" kern="1200" dirty="0" err="1">
                <a:solidFill>
                  <a:schemeClr val="tx1"/>
                </a:solidFill>
                <a:effectLst/>
                <a:latin typeface="Arial" charset="0"/>
                <a:ea typeface="+mn-ea"/>
                <a:cs typeface="+mn-cs"/>
              </a:rPr>
              <a:t>Cowburn</a:t>
            </a:r>
            <a:r>
              <a:rPr lang="en-US" sz="1200" kern="1200" dirty="0">
                <a:solidFill>
                  <a:schemeClr val="tx1"/>
                </a:solidFill>
                <a:effectLst/>
                <a:latin typeface="Arial" charset="0"/>
                <a:ea typeface="+mn-ea"/>
                <a:cs typeface="+mn-cs"/>
              </a:rPr>
              <a:t>, A. and </a:t>
            </a:r>
            <a:r>
              <a:rPr lang="en-US" sz="1200" kern="1200" dirty="0" err="1">
                <a:solidFill>
                  <a:schemeClr val="tx1"/>
                </a:solidFill>
                <a:effectLst/>
                <a:latin typeface="Arial" charset="0"/>
                <a:ea typeface="+mn-ea"/>
                <a:cs typeface="+mn-cs"/>
              </a:rPr>
              <a:t>E.Wahren</a:t>
            </a:r>
            <a:r>
              <a:rPr lang="en-US" sz="1200" kern="1200" dirty="0">
                <a:solidFill>
                  <a:schemeClr val="tx1"/>
                </a:solidFill>
                <a:effectLst/>
                <a:latin typeface="Arial" charset="0"/>
                <a:ea typeface="+mn-ea"/>
                <a:cs typeface="+mn-cs"/>
              </a:rPr>
              <a:t> (2004-2005), Bridge Resource Management, SAS Academy;</a:t>
            </a:r>
          </a:p>
          <a:p>
            <a:pPr algn="just"/>
            <a:r>
              <a:rPr lang="en-US" sz="1200" kern="1200" dirty="0">
                <a:solidFill>
                  <a:schemeClr val="tx1"/>
                </a:solidFill>
                <a:effectLst/>
                <a:latin typeface="Arial" charset="0"/>
                <a:ea typeface="+mn-ea"/>
                <a:cs typeface="+mn-cs"/>
              </a:rPr>
              <a:t>2. </a:t>
            </a:r>
            <a:r>
              <a:rPr lang="en-US" sz="1200" kern="1200" dirty="0" err="1">
                <a:solidFill>
                  <a:schemeClr val="tx1"/>
                </a:solidFill>
                <a:effectLst/>
                <a:latin typeface="Arial" charset="0"/>
                <a:ea typeface="+mn-ea"/>
                <a:cs typeface="+mn-cs"/>
              </a:rPr>
              <a:t>Falgren</a:t>
            </a:r>
            <a:r>
              <a:rPr lang="en-US" sz="1200" kern="1200" dirty="0">
                <a:solidFill>
                  <a:schemeClr val="tx1"/>
                </a:solidFill>
                <a:effectLst/>
                <a:latin typeface="Arial" charset="0"/>
                <a:ea typeface="+mn-ea"/>
                <a:cs typeface="+mn-cs"/>
              </a:rPr>
              <a:t>, G. (2004), Life Resource Management, in Creative Book;</a:t>
            </a:r>
          </a:p>
          <a:p>
            <a:pPr algn="just"/>
            <a:r>
              <a:rPr lang="en-US" sz="1200" kern="1200" dirty="0">
                <a:solidFill>
                  <a:schemeClr val="tx1"/>
                </a:solidFill>
                <a:effectLst/>
                <a:latin typeface="Arial" charset="0"/>
                <a:ea typeface="+mn-ea"/>
                <a:cs typeface="+mn-cs"/>
              </a:rPr>
              <a:t>3. Swift, A, J (2000), Bridge Team Management, Nautical Institute.</a:t>
            </a:r>
          </a:p>
          <a:p>
            <a:pPr algn="just">
              <a:buFontTx/>
              <a:buChar char="-"/>
            </a:pPr>
            <a:endParaRPr lang="en-US" sz="1200" kern="1200" dirty="0">
              <a:solidFill>
                <a:schemeClr val="tx1"/>
              </a:solidFill>
              <a:effectLst/>
              <a:latin typeface="Arial" charset="0"/>
              <a:ea typeface="+mn-ea"/>
              <a:cs typeface="+mn-cs"/>
            </a:endParaRP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55000" lnSpcReduction="20000"/>
          </a:bodyPr>
          <a:lstStyle/>
          <a:p>
            <a:pPr algn="just"/>
            <a:r>
              <a:rPr lang="en-US" sz="1200" b="1" kern="1200" dirty="0">
                <a:solidFill>
                  <a:schemeClr val="tx1"/>
                </a:solidFill>
                <a:effectLst/>
                <a:latin typeface="Arial" charset="0"/>
                <a:ea typeface="+mn-ea"/>
                <a:cs typeface="+mn-cs"/>
              </a:rPr>
              <a:t>The concept of "blame free" and "cultural wheel" </a:t>
            </a:r>
            <a:r>
              <a:rPr lang="en-US" sz="1200" kern="1200" dirty="0">
                <a:solidFill>
                  <a:schemeClr val="tx1"/>
                </a:solidFill>
                <a:effectLst/>
                <a:latin typeface="Arial" charset="0"/>
                <a:ea typeface="+mn-ea"/>
                <a:cs typeface="+mn-cs"/>
              </a:rPr>
              <a:t>(</a:t>
            </a:r>
            <a:r>
              <a:rPr lang="en-US" sz="1200" kern="1200" dirty="0" err="1">
                <a:solidFill>
                  <a:schemeClr val="tx1"/>
                </a:solidFill>
                <a:effectLst/>
                <a:latin typeface="Arial" charset="0"/>
                <a:ea typeface="+mn-ea"/>
                <a:cs typeface="+mn-cs"/>
              </a:rPr>
              <a:t>G.Hofstede</a:t>
            </a:r>
            <a:r>
              <a:rPr lang="en-US" sz="1200" kern="1200" dirty="0">
                <a:solidFill>
                  <a:schemeClr val="tx1"/>
                </a:solidFill>
                <a:effectLst/>
                <a:latin typeface="Arial" charset="0"/>
                <a:ea typeface="+mn-ea"/>
                <a:cs typeface="+mn-cs"/>
              </a:rPr>
              <a:t>)</a:t>
            </a:r>
          </a:p>
          <a:p>
            <a:pPr algn="just"/>
            <a:r>
              <a:rPr lang="en-US" sz="1200" kern="1200" dirty="0">
                <a:solidFill>
                  <a:schemeClr val="tx1"/>
                </a:solidFill>
                <a:effectLst/>
                <a:latin typeface="Arial" charset="0"/>
                <a:ea typeface="+mn-ea"/>
                <a:cs typeface="+mn-cs"/>
              </a:rPr>
              <a:t>The Dutch </a:t>
            </a:r>
            <a:r>
              <a:rPr lang="en-US" sz="1200" i="1" kern="1200" dirty="0" err="1">
                <a:solidFill>
                  <a:schemeClr val="tx1"/>
                </a:solidFill>
                <a:effectLst/>
                <a:latin typeface="Arial" charset="0"/>
                <a:ea typeface="+mn-ea"/>
                <a:cs typeface="+mn-cs"/>
              </a:rPr>
              <a:t>Geert</a:t>
            </a:r>
            <a:r>
              <a:rPr lang="en-US" sz="1200" i="1" kern="1200" dirty="0">
                <a:solidFill>
                  <a:schemeClr val="tx1"/>
                </a:solidFill>
                <a:effectLst/>
                <a:latin typeface="Arial" charset="0"/>
                <a:ea typeface="+mn-ea"/>
                <a:cs typeface="+mn-cs"/>
              </a:rPr>
              <a:t> </a:t>
            </a:r>
            <a:r>
              <a:rPr lang="en-US" sz="1200" i="1" kern="1200" dirty="0" err="1">
                <a:solidFill>
                  <a:schemeClr val="tx1"/>
                </a:solidFill>
                <a:effectLst/>
                <a:latin typeface="Arial" charset="0"/>
                <a:ea typeface="+mn-ea"/>
                <a:cs typeface="+mn-cs"/>
              </a:rPr>
              <a:t>Hofstede</a:t>
            </a:r>
            <a:r>
              <a:rPr lang="en-US" sz="1200" i="1"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conducted a study of 116000 IBM employees located in 40 countries. The study looked at work-related values ​​and how they integrate into culture, the latter being defined as the set of values ​​that condition the behaviors and attitudes acceptable or not to members of a society. </a:t>
            </a:r>
            <a:r>
              <a:rPr lang="en-US" sz="1200" i="1" kern="1200" dirty="0" err="1">
                <a:solidFill>
                  <a:schemeClr val="tx1"/>
                </a:solidFill>
                <a:effectLst/>
                <a:latin typeface="Arial" charset="0"/>
                <a:ea typeface="+mn-ea"/>
                <a:cs typeface="+mn-cs"/>
              </a:rPr>
              <a:t>Hofstede</a:t>
            </a:r>
            <a:r>
              <a:rPr lang="en-US" sz="1200" kern="1200" dirty="0">
                <a:solidFill>
                  <a:schemeClr val="tx1"/>
                </a:solidFill>
                <a:effectLst/>
                <a:latin typeface="Arial" charset="0"/>
                <a:ea typeface="+mn-ea"/>
                <a:cs typeface="+mn-cs"/>
              </a:rPr>
              <a:t> discovered four basic dimensions of cultures and later, together with </a:t>
            </a:r>
            <a:r>
              <a:rPr lang="en-US" sz="1200" i="1" kern="1200" dirty="0">
                <a:solidFill>
                  <a:schemeClr val="tx1"/>
                </a:solidFill>
                <a:effectLst/>
                <a:latin typeface="Arial" charset="0"/>
                <a:ea typeface="+mn-ea"/>
                <a:cs typeface="+mn-cs"/>
              </a:rPr>
              <a:t>Michael Bond</a:t>
            </a:r>
            <a:r>
              <a:rPr lang="en-US" sz="1200" kern="1200" dirty="0">
                <a:solidFill>
                  <a:schemeClr val="tx1"/>
                </a:solidFill>
                <a:effectLst/>
                <a:latin typeface="Arial" charset="0"/>
                <a:ea typeface="+mn-ea"/>
                <a:cs typeface="+mn-cs"/>
              </a:rPr>
              <a:t>, discovered a fifth dimension:</a:t>
            </a:r>
          </a:p>
          <a:p>
            <a:pPr marL="228600" indent="-228600" algn="just">
              <a:buAutoNum type="arabicPeriod"/>
            </a:pPr>
            <a:r>
              <a:rPr lang="en-US" sz="1200" b="1" i="0" kern="1200" dirty="0">
                <a:solidFill>
                  <a:schemeClr val="tx1"/>
                </a:solidFill>
                <a:effectLst/>
                <a:latin typeface="Arial" charset="0"/>
                <a:ea typeface="+mn-ea"/>
                <a:cs typeface="+mn-cs"/>
              </a:rPr>
              <a:t>Distance from power</a:t>
            </a:r>
            <a:r>
              <a:rPr lang="en-US" sz="1200" kern="1200" dirty="0">
                <a:solidFill>
                  <a:schemeClr val="tx1"/>
                </a:solidFill>
                <a:effectLst/>
                <a:latin typeface="Arial" charset="0"/>
                <a:ea typeface="+mn-ea"/>
                <a:cs typeface="+mn-cs"/>
              </a:rPr>
              <a:t> – reflects the extent to which members of society accept an unequal distribution of power.</a:t>
            </a:r>
            <a:r>
              <a:rPr lang="en-US" sz="1200" kern="1200" baseline="0" dirty="0">
                <a:solidFill>
                  <a:schemeClr val="tx1"/>
                </a:solidFill>
                <a:effectLst/>
                <a:latin typeface="Arial" charset="0"/>
                <a:ea typeface="+mn-ea"/>
                <a:cs typeface="+mn-cs"/>
              </a:rPr>
              <a:t> There are</a:t>
            </a:r>
            <a:r>
              <a:rPr lang="en-US" sz="1200" kern="1200" dirty="0">
                <a:solidFill>
                  <a:schemeClr val="tx1"/>
                </a:solidFill>
                <a:effectLst/>
                <a:latin typeface="Arial" charset="0"/>
                <a:ea typeface="+mn-ea"/>
                <a:cs typeface="+mn-cs"/>
              </a:rPr>
              <a:t> cultures with a large difference in power, where inequality is considered normal and superiors are inaccessible (Philippines, Venezuela and Mexico)</a:t>
            </a:r>
            <a:r>
              <a:rPr lang="en-US" sz="1200" kern="1200" baseline="0" dirty="0">
                <a:solidFill>
                  <a:schemeClr val="tx1"/>
                </a:solidFill>
                <a:effectLst/>
                <a:latin typeface="Arial" charset="0"/>
                <a:ea typeface="+mn-ea"/>
                <a:cs typeface="+mn-cs"/>
              </a:rPr>
              <a:t> or</a:t>
            </a:r>
            <a:r>
              <a:rPr lang="en-US" sz="1200" kern="1200" dirty="0">
                <a:solidFill>
                  <a:schemeClr val="tx1"/>
                </a:solidFill>
                <a:effectLst/>
                <a:latin typeface="Arial" charset="0"/>
                <a:ea typeface="+mn-ea"/>
                <a:cs typeface="+mn-cs"/>
              </a:rPr>
              <a:t> cultures with a small difference in power where inequality is minimized, superior are accessible and differences in power are not</a:t>
            </a:r>
            <a:r>
              <a:rPr lang="en-US" sz="1200" kern="1200" baseline="0" dirty="0">
                <a:solidFill>
                  <a:schemeClr val="tx1"/>
                </a:solidFill>
                <a:effectLst/>
                <a:latin typeface="Arial" charset="0"/>
                <a:ea typeface="+mn-ea"/>
                <a:cs typeface="+mn-cs"/>
              </a:rPr>
              <a:t> treated with </a:t>
            </a:r>
            <a:r>
              <a:rPr lang="en-US" sz="1200" kern="1200" dirty="0">
                <a:solidFill>
                  <a:schemeClr val="tx1"/>
                </a:solidFill>
                <a:effectLst/>
                <a:latin typeface="Arial" charset="0"/>
                <a:ea typeface="+mn-ea"/>
                <a:cs typeface="+mn-cs"/>
              </a:rPr>
              <a:t>great importance (Denmark, New Zealand, Israel and Austria).</a:t>
            </a:r>
          </a:p>
          <a:p>
            <a:pPr marL="228600" indent="-228600" algn="just">
              <a:buNone/>
            </a:pPr>
            <a:r>
              <a:rPr lang="en-US" sz="1200" kern="1200" dirty="0">
                <a:solidFill>
                  <a:schemeClr val="tx1"/>
                </a:solidFill>
                <a:effectLst/>
                <a:latin typeface="Arial" charset="0"/>
                <a:ea typeface="+mn-ea"/>
                <a:cs typeface="+mn-cs"/>
              </a:rPr>
              <a:t>	In the case of naval leadership, the basic assertion is that crew members belonging to different cultures, inherently accept the idea that "</a:t>
            </a:r>
            <a:r>
              <a:rPr lang="en-US" sz="1200" i="1" kern="1200" dirty="0">
                <a:solidFill>
                  <a:schemeClr val="tx1"/>
                </a:solidFill>
                <a:effectLst/>
                <a:latin typeface="Arial" charset="0"/>
                <a:ea typeface="+mn-ea"/>
                <a:cs typeface="+mn-cs"/>
              </a:rPr>
              <a:t>power</a:t>
            </a:r>
            <a:r>
              <a:rPr lang="en-US" sz="1200" kern="1200" dirty="0">
                <a:solidFill>
                  <a:schemeClr val="tx1"/>
                </a:solidFill>
                <a:effectLst/>
                <a:latin typeface="Arial" charset="0"/>
                <a:ea typeface="+mn-ea"/>
                <a:cs typeface="+mn-cs"/>
              </a:rPr>
              <a:t>" is unevenly distributed, as follows:</a:t>
            </a:r>
          </a:p>
          <a:p>
            <a:pPr lvl="1" algn="just"/>
            <a:r>
              <a:rPr lang="en-US" sz="1200" kern="1200" dirty="0">
                <a:solidFill>
                  <a:schemeClr val="tx1"/>
                </a:solidFill>
                <a:effectLst/>
                <a:latin typeface="Arial" charset="0"/>
                <a:ea typeface="+mn-ea"/>
                <a:cs typeface="+mn-cs"/>
              </a:rPr>
              <a:t>- high acceptance: autocratic leaders, no involvement of crew members in planning, decision-making, symbolizing the privileges and status;</a:t>
            </a:r>
          </a:p>
          <a:p>
            <a:pPr lvl="1" algn="just"/>
            <a:r>
              <a:rPr lang="en-US" sz="1200" kern="1200" dirty="0">
                <a:solidFill>
                  <a:schemeClr val="tx1"/>
                </a:solidFill>
                <a:effectLst/>
                <a:latin typeface="Arial" charset="0"/>
                <a:ea typeface="+mn-ea"/>
                <a:cs typeface="+mn-cs"/>
              </a:rPr>
              <a:t>- low acceptance: subordinates are not addicted to leaders, laws and rules apply equally to all, unacceptable privileges.</a:t>
            </a:r>
          </a:p>
          <a:p>
            <a:pPr algn="just"/>
            <a:r>
              <a:rPr lang="en-US" sz="1200" b="1" kern="1200" dirty="0">
                <a:solidFill>
                  <a:schemeClr val="tx1"/>
                </a:solidFill>
                <a:effectLst/>
                <a:latin typeface="Arial" charset="0"/>
                <a:ea typeface="+mn-ea"/>
                <a:cs typeface="+mn-cs"/>
              </a:rPr>
              <a:t>2. Avoiding uncertainty</a:t>
            </a:r>
            <a:r>
              <a:rPr lang="en-US" sz="1200" kern="1200" dirty="0">
                <a:solidFill>
                  <a:schemeClr val="tx1"/>
                </a:solidFill>
                <a:effectLst/>
                <a:latin typeface="Arial" charset="0"/>
                <a:ea typeface="+mn-ea"/>
                <a:cs typeface="+mn-cs"/>
              </a:rPr>
              <a:t> – refers to the degree to which people feel uncomfortable in ambiguous and uncertain situations. Cultures with a strong avoidance of uncertainty emphasize rules and regulations, hard work, compliance and safety in a particular context (Japan, Greece, Portugal). Slightly avoidable cultures do not emphasize rules and procedures, do not appreciate hard work but appreciate the risk (Denmark, Sweden).</a:t>
            </a:r>
            <a:endParaRPr lang="en-US" sz="1200" kern="1200" baseline="0" dirty="0">
              <a:solidFill>
                <a:schemeClr val="tx1"/>
              </a:solidFill>
              <a:effectLst/>
              <a:latin typeface="Arial" charset="0"/>
              <a:ea typeface="+mn-ea"/>
              <a:cs typeface="+mn-cs"/>
            </a:endParaRPr>
          </a:p>
          <a:p>
            <a:pPr algn="just"/>
            <a:r>
              <a:rPr lang="en-US" sz="1200" kern="1200" baseline="0" dirty="0">
                <a:solidFill>
                  <a:schemeClr val="tx1"/>
                </a:solidFill>
                <a:effectLst/>
                <a:latin typeface="Arial" charset="0"/>
                <a:ea typeface="+mn-ea"/>
                <a:cs typeface="+mn-cs"/>
              </a:rPr>
              <a:t>T</a:t>
            </a:r>
            <a:r>
              <a:rPr lang="en-US" sz="1200" kern="1200" dirty="0">
                <a:solidFill>
                  <a:schemeClr val="tx1"/>
                </a:solidFill>
                <a:effectLst/>
                <a:latin typeface="Arial" charset="0"/>
                <a:ea typeface="+mn-ea"/>
                <a:cs typeface="+mn-cs"/>
              </a:rPr>
              <a:t>his dimension measures the degree to which crew members feel scared of ambiguous situations. In the case of naval leadership, one can describe:</a:t>
            </a:r>
          </a:p>
          <a:p>
            <a:pPr lvl="1" algn="just"/>
            <a:r>
              <a:rPr lang="en-US" sz="1200" kern="1200" dirty="0">
                <a:solidFill>
                  <a:schemeClr val="tx1"/>
                </a:solidFill>
                <a:effectLst/>
                <a:latin typeface="Arial" charset="0"/>
                <a:ea typeface="+mn-ea"/>
                <a:cs typeface="+mn-cs"/>
              </a:rPr>
              <a:t>- high acceptance: follows rules and regulations, makes precise plans for anything and when things go wrong, problems arise.</a:t>
            </a:r>
          </a:p>
          <a:p>
            <a:pPr lvl="1" algn="just"/>
            <a:r>
              <a:rPr lang="en-US" sz="1200" kern="1200" dirty="0">
                <a:solidFill>
                  <a:schemeClr val="tx1"/>
                </a:solidFill>
                <a:effectLst/>
                <a:latin typeface="Arial" charset="0"/>
                <a:ea typeface="+mn-ea"/>
                <a:cs typeface="+mn-cs"/>
              </a:rPr>
              <a:t>- low acceptance: fewer plans and greater acceptance of risk, easy adaptation to new risk and uncertainty situations.</a:t>
            </a:r>
          </a:p>
          <a:p>
            <a:pPr algn="just"/>
            <a:r>
              <a:rPr lang="en-US" sz="1200" b="1" kern="1200" dirty="0">
                <a:solidFill>
                  <a:schemeClr val="tx1"/>
                </a:solidFill>
                <a:effectLst/>
                <a:latin typeface="Arial" charset="0"/>
                <a:ea typeface="+mn-ea"/>
                <a:cs typeface="+mn-cs"/>
              </a:rPr>
              <a:t>3. Masculinity/femininity</a:t>
            </a:r>
            <a:r>
              <a:rPr lang="en-US" sz="1200" kern="1200" dirty="0">
                <a:solidFill>
                  <a:schemeClr val="tx1"/>
                </a:solidFill>
                <a:effectLst/>
                <a:latin typeface="Arial" charset="0"/>
                <a:ea typeface="+mn-ea"/>
                <a:cs typeface="+mn-cs"/>
              </a:rPr>
              <a:t> – the degree to which people prefer "</a:t>
            </a:r>
            <a:r>
              <a:rPr lang="en-US" sz="1200" i="1" kern="1200" dirty="0">
                <a:solidFill>
                  <a:schemeClr val="tx1"/>
                </a:solidFill>
                <a:effectLst/>
                <a:latin typeface="Arial" charset="0"/>
                <a:ea typeface="+mn-ea"/>
                <a:cs typeface="+mn-cs"/>
              </a:rPr>
              <a:t>masculine</a:t>
            </a:r>
            <a:r>
              <a:rPr lang="en-US" sz="1200" kern="1200" dirty="0">
                <a:solidFill>
                  <a:schemeClr val="tx1"/>
                </a:solidFill>
                <a:effectLst/>
                <a:latin typeface="Arial" charset="0"/>
                <a:ea typeface="+mn-ea"/>
                <a:cs typeface="+mn-cs"/>
              </a:rPr>
              <a:t>" dominant values ​​such as certainty, independence, detachment or "</a:t>
            </a:r>
            <a:r>
              <a:rPr lang="en-US" sz="1200" i="1" kern="1200" dirty="0">
                <a:solidFill>
                  <a:schemeClr val="tx1"/>
                </a:solidFill>
                <a:effectLst/>
                <a:latin typeface="Arial" charset="0"/>
                <a:ea typeface="+mn-ea"/>
                <a:cs typeface="+mn-cs"/>
              </a:rPr>
              <a:t>feminine</a:t>
            </a:r>
            <a:r>
              <a:rPr lang="en-US" sz="1200" kern="1200" dirty="0">
                <a:solidFill>
                  <a:schemeClr val="tx1"/>
                </a:solidFill>
                <a:effectLst/>
                <a:latin typeface="Arial" charset="0"/>
                <a:ea typeface="+mn-ea"/>
                <a:cs typeface="+mn-cs"/>
              </a:rPr>
              <a:t>" dominant</a:t>
            </a:r>
            <a:r>
              <a:rPr lang="en-US" sz="1200" kern="1200" baseline="0" dirty="0">
                <a:solidFill>
                  <a:schemeClr val="tx1"/>
                </a:solidFill>
                <a:effectLst/>
                <a:latin typeface="Arial" charset="0"/>
                <a:ea typeface="+mn-ea"/>
                <a:cs typeface="+mn-cs"/>
              </a:rPr>
              <a:t> values</a:t>
            </a:r>
            <a:r>
              <a:rPr lang="en-US" sz="1200" kern="1200" dirty="0">
                <a:solidFill>
                  <a:schemeClr val="tx1"/>
                </a:solidFill>
                <a:effectLst/>
                <a:latin typeface="Arial" charset="0"/>
                <a:ea typeface="+mn-ea"/>
                <a:cs typeface="+mn-cs"/>
              </a:rPr>
              <a:t> as equality, interdependence, quality of life, kindness. Male cultures clearly differentiate gender roles, support men's domination and appreciate economic performance (Japan, Mexico, Venezuela). Female cultures accept gender equality and emphasize</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quality of life (Scandinavian countries).</a:t>
            </a:r>
          </a:p>
          <a:p>
            <a:pPr algn="just"/>
            <a:r>
              <a:rPr lang="en-US" sz="1200" kern="1200" dirty="0">
                <a:solidFill>
                  <a:schemeClr val="tx1"/>
                </a:solidFill>
                <a:effectLst/>
                <a:latin typeface="Arial" charset="0"/>
                <a:ea typeface="+mn-ea"/>
                <a:cs typeface="+mn-cs"/>
              </a:rPr>
              <a:t>In the case of naval leadership, this dimension measures the priority of "</a:t>
            </a:r>
            <a:r>
              <a:rPr lang="en-US" sz="1200" i="1" kern="1200" dirty="0">
                <a:solidFill>
                  <a:schemeClr val="tx1"/>
                </a:solidFill>
                <a:effectLst/>
                <a:latin typeface="Arial" charset="0"/>
                <a:ea typeface="+mn-ea"/>
                <a:cs typeface="+mn-cs"/>
              </a:rPr>
              <a:t>male</a:t>
            </a:r>
            <a:r>
              <a:rPr lang="en-US" sz="1200" kern="1200" dirty="0">
                <a:solidFill>
                  <a:schemeClr val="tx1"/>
                </a:solidFill>
                <a:effectLst/>
                <a:latin typeface="Arial" charset="0"/>
                <a:ea typeface="+mn-ea"/>
                <a:cs typeface="+mn-cs"/>
              </a:rPr>
              <a:t>" or "</a:t>
            </a:r>
            <a:r>
              <a:rPr lang="en-US" sz="1200" i="1" kern="1200" dirty="0">
                <a:solidFill>
                  <a:schemeClr val="tx1"/>
                </a:solidFill>
                <a:effectLst/>
                <a:latin typeface="Arial" charset="0"/>
                <a:ea typeface="+mn-ea"/>
                <a:cs typeface="+mn-cs"/>
              </a:rPr>
              <a:t>feminine</a:t>
            </a:r>
            <a:r>
              <a:rPr lang="en-US" sz="1200" kern="1200" dirty="0">
                <a:solidFill>
                  <a:schemeClr val="tx1"/>
                </a:solidFill>
                <a:effectLst/>
                <a:latin typeface="Arial" charset="0"/>
                <a:ea typeface="+mn-ea"/>
                <a:cs typeface="+mn-cs"/>
              </a:rPr>
              <a:t>" values ​​as follows:</a:t>
            </a:r>
          </a:p>
          <a:p>
            <a:pPr lvl="1" algn="just"/>
            <a:r>
              <a:rPr lang="en-US" sz="1200" kern="1200" dirty="0">
                <a:solidFill>
                  <a:schemeClr val="tx1"/>
                </a:solidFill>
                <a:effectLst/>
                <a:latin typeface="Arial" charset="0"/>
                <a:ea typeface="+mn-ea"/>
                <a:cs typeface="+mn-cs"/>
              </a:rPr>
              <a:t>- "</a:t>
            </a:r>
            <a:r>
              <a:rPr lang="en-US" sz="1200" i="1" kern="1200" dirty="0">
                <a:solidFill>
                  <a:schemeClr val="tx1"/>
                </a:solidFill>
                <a:effectLst/>
                <a:latin typeface="Arial" charset="0"/>
                <a:ea typeface="+mn-ea"/>
                <a:cs typeface="+mn-cs"/>
              </a:rPr>
              <a:t>male</a:t>
            </a:r>
            <a:r>
              <a:rPr lang="en-US" sz="1200" kern="1200" dirty="0">
                <a:solidFill>
                  <a:schemeClr val="tx1"/>
                </a:solidFill>
                <a:effectLst/>
                <a:latin typeface="Arial" charset="0"/>
                <a:ea typeface="+mn-ea"/>
                <a:cs typeface="+mn-cs"/>
              </a:rPr>
              <a:t>" values: visible success, money, possessions, individual purchases;</a:t>
            </a:r>
          </a:p>
          <a:p>
            <a:pPr lvl="1" algn="just"/>
            <a:r>
              <a:rPr lang="en-US" sz="1200" kern="1200" dirty="0">
                <a:solidFill>
                  <a:schemeClr val="tx1"/>
                </a:solidFill>
                <a:effectLst/>
                <a:latin typeface="Arial" charset="0"/>
                <a:ea typeface="+mn-ea"/>
                <a:cs typeface="+mn-cs"/>
              </a:rPr>
              <a:t>- "</a:t>
            </a:r>
            <a:r>
              <a:rPr lang="en-US" sz="1200" i="1" kern="1200" dirty="0">
                <a:solidFill>
                  <a:schemeClr val="tx1"/>
                </a:solidFill>
                <a:effectLst/>
                <a:latin typeface="Arial" charset="0"/>
                <a:ea typeface="+mn-ea"/>
                <a:cs typeface="+mn-cs"/>
              </a:rPr>
              <a:t>feminine</a:t>
            </a:r>
            <a:r>
              <a:rPr lang="en-US" sz="1200" kern="1200" dirty="0">
                <a:solidFill>
                  <a:schemeClr val="tx1"/>
                </a:solidFill>
                <a:effectLst/>
                <a:latin typeface="Arial" charset="0"/>
                <a:ea typeface="+mn-ea"/>
                <a:cs typeface="+mn-cs"/>
              </a:rPr>
              <a:t>" values: care, protection, sharing with others.</a:t>
            </a:r>
          </a:p>
          <a:p>
            <a:pPr algn="just"/>
            <a:r>
              <a:rPr lang="en-US" sz="1200" b="1" i="0" kern="1200" dirty="0">
                <a:solidFill>
                  <a:schemeClr val="tx1"/>
                </a:solidFill>
                <a:effectLst/>
                <a:latin typeface="Arial" charset="0"/>
                <a:ea typeface="+mn-ea"/>
                <a:cs typeface="+mn-cs"/>
              </a:rPr>
              <a:t>4. Individualism/collectivism</a:t>
            </a:r>
            <a:r>
              <a:rPr lang="en-US" sz="1200" kern="1200" dirty="0">
                <a:solidFill>
                  <a:schemeClr val="tx1"/>
                </a:solidFill>
                <a:effectLst/>
                <a:latin typeface="Arial" charset="0"/>
                <a:ea typeface="+mn-ea"/>
                <a:cs typeface="+mn-cs"/>
              </a:rPr>
              <a:t> – focusing more on individual needs and development than on the needs and development of the group, the collectivity; the priority of the individual or the team. Individualist societies favor independence, individual initiative and privacy (United States, Australia, UK). Collectivist cultures foster</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interdependence and loyalty to family or clan (Venezuela, Colombia, Pakistan).</a:t>
            </a:r>
          </a:p>
          <a:p>
            <a:pPr algn="just"/>
            <a:r>
              <a:rPr lang="en-US" sz="1200" kern="1200" dirty="0">
                <a:solidFill>
                  <a:schemeClr val="tx1"/>
                </a:solidFill>
                <a:effectLst/>
                <a:latin typeface="Arial" charset="0"/>
                <a:ea typeface="+mn-ea"/>
                <a:cs typeface="+mn-cs"/>
              </a:rPr>
              <a:t>In the case of naval leadership, the basic assertion is that the concept of</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world and life of multicultural naval crew members is either the individual or family well-being or the well-being of the entire naval crew:</a:t>
            </a:r>
          </a:p>
          <a:p>
            <a:pPr lvl="1" algn="just"/>
            <a:r>
              <a:rPr lang="en-US" sz="1200" kern="1200" dirty="0">
                <a:solidFill>
                  <a:schemeClr val="tx1"/>
                </a:solidFill>
                <a:effectLst/>
                <a:latin typeface="Arial" charset="0"/>
                <a:ea typeface="+mn-ea"/>
                <a:cs typeface="+mn-cs"/>
              </a:rPr>
              <a:t>- individualism: need for personal fulfillment, individual effort, competitiveness;</a:t>
            </a:r>
          </a:p>
          <a:p>
            <a:pPr lvl="1" algn="just"/>
            <a:r>
              <a:rPr lang="en-US" sz="1200" kern="1200" dirty="0">
                <a:solidFill>
                  <a:schemeClr val="tx1"/>
                </a:solidFill>
                <a:effectLst/>
                <a:latin typeface="Arial" charset="0"/>
                <a:ea typeface="+mn-ea"/>
                <a:cs typeface="+mn-cs"/>
              </a:rPr>
              <a:t>- collectivism: the effort of the group is more important, it valorizes the consultation, the loyalty.</a:t>
            </a:r>
          </a:p>
          <a:p>
            <a:pPr algn="just"/>
            <a:r>
              <a:rPr lang="en-US" sz="1200" b="1" kern="1200" dirty="0">
                <a:solidFill>
                  <a:schemeClr val="tx1"/>
                </a:solidFill>
                <a:effectLst/>
                <a:latin typeface="Arial" charset="0"/>
                <a:ea typeface="+mn-ea"/>
                <a:cs typeface="+mn-cs"/>
              </a:rPr>
              <a:t>5. Short/long-term orientation </a:t>
            </a:r>
            <a:r>
              <a:rPr lang="en-US" sz="1200" kern="1200" dirty="0">
                <a:solidFill>
                  <a:schemeClr val="tx1"/>
                </a:solidFill>
                <a:effectLst/>
                <a:latin typeface="Arial" charset="0"/>
                <a:ea typeface="+mn-ea"/>
                <a:cs typeface="+mn-cs"/>
              </a:rPr>
              <a:t>– long-term oriented cultures emphasize perseverance (China, Hong Kong, Taiwan, Japan). Cultural differences are important because the theories and practices of organizational behavior are not easy to translate from one culture to another.</a:t>
            </a: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lnSpcReduction="10000"/>
          </a:bodyPr>
          <a:lstStyle/>
          <a:p>
            <a:pPr algn="just"/>
            <a:r>
              <a:rPr lang="ro-RO" sz="1200" kern="1200" dirty="0" err="1">
                <a:solidFill>
                  <a:schemeClr val="tx1"/>
                </a:solidFill>
                <a:effectLst/>
                <a:latin typeface="Arial" charset="0"/>
                <a:ea typeface="+mn-ea"/>
                <a:cs typeface="+mn-cs"/>
              </a:rPr>
              <a:t>According</a:t>
            </a:r>
            <a:r>
              <a:rPr lang="ro-RO" sz="1200" kern="1200" dirty="0">
                <a:solidFill>
                  <a:schemeClr val="tx1"/>
                </a:solidFill>
                <a:effectLst/>
                <a:latin typeface="Arial" charset="0"/>
                <a:ea typeface="+mn-ea"/>
                <a:cs typeface="+mn-cs"/>
              </a:rPr>
              <a:t> </a:t>
            </a:r>
            <a:r>
              <a:rPr lang="ro-RO" sz="1200" kern="1200" dirty="0" err="1">
                <a:solidFill>
                  <a:schemeClr val="tx1"/>
                </a:solidFill>
                <a:effectLst/>
                <a:latin typeface="Arial" charset="0"/>
                <a:ea typeface="+mn-ea"/>
                <a:cs typeface="+mn-cs"/>
              </a:rPr>
              <a:t>to</a:t>
            </a:r>
            <a:r>
              <a:rPr lang="ro-RO" sz="1200" kern="1200" dirty="0">
                <a:solidFill>
                  <a:schemeClr val="tx1"/>
                </a:solidFill>
                <a:effectLst/>
                <a:latin typeface="Arial" charset="0"/>
                <a:ea typeface="+mn-ea"/>
                <a:cs typeface="+mn-cs"/>
              </a:rPr>
              <a:t> STCW IMO </a:t>
            </a:r>
            <a:r>
              <a:rPr lang="ro-RO" sz="1200" kern="1200" dirty="0" err="1">
                <a:solidFill>
                  <a:schemeClr val="tx1"/>
                </a:solidFill>
                <a:effectLst/>
                <a:latin typeface="Arial" charset="0"/>
                <a:ea typeface="+mn-ea"/>
                <a:cs typeface="+mn-cs"/>
              </a:rPr>
              <a:t>standards</a:t>
            </a:r>
            <a:r>
              <a:rPr lang="ro-RO" sz="1200"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Bridge</a:t>
            </a:r>
            <a:r>
              <a:rPr lang="en-US" sz="1200" kern="1200" baseline="0" dirty="0">
                <a:solidFill>
                  <a:schemeClr val="tx1"/>
                </a:solidFill>
                <a:effectLst/>
                <a:latin typeface="Arial" charset="0"/>
                <a:ea typeface="+mn-ea"/>
                <a:cs typeface="+mn-cs"/>
              </a:rPr>
              <a:t> Resource Management</a:t>
            </a:r>
            <a:r>
              <a:rPr lang="en-US" sz="1200" kern="1200" dirty="0">
                <a:solidFill>
                  <a:schemeClr val="tx1"/>
                </a:solidFill>
                <a:effectLst/>
                <a:latin typeface="Arial" charset="0"/>
                <a:ea typeface="+mn-ea"/>
                <a:cs typeface="+mn-cs"/>
              </a:rPr>
              <a:t> recommends some effective operationalized attitudes in ways of working in multicultural naval crews:</a:t>
            </a:r>
          </a:p>
          <a:p>
            <a:pPr lvl="1" algn="just"/>
            <a:r>
              <a:rPr lang="en-US" sz="1200" kern="1200" dirty="0">
                <a:solidFill>
                  <a:schemeClr val="tx1"/>
                </a:solidFill>
                <a:effectLst/>
                <a:latin typeface="Arial" charset="0"/>
                <a:ea typeface="+mn-ea"/>
                <a:cs typeface="+mn-cs"/>
              </a:rPr>
              <a:t>- respect for all cultures by avoiding prejudices or judgments of subjective and absolute value;</a:t>
            </a:r>
          </a:p>
          <a:p>
            <a:pPr lvl="1" algn="just"/>
            <a:r>
              <a:rPr lang="en-US" sz="1200" kern="1200" dirty="0">
                <a:solidFill>
                  <a:schemeClr val="tx1"/>
                </a:solidFill>
                <a:effectLst/>
                <a:latin typeface="Arial" charset="0"/>
                <a:ea typeface="+mn-ea"/>
                <a:cs typeface="+mn-cs"/>
              </a:rPr>
              <a:t>- authentic availability to learn and understand others: values, traditions, habits, customs;</a:t>
            </a:r>
          </a:p>
          <a:p>
            <a:pPr lvl="1" algn="just">
              <a:buFontTx/>
              <a:buChar char="-"/>
            </a:pPr>
            <a:r>
              <a:rPr lang="en-US" sz="1200" kern="1200" dirty="0">
                <a:solidFill>
                  <a:schemeClr val="tx1"/>
                </a:solidFill>
                <a:effectLst/>
                <a:latin typeface="Arial" charset="0"/>
                <a:ea typeface="+mn-ea"/>
                <a:cs typeface="+mn-cs"/>
              </a:rPr>
              <a:t>communication: explaining their own values with consistency and avoiding confusion, tolerance and a way of treating each other as a distinct individuality, regardless of the culture they come from, without generalizations that they label.</a:t>
            </a:r>
          </a:p>
          <a:p>
            <a:pPr lvl="0" algn="just">
              <a:buFontTx/>
              <a:buNone/>
            </a:pPr>
            <a:r>
              <a:rPr lang="en-US" sz="1200" kern="1200" dirty="0">
                <a:solidFill>
                  <a:schemeClr val="tx1"/>
                </a:solidFill>
                <a:effectLst/>
                <a:latin typeface="Arial" charset="0"/>
                <a:ea typeface="+mn-ea"/>
                <a:cs typeface="+mn-cs"/>
              </a:rPr>
              <a:t>Synthesizing the above and following his research, </a:t>
            </a:r>
            <a:r>
              <a:rPr lang="en-US" sz="1200" i="1" kern="1200" dirty="0" err="1">
                <a:solidFill>
                  <a:schemeClr val="tx1"/>
                </a:solidFill>
                <a:effectLst/>
                <a:latin typeface="Arial" charset="0"/>
                <a:ea typeface="+mn-ea"/>
                <a:cs typeface="+mn-cs"/>
              </a:rPr>
              <a:t>Geert</a:t>
            </a:r>
            <a:r>
              <a:rPr lang="en-US" sz="1200" i="1" kern="1200" dirty="0">
                <a:solidFill>
                  <a:schemeClr val="tx1"/>
                </a:solidFill>
                <a:effectLst/>
                <a:latin typeface="Arial" charset="0"/>
                <a:ea typeface="+mn-ea"/>
                <a:cs typeface="+mn-cs"/>
              </a:rPr>
              <a:t> </a:t>
            </a:r>
            <a:r>
              <a:rPr lang="en-US" sz="1200" i="1" kern="1200" dirty="0" err="1">
                <a:solidFill>
                  <a:schemeClr val="tx1"/>
                </a:solidFill>
                <a:effectLst/>
                <a:latin typeface="Arial" charset="0"/>
                <a:ea typeface="+mn-ea"/>
                <a:cs typeface="+mn-cs"/>
              </a:rPr>
              <a:t>Hofstede</a:t>
            </a:r>
            <a:r>
              <a:rPr lang="en-US" sz="1200" i="1"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pleads for considering the "</a:t>
            </a:r>
            <a:r>
              <a:rPr lang="en-US" sz="1200" b="1" i="1" kern="1200" dirty="0">
                <a:solidFill>
                  <a:schemeClr val="tx1"/>
                </a:solidFill>
                <a:effectLst/>
                <a:latin typeface="Arial" charset="0"/>
                <a:ea typeface="+mn-ea"/>
                <a:cs typeface="+mn-cs"/>
              </a:rPr>
              <a:t>cultural wheel</a:t>
            </a:r>
            <a:r>
              <a:rPr lang="en-US" sz="1200" kern="1200" dirty="0">
                <a:solidFill>
                  <a:schemeClr val="tx1"/>
                </a:solidFill>
                <a:effectLst/>
                <a:latin typeface="Arial" charset="0"/>
                <a:ea typeface="+mn-ea"/>
                <a:cs typeface="+mn-cs"/>
              </a:rPr>
              <a:t>" of knowledge that he expresses as follows:</a:t>
            </a:r>
            <a:endParaRPr lang="ro-RO" sz="1200" kern="1200" dirty="0">
              <a:solidFill>
                <a:schemeClr val="tx1"/>
              </a:solidFill>
              <a:effectLst/>
              <a:latin typeface="Arial" charset="0"/>
              <a:ea typeface="+mn-ea"/>
              <a:cs typeface="+mn-cs"/>
            </a:endParaRPr>
          </a:p>
          <a:p>
            <a:pPr algn="just"/>
            <a:r>
              <a:rPr lang="ro-RO" sz="1200" b="1" kern="1200" dirty="0">
                <a:solidFill>
                  <a:schemeClr val="tx1"/>
                </a:solidFill>
                <a:effectLst/>
                <a:latin typeface="Arial" charset="0"/>
                <a:ea typeface="+mn-ea"/>
                <a:cs typeface="+mn-cs"/>
              </a:rPr>
              <a:t>RESPECT</a:t>
            </a:r>
            <a:endParaRPr lang="en-US" sz="1200" b="1" kern="1200" dirty="0">
              <a:solidFill>
                <a:schemeClr val="tx1"/>
              </a:solidFill>
              <a:effectLst/>
              <a:latin typeface="Arial" charset="0"/>
              <a:ea typeface="+mn-ea"/>
              <a:cs typeface="+mn-cs"/>
            </a:endParaRPr>
          </a:p>
          <a:p>
            <a:pPr algn="just"/>
            <a:r>
              <a:rPr lang="ro-RO" sz="1200" b="1" kern="1200" dirty="0">
                <a:solidFill>
                  <a:schemeClr val="tx1"/>
                </a:solidFill>
                <a:effectLst/>
                <a:latin typeface="Arial" charset="0"/>
                <a:ea typeface="+mn-ea"/>
                <a:cs typeface="+mn-cs"/>
              </a:rPr>
              <a:t>UNDERSTANDING THE INDIVIDUAL</a:t>
            </a:r>
            <a:endParaRPr lang="en-US" sz="1200" b="1" kern="1200" dirty="0">
              <a:solidFill>
                <a:schemeClr val="tx1"/>
              </a:solidFill>
              <a:effectLst/>
              <a:latin typeface="Arial" charset="0"/>
              <a:ea typeface="+mn-ea"/>
              <a:cs typeface="+mn-cs"/>
            </a:endParaRPr>
          </a:p>
          <a:p>
            <a:pPr algn="just"/>
            <a:r>
              <a:rPr lang="ro-RO" sz="1200" b="1" kern="1200" dirty="0">
                <a:solidFill>
                  <a:schemeClr val="tx1"/>
                </a:solidFill>
                <a:effectLst/>
                <a:latin typeface="Arial" charset="0"/>
                <a:ea typeface="+mn-ea"/>
                <a:cs typeface="+mn-cs"/>
              </a:rPr>
              <a:t>LEARN PEOPLE MOTIVATION</a:t>
            </a:r>
            <a:endParaRPr lang="en-US" sz="1200" b="1" kern="1200" dirty="0">
              <a:solidFill>
                <a:schemeClr val="tx1"/>
              </a:solidFill>
              <a:effectLst/>
              <a:latin typeface="Arial" charset="0"/>
              <a:ea typeface="+mn-ea"/>
              <a:cs typeface="+mn-cs"/>
            </a:endParaRPr>
          </a:p>
          <a:p>
            <a:pPr algn="just"/>
            <a:r>
              <a:rPr lang="ro-RO" sz="1200" b="1" kern="1200" dirty="0">
                <a:solidFill>
                  <a:schemeClr val="tx1"/>
                </a:solidFill>
                <a:effectLst/>
                <a:latin typeface="Arial" charset="0"/>
                <a:ea typeface="+mn-ea"/>
                <a:cs typeface="+mn-cs"/>
              </a:rPr>
              <a:t>INTERPRETER AS LINK BETWEEN CULTURES</a:t>
            </a:r>
            <a:endParaRPr lang="en-US" sz="1200" b="1" kern="1200" dirty="0">
              <a:solidFill>
                <a:schemeClr val="tx1"/>
              </a:solidFill>
              <a:effectLst/>
              <a:latin typeface="Arial" charset="0"/>
              <a:ea typeface="+mn-ea"/>
              <a:cs typeface="+mn-cs"/>
            </a:endParaRPr>
          </a:p>
          <a:p>
            <a:pPr algn="just"/>
            <a:r>
              <a:rPr lang="ro-RO" sz="1200" b="1" kern="1200" dirty="0">
                <a:solidFill>
                  <a:schemeClr val="tx1"/>
                </a:solidFill>
                <a:effectLst/>
                <a:latin typeface="Arial" charset="0"/>
                <a:ea typeface="+mn-ea"/>
                <a:cs typeface="+mn-cs"/>
              </a:rPr>
              <a:t>EXPLAIN ACTIONS IN SIMPLE WAY</a:t>
            </a:r>
            <a:endParaRPr lang="en-US" sz="1200" b="1" kern="1200" dirty="0">
              <a:solidFill>
                <a:schemeClr val="tx1"/>
              </a:solidFill>
              <a:effectLst/>
              <a:latin typeface="Arial" charset="0"/>
              <a:ea typeface="+mn-ea"/>
              <a:cs typeface="+mn-cs"/>
            </a:endParaRPr>
          </a:p>
          <a:p>
            <a:pPr algn="just"/>
            <a:r>
              <a:rPr lang="ro-RO" sz="1200" b="1" kern="1200" dirty="0">
                <a:solidFill>
                  <a:schemeClr val="tx1"/>
                </a:solidFill>
                <a:effectLst/>
                <a:latin typeface="Arial" charset="0"/>
                <a:ea typeface="+mn-ea"/>
                <a:cs typeface="+mn-cs"/>
              </a:rPr>
              <a:t>PROCEDURES TO AVOID MISUNDERSTANDING</a:t>
            </a:r>
            <a:r>
              <a:rPr lang="en-US" sz="1200" b="1" kern="1200" dirty="0">
                <a:solidFill>
                  <a:schemeClr val="tx1"/>
                </a:solidFill>
                <a:effectLst/>
                <a:latin typeface="Arial" charset="0"/>
                <a:ea typeface="+mn-ea"/>
                <a:cs typeface="+mn-cs"/>
              </a:rPr>
              <a:t>S</a:t>
            </a:r>
          </a:p>
          <a:p>
            <a:pPr algn="just"/>
            <a:r>
              <a:rPr lang="ro-RO" sz="1200" b="1" kern="1200" dirty="0">
                <a:solidFill>
                  <a:schemeClr val="tx1"/>
                </a:solidFill>
                <a:effectLst/>
                <a:latin typeface="Arial" charset="0"/>
                <a:ea typeface="+mn-ea"/>
                <a:cs typeface="+mn-cs"/>
              </a:rPr>
              <a:t>CONSISTENT APRROACH TO AVOID CONFUSION</a:t>
            </a:r>
            <a:endParaRPr lang="en-US" sz="1200" b="1" kern="1200" dirty="0">
              <a:solidFill>
                <a:schemeClr val="tx1"/>
              </a:solidFill>
              <a:effectLst/>
              <a:latin typeface="Arial" charset="0"/>
              <a:ea typeface="+mn-ea"/>
              <a:cs typeface="+mn-cs"/>
            </a:endParaRPr>
          </a:p>
          <a:p>
            <a:pPr algn="just"/>
            <a:r>
              <a:rPr lang="ro-RO" sz="1200" b="1" kern="1200" dirty="0">
                <a:solidFill>
                  <a:schemeClr val="tx1"/>
                </a:solidFill>
                <a:effectLst/>
                <a:latin typeface="Arial" charset="0"/>
                <a:ea typeface="+mn-ea"/>
                <a:cs typeface="+mn-cs"/>
              </a:rPr>
              <a:t>CALL THE PERSONS BY NAME.</a:t>
            </a:r>
            <a:endParaRPr lang="ro-RO" sz="1200" kern="1200" dirty="0">
              <a:solidFill>
                <a:schemeClr val="tx1"/>
              </a:solidFill>
              <a:effectLst/>
              <a:latin typeface="Arial" charset="0"/>
              <a:ea typeface="+mn-ea"/>
              <a:cs typeface="+mn-cs"/>
            </a:endParaRP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47500" lnSpcReduction="20000"/>
          </a:bodyPr>
          <a:lstStyle/>
          <a:p>
            <a:pPr algn="just"/>
            <a:r>
              <a:rPr lang="en-US" b="1" dirty="0"/>
              <a:t>Sexual harassment </a:t>
            </a:r>
            <a:r>
              <a:rPr lang="en-US" b="0" dirty="0"/>
              <a:t>is the behavior by which the victim is determined to offer sexual favors, usually at work</a:t>
            </a:r>
            <a:r>
              <a:rPr lang="en-US" b="0" baseline="0" dirty="0"/>
              <a:t> through</a:t>
            </a:r>
            <a:r>
              <a:rPr lang="en-US" b="0" dirty="0"/>
              <a:t> intimidation, threats or coercion, the perpetrator abusing his or her office or power in order to achieve his goals. It can damage dignity or create a hostile, humiliating and offensive environment. From this point of view, the harasser acts as an aggressor</a:t>
            </a:r>
            <a:r>
              <a:rPr lang="en-US" b="0" baseline="0" dirty="0"/>
              <a:t> </a:t>
            </a:r>
            <a:r>
              <a:rPr lang="en-US" b="0" dirty="0"/>
              <a:t>and the harassed person as a victim.</a:t>
            </a:r>
          </a:p>
          <a:p>
            <a:pPr algn="just"/>
            <a:r>
              <a:rPr lang="en-US" b="0" dirty="0"/>
              <a:t>Sexual harassment can be extremely stressful because it puts the victim at the corner, the person not having a choice: either he or she is subject to the erotic whims of an emotionally unstable superior or they leave. This is a situation of enormous pressure, of which he/she usually has no choice and either obeys or leaves the job.</a:t>
            </a:r>
          </a:p>
          <a:p>
            <a:pPr algn="just"/>
            <a:r>
              <a:rPr lang="en-US" b="0" dirty="0"/>
              <a:t>A perpetuated harassment situation can destroy a woman's career and lead to depression. Exposure to aggression or sexual harassment leads to anxiety, anger, insomnia, going down to depression, requiring psychiatric support to avoid suicide. Most of the time, the harassed person can no longer deal with the job at work and ends up giving up the job and the career he/she has been working</a:t>
            </a:r>
            <a:r>
              <a:rPr lang="en-US" b="0" baseline="0" dirty="0"/>
              <a:t> for </a:t>
            </a:r>
            <a:r>
              <a:rPr lang="en-US" b="0" dirty="0"/>
              <a:t>years.</a:t>
            </a:r>
          </a:p>
          <a:p>
            <a:pPr algn="just"/>
            <a:r>
              <a:rPr lang="en-US" b="1" dirty="0"/>
              <a:t>Statistics</a:t>
            </a:r>
          </a:p>
          <a:p>
            <a:pPr algn="just"/>
            <a:r>
              <a:rPr lang="en-US" b="0" dirty="0"/>
              <a:t>In 20</a:t>
            </a:r>
            <a:r>
              <a:rPr lang="ro-RO" b="0" dirty="0"/>
              <a:t>21</a:t>
            </a:r>
            <a:r>
              <a:rPr lang="en-US" b="0" dirty="0"/>
              <a:t>, it was estimated that at least 35% of women were physically and/or sexually abused globally. Between 40 and 50 percent of women in the European Union were harassed at work. Harassers and rapists do not take account of education, age, gender, social class or citizenship.</a:t>
            </a:r>
          </a:p>
          <a:p>
            <a:pPr algn="just"/>
            <a:r>
              <a:rPr lang="en-US" b="0" dirty="0"/>
              <a:t>Within the US Army, data from the Veterans Affairs Department shows that 30% of the soldier women were raped and 90% were sexually harassed. The US Department of Defense is perfectly aware of the problem and thinks that 90% of the sexual attacks are not even reported.</a:t>
            </a:r>
            <a:endParaRPr lang="ro-RO" b="0" dirty="0"/>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a:t>
            </a:r>
            <a:r>
              <a:rPr lang="ro-RO" i="1" dirty="0"/>
              <a:t>https://ro.wikipedia.org/wiki/Hărțuire_sexuală</a:t>
            </a:r>
            <a:r>
              <a:rPr lang="en-US" dirty="0"/>
              <a:t>]</a:t>
            </a:r>
            <a:endParaRPr lang="ro-RO" dirty="0"/>
          </a:p>
          <a:p>
            <a:pPr algn="just"/>
            <a:endParaRPr lang="ro-RO" b="1" dirty="0"/>
          </a:p>
          <a:p>
            <a:pPr algn="just"/>
            <a:r>
              <a:rPr lang="en-US" b="1" dirty="0"/>
              <a:t>Sexual Harassment and Bullying</a:t>
            </a:r>
            <a:endParaRPr lang="en-US" b="0" dirty="0"/>
          </a:p>
          <a:p>
            <a:pPr algn="just"/>
            <a:r>
              <a:rPr lang="en-US" dirty="0"/>
              <a:t>According to the European Directive, “</a:t>
            </a:r>
            <a:r>
              <a:rPr lang="en-US" i="1" dirty="0"/>
              <a:t>harassment is a form of discrimination</a:t>
            </a:r>
            <a:r>
              <a:rPr lang="ro-RO" i="1" dirty="0"/>
              <a:t> </a:t>
            </a:r>
            <a:r>
              <a:rPr lang="en-US" i="1" dirty="0"/>
              <a:t>when an unwanted conduct takes place which has the purpose of violating the</a:t>
            </a:r>
            <a:r>
              <a:rPr lang="ro-RO" i="1" dirty="0"/>
              <a:t> </a:t>
            </a:r>
            <a:r>
              <a:rPr lang="en-US" i="1" dirty="0"/>
              <a:t>dignity of a person and of creating an intimidating, hostile, degrading,</a:t>
            </a:r>
            <a:r>
              <a:rPr lang="ro-RO" i="1" dirty="0"/>
              <a:t> </a:t>
            </a:r>
            <a:r>
              <a:rPr lang="en-US" i="1" dirty="0"/>
              <a:t>humiliating or offensive environment.</a:t>
            </a:r>
            <a:r>
              <a:rPr lang="ro-RO" i="1" dirty="0"/>
              <a:t> </a:t>
            </a:r>
            <a:r>
              <a:rPr lang="en-US" i="1" dirty="0"/>
              <a:t>Sexual harassment means unwanted conduct of a sexual nature, or other</a:t>
            </a:r>
            <a:r>
              <a:rPr lang="ro-RO" i="1" dirty="0"/>
              <a:t> </a:t>
            </a:r>
            <a:r>
              <a:rPr lang="en-US" i="1" dirty="0"/>
              <a:t>conduct based on sex affecting the dignity of women and men at work</a:t>
            </a:r>
            <a:r>
              <a:rPr lang="ro-RO" i="1" dirty="0"/>
              <a:t>.</a:t>
            </a:r>
            <a:r>
              <a:rPr lang="ro-RO" dirty="0"/>
              <a:t>”</a:t>
            </a:r>
            <a:r>
              <a:rPr lang="en-US" baseline="0" dirty="0"/>
              <a:t> </a:t>
            </a:r>
            <a:r>
              <a:rPr lang="en-US" dirty="0"/>
              <a:t>[</a:t>
            </a:r>
            <a:r>
              <a:rPr lang="en-US" i="1" dirty="0"/>
              <a:t>EIRR 287, December 1997:13</a:t>
            </a:r>
            <a:r>
              <a:rPr lang="en-US" dirty="0"/>
              <a:t>]</a:t>
            </a:r>
          </a:p>
          <a:p>
            <a:pPr algn="just"/>
            <a:endParaRPr lang="ro-RO" dirty="0"/>
          </a:p>
          <a:p>
            <a:pPr algn="just"/>
            <a:r>
              <a:rPr lang="en-US" b="1" dirty="0"/>
              <a:t>Sexual Harassment </a:t>
            </a:r>
            <a:r>
              <a:rPr lang="en-US" dirty="0"/>
              <a:t>is defined as "</a:t>
            </a:r>
            <a:r>
              <a:rPr lang="en-US" b="0" i="1" dirty="0"/>
              <a:t>unwelcome sexual favors or other verbal or physical conduct of a sexual nature regardless of a person's gender that affects an individual's workplace</a:t>
            </a:r>
            <a:r>
              <a:rPr lang="en-US" dirty="0"/>
              <a:t>."</a:t>
            </a:r>
          </a:p>
          <a:p>
            <a:pPr algn="just"/>
            <a:r>
              <a:rPr lang="en-US" dirty="0"/>
              <a:t>Sexual assault is "</a:t>
            </a:r>
            <a:r>
              <a:rPr lang="en-US" i="1" dirty="0"/>
              <a:t>any type of sexual contact that occurs without consent, whether through the use of force, physical threat or abuse of authority for personal gains of a sexual nature.</a:t>
            </a:r>
            <a:r>
              <a:rPr lang="en-US" dirty="0"/>
              <a:t>" The victim and the perpetrator can be males or females, of the same or opposite sex.</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a:t>
            </a:r>
            <a:r>
              <a:rPr lang="ro-RO" i="1" dirty="0"/>
              <a:t>https://safety4sea.com/preventing-sexual-assault-in-maritime-sector</a:t>
            </a:r>
            <a:r>
              <a:rPr lang="en-US" dirty="0"/>
              <a:t>]</a:t>
            </a:r>
          </a:p>
          <a:p>
            <a:pPr algn="just"/>
            <a:endParaRPr lang="ro-RO" dirty="0"/>
          </a:p>
          <a:p>
            <a:pPr algn="just"/>
            <a:r>
              <a:rPr lang="en-US" dirty="0"/>
              <a:t>Sexual harassment is defined as unwelcome sexual advances, requests for sexual favors and other verbal or physical conduct of a sexual nature when either:</a:t>
            </a:r>
          </a:p>
          <a:p>
            <a:pPr algn="just">
              <a:buFont typeface="Arial" pitchFamily="34" charset="0"/>
              <a:buChar char="•"/>
            </a:pPr>
            <a:r>
              <a:rPr lang="en-US" baseline="0" dirty="0"/>
              <a:t> t</a:t>
            </a:r>
            <a:r>
              <a:rPr lang="en-US" dirty="0"/>
              <a:t>he conduct is made as a term or condition of an individual's employment, education, living environment or participation in a University community;</a:t>
            </a:r>
          </a:p>
          <a:p>
            <a:pPr algn="just">
              <a:buFont typeface="Arial" pitchFamily="34" charset="0"/>
              <a:buChar char="•"/>
            </a:pPr>
            <a:r>
              <a:rPr lang="en-US" baseline="0" dirty="0"/>
              <a:t> t</a:t>
            </a:r>
            <a:r>
              <a:rPr lang="en-US" dirty="0"/>
              <a:t>he acceptance or refusal of such conduct is used as the basis or a factor in decisions affecting an individual's employment, education, living environment, or participation in a University community;</a:t>
            </a:r>
          </a:p>
          <a:p>
            <a:pPr algn="just">
              <a:buFont typeface="Arial" pitchFamily="34" charset="0"/>
              <a:buChar char="•"/>
            </a:pPr>
            <a:r>
              <a:rPr lang="en-US" baseline="0" dirty="0"/>
              <a:t> </a:t>
            </a:r>
            <a:r>
              <a:rPr lang="en-US" dirty="0"/>
              <a:t>the conduct unreasonably impacts an individual's employment or academic performance or creates an intimidating, hostile or offensive environment for that individual's employment, education, living environment, or participation in a University community.</a:t>
            </a:r>
          </a:p>
          <a:p>
            <a:pPr algn="just"/>
            <a:endParaRPr lang="en-US" dirty="0"/>
          </a:p>
          <a:p>
            <a:pPr algn="just"/>
            <a:r>
              <a:rPr lang="en-US" dirty="0"/>
              <a:t>Sexual harassment is defined by law and includes requests for sexual favors, sexual advances or other sexual conduct when (1) submission is either explicitly or implicitly a condition affecting academic or employment decisions; (2) the behavior is sufficiently severe or pervasive as to create an intimidating, hostile or repugnant environment; or (3) the behavior persists despite objection by the person to whom the conduct is directed. The University considers such behavior, whether physical or verbal, to be a breach of its standards of conduct and will seek to prevent such incidents and take corrective action when sexual harassment occurs (Office of Institutional Equity, University of Michigan).</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a:t>
            </a:r>
            <a:r>
              <a:rPr lang="ro-RO" b="0" i="1" dirty="0"/>
              <a:t>https://sapac.umich.edu/article/63</a:t>
            </a:r>
            <a:r>
              <a:rPr lang="en-US" b="0" i="1" dirty="0"/>
              <a:t>Definition of Sexual Harassment</a:t>
            </a:r>
            <a:r>
              <a:rPr lang="en-US" dirty="0"/>
              <a:t>]</a:t>
            </a:r>
          </a:p>
          <a:p>
            <a:pPr algn="just">
              <a:buFont typeface="Arial" pitchFamily="34" charset="0"/>
              <a:buNone/>
            </a:pPr>
            <a:endParaRPr lang="en-US" dirty="0"/>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algn="just"/>
            <a:r>
              <a:rPr lang="en-US" b="1" dirty="0"/>
              <a:t>Examples of Sexual Harassment</a:t>
            </a:r>
          </a:p>
          <a:p>
            <a:pPr algn="just"/>
            <a:r>
              <a:rPr lang="en-US" dirty="0"/>
              <a:t>The following descriptions, while not all-inclusive, will help you understand the types of behavior</a:t>
            </a:r>
            <a:r>
              <a:rPr lang="en-US" baseline="0" dirty="0"/>
              <a:t> </a:t>
            </a:r>
            <a:r>
              <a:rPr lang="en-US" dirty="0"/>
              <a:t>that are considered “</a:t>
            </a:r>
            <a:r>
              <a:rPr lang="en-US" i="1" dirty="0"/>
              <a:t>conduct of a sexual nature</a:t>
            </a:r>
            <a:r>
              <a:rPr lang="en-US" dirty="0"/>
              <a:t>” and that, if unwelcome, may constitute sexual harassment:</a:t>
            </a:r>
          </a:p>
          <a:p>
            <a:pPr algn="just">
              <a:buFont typeface="Arial" pitchFamily="34" charset="0"/>
              <a:buChar char="•"/>
            </a:pPr>
            <a:r>
              <a:rPr lang="en-US" baseline="0" dirty="0"/>
              <a:t> </a:t>
            </a:r>
            <a:r>
              <a:rPr lang="en-US" b="1" baseline="0" dirty="0"/>
              <a:t>u</a:t>
            </a:r>
            <a:r>
              <a:rPr lang="en-US" b="1" dirty="0"/>
              <a:t>nwanted sexual statements</a:t>
            </a:r>
            <a:r>
              <a:rPr lang="en-US" dirty="0"/>
              <a:t>: sexual or “dirty” jokes, comments on physical attributes, spreading rumors about or rating others as to sexual activity or performance, talking about one’s sexual activity in front of others and displaying or distributing sexually explicit drawings, pictures and/or written material. Unwanted sexual statements can be made in person, in writing, electronically (email, instant messaging, blogs, web pages, etc.) and otherwise.</a:t>
            </a:r>
          </a:p>
          <a:p>
            <a:pPr algn="just">
              <a:buFont typeface="Arial" pitchFamily="34" charset="0"/>
              <a:buChar char="•"/>
            </a:pPr>
            <a:r>
              <a:rPr lang="en-US" baseline="0" dirty="0"/>
              <a:t> </a:t>
            </a:r>
            <a:r>
              <a:rPr lang="en-US" b="1" baseline="0" dirty="0"/>
              <a:t>u</a:t>
            </a:r>
            <a:r>
              <a:rPr lang="en-US" b="1" dirty="0"/>
              <a:t>nwanted personal attention</a:t>
            </a:r>
            <a:r>
              <a:rPr lang="en-US" dirty="0"/>
              <a:t>: letters, telephone calls, visits, pressure for sexual favors, pressure for unnecessary personal interaction and pressure</a:t>
            </a:r>
            <a:r>
              <a:rPr lang="en-US" baseline="0" dirty="0"/>
              <a:t> </a:t>
            </a:r>
            <a:r>
              <a:rPr lang="en-US" dirty="0"/>
              <a:t>for dates where a sexual/romantic intent appears evident but remains unwanted.</a:t>
            </a:r>
          </a:p>
          <a:p>
            <a:pPr algn="just">
              <a:buFont typeface="Arial" pitchFamily="34" charset="0"/>
              <a:buChar char="•"/>
            </a:pPr>
            <a:r>
              <a:rPr lang="en-US" baseline="0" dirty="0"/>
              <a:t> </a:t>
            </a:r>
            <a:r>
              <a:rPr lang="en-US" b="1" baseline="0" dirty="0"/>
              <a:t>u</a:t>
            </a:r>
            <a:r>
              <a:rPr lang="en-US" b="1" dirty="0"/>
              <a:t>nwanted physical or sexual advances</a:t>
            </a:r>
            <a:r>
              <a:rPr lang="en-US" dirty="0"/>
              <a:t>: touching, hugging, kissing, fondling, touching oneself sexually for others to view, sexual assault, intercourse or other sexual activity. (Office of Institutional Equity, University of Michigan)</a:t>
            </a:r>
          </a:p>
          <a:p>
            <a:pPr algn="just">
              <a:buFont typeface="Arial" pitchFamily="34" charset="0"/>
              <a:buChar char="•"/>
            </a:pPr>
            <a:endParaRPr lang="en-US" dirty="0"/>
          </a:p>
          <a:p>
            <a:pPr algn="just">
              <a:buFont typeface="Arial" pitchFamily="34" charset="0"/>
              <a:buChar char="•"/>
            </a:pPr>
            <a:endParaRPr lang="en-US" dirty="0"/>
          </a:p>
          <a:p>
            <a:pPr algn="just">
              <a:buFont typeface="Arial" pitchFamily="34" charset="0"/>
              <a:buChar char="•"/>
            </a:pPr>
            <a:endParaRPr lang="en-US" dirty="0"/>
          </a:p>
          <a:p>
            <a:pPr algn="just">
              <a:buFont typeface="Arial" pitchFamily="34" charset="0"/>
              <a:buChar char="•"/>
            </a:pPr>
            <a:endParaRPr lang="en-US" dirty="0"/>
          </a:p>
          <a:p>
            <a:pPr algn="just">
              <a:buFont typeface="Arial" pitchFamily="34" charset="0"/>
              <a:buChar char="•"/>
            </a:pPr>
            <a:endParaRPr lang="en-US" dirty="0"/>
          </a:p>
          <a:p>
            <a:pPr algn="just">
              <a:buFont typeface="Arial" pitchFamily="34" charset="0"/>
              <a:buChar char="•"/>
            </a:pPr>
            <a:endParaRPr lang="en-US" dirty="0"/>
          </a:p>
          <a:p>
            <a:pPr algn="just">
              <a:buFont typeface="Arial" pitchFamily="34" charset="0"/>
              <a:buChar char="•"/>
            </a:pPr>
            <a:endParaRPr lang="en-US" dirty="0"/>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40000" lnSpcReduction="20000"/>
          </a:bodyPr>
          <a:lstStyle/>
          <a:p>
            <a:pPr algn="just"/>
            <a:r>
              <a:rPr lang="en-US" dirty="0"/>
              <a:t>Sexual harassment can take various forms, from touching and comforting (physical harassment), unwanted comments related to private life (verbal harassment) and threats of job loss or denial of promotion/wage growth in the case of rejection of sexual advances (harassment quid pro quo). It can be direct, through verbal and physical aggressions, or indirectly through behaviors that isolate, discriminate or exclude the person on the grounds of role-play.</a:t>
            </a:r>
          </a:p>
          <a:p>
            <a:pPr algn="just"/>
            <a:r>
              <a:rPr lang="en-US" dirty="0"/>
              <a:t>[</a:t>
            </a:r>
            <a:r>
              <a:rPr lang="ro-RO" i="1" dirty="0"/>
              <a:t>https://ro.wikipedia.org/wiki/Hărțuire_sexuală</a:t>
            </a:r>
            <a:r>
              <a:rPr lang="en-US" dirty="0"/>
              <a:t>]</a:t>
            </a:r>
          </a:p>
          <a:p>
            <a:pPr algn="just"/>
            <a:endParaRPr lang="en-US" b="0" dirty="0"/>
          </a:p>
          <a:p>
            <a:pPr algn="just"/>
            <a:r>
              <a:rPr lang="en-US" b="1" dirty="0"/>
              <a:t>Sexual Harassment and Bullying</a:t>
            </a:r>
            <a:endParaRPr lang="ro-RO" b="1" dirty="0"/>
          </a:p>
          <a:p>
            <a:pPr algn="just"/>
            <a:r>
              <a:rPr lang="en-US" b="1" dirty="0"/>
              <a:t>Examples of harassmen</a:t>
            </a:r>
            <a:r>
              <a:rPr lang="en-US" dirty="0"/>
              <a:t>t</a:t>
            </a:r>
          </a:p>
          <a:p>
            <a:pPr algn="just"/>
            <a:r>
              <a:rPr lang="en-US" dirty="0"/>
              <a:t>The following may be found to be examples of harassment, as mentioned by</a:t>
            </a:r>
            <a:r>
              <a:rPr lang="ro-RO" dirty="0"/>
              <a:t> </a:t>
            </a:r>
            <a:r>
              <a:rPr lang="en-US" dirty="0"/>
              <a:t>ICS/ITWF:</a:t>
            </a:r>
          </a:p>
          <a:p>
            <a:pPr algn="just"/>
            <a:r>
              <a:rPr lang="en-US" dirty="0"/>
              <a:t>•</a:t>
            </a:r>
            <a:r>
              <a:rPr lang="en-US" baseline="0" dirty="0"/>
              <a:t> </a:t>
            </a:r>
            <a:r>
              <a:rPr lang="en-US" dirty="0"/>
              <a:t>displaying or circulating offensive or suggestive material</a:t>
            </a:r>
            <a:r>
              <a:rPr lang="ro-RO" dirty="0"/>
              <a:t>;</a:t>
            </a:r>
            <a:endParaRPr lang="en-US" dirty="0"/>
          </a:p>
          <a:p>
            <a:pPr algn="just"/>
            <a:r>
              <a:rPr lang="en-US" dirty="0"/>
              <a:t>• innuendo, mockery, lewd or sexist/racist/homophobic jokes or remarks</a:t>
            </a:r>
            <a:r>
              <a:rPr lang="ro-RO" dirty="0"/>
              <a:t>;</a:t>
            </a:r>
            <a:endParaRPr lang="en-US" dirty="0"/>
          </a:p>
          <a:p>
            <a:pPr algn="just"/>
            <a:r>
              <a:rPr lang="en-US" dirty="0"/>
              <a:t>• use of offensive language in describing or making fun of someone with</a:t>
            </a:r>
            <a:r>
              <a:rPr lang="ro-RO" dirty="0"/>
              <a:t> </a:t>
            </a:r>
            <a:r>
              <a:rPr lang="en-US" dirty="0"/>
              <a:t>a disability</a:t>
            </a:r>
            <a:r>
              <a:rPr lang="ro-RO" dirty="0"/>
              <a:t>;</a:t>
            </a:r>
            <a:endParaRPr lang="en-US" dirty="0"/>
          </a:p>
          <a:p>
            <a:pPr algn="just"/>
            <a:r>
              <a:rPr lang="en-US" dirty="0"/>
              <a:t>• comments about a person’s physical appearance or character which cause</a:t>
            </a:r>
            <a:r>
              <a:rPr lang="ro-RO" dirty="0"/>
              <a:t> </a:t>
            </a:r>
            <a:r>
              <a:rPr lang="en-US" dirty="0"/>
              <a:t>embarrassment or distress</a:t>
            </a:r>
            <a:r>
              <a:rPr lang="ro-RO" dirty="0"/>
              <a:t>;</a:t>
            </a:r>
            <a:endParaRPr lang="en-US" dirty="0"/>
          </a:p>
          <a:p>
            <a:pPr algn="just"/>
            <a:r>
              <a:rPr lang="en-US" dirty="0"/>
              <a:t>• unwelcome attention such as spying, stalking, pestering, overly familiar</a:t>
            </a:r>
            <a:r>
              <a:rPr lang="ro-RO" dirty="0"/>
              <a:t> </a:t>
            </a:r>
            <a:r>
              <a:rPr lang="en-US" dirty="0"/>
              <a:t>behavior or unwelcome verbal or physical attention</a:t>
            </a:r>
            <a:r>
              <a:rPr lang="ro-RO" dirty="0"/>
              <a:t>;</a:t>
            </a:r>
            <a:endParaRPr lang="en-US" dirty="0"/>
          </a:p>
          <a:p>
            <a:pPr algn="just"/>
            <a:r>
              <a:rPr lang="en-US" dirty="0"/>
              <a:t>• making or sending unwanted, sexually suggestive, hostile or personally</a:t>
            </a:r>
            <a:r>
              <a:rPr lang="ro-RO" dirty="0"/>
              <a:t> </a:t>
            </a:r>
            <a:r>
              <a:rPr lang="en-US" dirty="0"/>
              <a:t>intrusive telephone calls, text messages, emails, comments on social</a:t>
            </a:r>
            <a:r>
              <a:rPr lang="ro-RO" dirty="0"/>
              <a:t> </a:t>
            </a:r>
            <a:r>
              <a:rPr lang="en-US" dirty="0"/>
              <a:t>networks, faxes or letters</a:t>
            </a:r>
            <a:r>
              <a:rPr lang="ro-RO" dirty="0"/>
              <a:t>;</a:t>
            </a:r>
            <a:endParaRPr lang="en-US" dirty="0"/>
          </a:p>
          <a:p>
            <a:pPr algn="just"/>
            <a:r>
              <a:rPr lang="en-US" dirty="0"/>
              <a:t>• unwarranted, intrusive or persistent questioning about a person’s age,</a:t>
            </a:r>
            <a:r>
              <a:rPr lang="ro-RO" dirty="0"/>
              <a:t> </a:t>
            </a:r>
            <a:r>
              <a:rPr lang="en-US" dirty="0"/>
              <a:t>marital status, personal life, sexual interests or orientation</a:t>
            </a:r>
            <a:r>
              <a:rPr lang="en-US" baseline="0" dirty="0"/>
              <a:t> </a:t>
            </a:r>
            <a:r>
              <a:rPr lang="en-US" dirty="0"/>
              <a:t>or similar</a:t>
            </a:r>
            <a:r>
              <a:rPr lang="ro-RO" dirty="0"/>
              <a:t> </a:t>
            </a:r>
            <a:r>
              <a:rPr lang="en-US" dirty="0"/>
              <a:t>questions about a person’s racial or ethnic origin, including their culture</a:t>
            </a:r>
            <a:r>
              <a:rPr lang="ro-RO" dirty="0"/>
              <a:t> </a:t>
            </a:r>
            <a:r>
              <a:rPr lang="en-US" dirty="0"/>
              <a:t>or religion</a:t>
            </a:r>
            <a:r>
              <a:rPr lang="ro-RO" dirty="0"/>
              <a:t>;</a:t>
            </a:r>
            <a:endParaRPr lang="en-US" dirty="0"/>
          </a:p>
          <a:p>
            <a:pPr algn="just"/>
            <a:r>
              <a:rPr lang="en-US" dirty="0"/>
              <a:t>• unwelcome sexual advances or repeated requests for dates or threats</a:t>
            </a:r>
            <a:r>
              <a:rPr lang="ro-RO" dirty="0"/>
              <a:t>;</a:t>
            </a:r>
            <a:endParaRPr lang="en-US" dirty="0"/>
          </a:p>
          <a:p>
            <a:pPr algn="just"/>
            <a:r>
              <a:rPr lang="en-US" dirty="0"/>
              <a:t>• suggestions that sexual favors may further a person’s career or that not</a:t>
            </a:r>
            <a:r>
              <a:rPr lang="ro-RO" dirty="0"/>
              <a:t> </a:t>
            </a:r>
            <a:r>
              <a:rPr lang="en-US" dirty="0"/>
              <a:t>offering them may adversely affect their career</a:t>
            </a:r>
            <a:r>
              <a:rPr lang="ro-RO" dirty="0"/>
              <a:t>;</a:t>
            </a:r>
            <a:endParaRPr lang="en-US" dirty="0"/>
          </a:p>
          <a:p>
            <a:pPr algn="just"/>
            <a:r>
              <a:rPr lang="en-US" dirty="0"/>
              <a:t>• leering, rude gestures, touching, grabbing, patting or other unnecessary</a:t>
            </a:r>
            <a:r>
              <a:rPr lang="ro-RO" dirty="0"/>
              <a:t> </a:t>
            </a:r>
            <a:r>
              <a:rPr lang="en-US" dirty="0"/>
              <a:t>bodily contact such as brushing up against others</a:t>
            </a:r>
            <a:r>
              <a:rPr lang="ro-RO" dirty="0"/>
              <a:t>;</a:t>
            </a:r>
            <a:endParaRPr lang="en-US" dirty="0"/>
          </a:p>
          <a:p>
            <a:pPr algn="just"/>
            <a:r>
              <a:rPr lang="en-US" dirty="0"/>
              <a:t>• spreading malicious rumors or insulting someone (particularly regarding</a:t>
            </a:r>
            <a:r>
              <a:rPr lang="ro-RO" dirty="0"/>
              <a:t> </a:t>
            </a:r>
            <a:r>
              <a:rPr lang="en-US" dirty="0"/>
              <a:t>age, race, marriage, civil partnership, pregnancy and maternity, sex, disability,</a:t>
            </a:r>
            <a:r>
              <a:rPr lang="ro-RO" dirty="0"/>
              <a:t> </a:t>
            </a:r>
            <a:r>
              <a:rPr lang="en-US" dirty="0"/>
              <a:t>sexual orientation, religion or belief and gender re-assignment</a:t>
            </a:r>
            <a:r>
              <a:rPr lang="ro-RO" dirty="0"/>
              <a:t>.</a:t>
            </a:r>
            <a:endParaRPr lang="en-US" dirty="0"/>
          </a:p>
          <a:p>
            <a:pPr algn="just"/>
            <a:endParaRPr lang="en-US" dirty="0"/>
          </a:p>
          <a:p>
            <a:pPr algn="just"/>
            <a:r>
              <a:rPr lang="en-US" dirty="0"/>
              <a:t>According to the Equal Employment Opportunity Commission (EEOC), there are two types of sexual harassment claims: "</a:t>
            </a:r>
            <a:r>
              <a:rPr lang="en-US" i="1" dirty="0"/>
              <a:t>quid pro quo</a:t>
            </a:r>
            <a:r>
              <a:rPr lang="en-US" dirty="0"/>
              <a:t>" and "</a:t>
            </a:r>
            <a:r>
              <a:rPr lang="en-US" i="1" dirty="0"/>
              <a:t>hostile work environment</a:t>
            </a:r>
            <a:r>
              <a:rPr lang="en-US" dirty="0"/>
              <a:t>“. The EEOC provides guidance on defining sexual harassment and establishing employer liability.</a:t>
            </a:r>
          </a:p>
          <a:p>
            <a:pPr algn="just"/>
            <a:endParaRPr lang="en-US" dirty="0"/>
          </a:p>
          <a:p>
            <a:pPr algn="just"/>
            <a:r>
              <a:rPr lang="en-US" i="1" dirty="0"/>
              <a:t>Quid pro quo</a:t>
            </a:r>
            <a:r>
              <a:rPr lang="en-US" dirty="0"/>
              <a:t> means "</a:t>
            </a:r>
            <a:r>
              <a:rPr lang="en-US" i="1" dirty="0"/>
              <a:t>this for that</a:t>
            </a:r>
            <a:r>
              <a:rPr lang="en-US" dirty="0"/>
              <a:t>“. In this context, it involves expressed or implied demands for sexual favors in exchange for some benefit (e.g.</a:t>
            </a:r>
            <a:r>
              <a:rPr lang="en-US" baseline="0" dirty="0"/>
              <a:t> </a:t>
            </a:r>
            <a:r>
              <a:rPr lang="en-US" dirty="0"/>
              <a:t>a promotion, pay increase) or to avoid some detriment (e.g. termination, demotion) in the workplace. Quid pro quo harassment is perpetrated by someone who is in a position of power or authority over another (e.g. manager or supervisor over a subordinate). A clear example of quid pro quo harassment would be a supervisor threatening to fire an employee if he or she does not have sex with the supervisor.</a:t>
            </a:r>
          </a:p>
          <a:p>
            <a:pPr algn="just"/>
            <a:endParaRPr lang="en-US" dirty="0"/>
          </a:p>
          <a:p>
            <a:pPr algn="just"/>
            <a:r>
              <a:rPr lang="en-US" i="1" dirty="0"/>
              <a:t>Hostile work environment harassment </a:t>
            </a:r>
            <a:r>
              <a:rPr lang="en-US" dirty="0"/>
              <a:t>arises when speech or conduct is so severe and pervasive it that creates an intimidating or demeaning environment or situation that negatively affects a person's job performance. Unlike quid pro quo harassment, this type of harassment can be perpetrated by anyone in the work environment, including a peer, supervisor, subordinate, vendor, customer or contractor. Hostile work environment situations are not as easy to recognize, given that an individual comment or occurrence may not be severe, demeaning behavior may occur that is not based on sex and there may be long periods between offensive incidents. Examples of conduct that might create a hostile work environment include inappropriate touching, sexual jokes or comments, repeated requests for dates and a work environment where offensive pictures are displayed.</a:t>
            </a:r>
          </a:p>
          <a:p>
            <a:pPr algn="just"/>
            <a:endParaRPr lang="en-US" dirty="0"/>
          </a:p>
          <a:p>
            <a:pPr algn="just"/>
            <a:r>
              <a:rPr lang="en-US" dirty="0"/>
              <a:t>The EEOC says sexual harassment can occur in a variety of circumstances, including the following:</a:t>
            </a:r>
          </a:p>
          <a:p>
            <a:pPr algn="just">
              <a:buFont typeface="Arial" pitchFamily="34" charset="0"/>
              <a:buChar char="•"/>
            </a:pPr>
            <a:r>
              <a:rPr lang="en-US" dirty="0"/>
              <a:t> The victim as well as the harasser may be a woman or a man. The victim does not have to be of the opposite sex.</a:t>
            </a:r>
          </a:p>
          <a:p>
            <a:pPr algn="just">
              <a:buFont typeface="Arial" pitchFamily="34" charset="0"/>
              <a:buChar char="•"/>
            </a:pPr>
            <a:r>
              <a:rPr lang="en-US" dirty="0"/>
              <a:t> The harasser can be the victim's supervisor, an agent of the employer, a supervisor in another area, a co-worker or a nonemployee.</a:t>
            </a:r>
          </a:p>
          <a:p>
            <a:pPr algn="just">
              <a:buFont typeface="Arial" pitchFamily="34" charset="0"/>
              <a:buChar char="•"/>
            </a:pPr>
            <a:r>
              <a:rPr lang="en-US" baseline="0" dirty="0"/>
              <a:t> </a:t>
            </a:r>
            <a:r>
              <a:rPr lang="en-US" dirty="0"/>
              <a:t>The victim does not have to be the person harassed but could be anyone affected by the offensive conduct.</a:t>
            </a:r>
          </a:p>
          <a:p>
            <a:pPr algn="just">
              <a:buFont typeface="Arial" pitchFamily="34" charset="0"/>
              <a:buChar char="•"/>
            </a:pPr>
            <a:r>
              <a:rPr lang="en-US" baseline="0" dirty="0"/>
              <a:t> </a:t>
            </a:r>
            <a:r>
              <a:rPr lang="en-US" dirty="0"/>
              <a:t>Unlawful sexual harassment may occur without economic injury to or discharge of the victim.</a:t>
            </a:r>
          </a:p>
          <a:p>
            <a:pPr algn="just">
              <a:buFont typeface="Arial" pitchFamily="34" charset="0"/>
              <a:buChar char="•"/>
            </a:pPr>
            <a:r>
              <a:rPr lang="en-US" baseline="0" dirty="0"/>
              <a:t> </a:t>
            </a:r>
            <a:r>
              <a:rPr lang="en-US" dirty="0"/>
              <a:t>The harasser's conduct must be unwelcome.</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a:t>
            </a:r>
            <a:r>
              <a:rPr lang="ro-RO" i="1" dirty="0"/>
              <a:t>https://www.shrm.org/resourcesandtools/tools-and-samples/hr</a:t>
            </a:r>
            <a:r>
              <a:rPr lang="en-US" i="1" dirty="0"/>
              <a:t>-</a:t>
            </a:r>
            <a:r>
              <a:rPr lang="ro-RO" i="1" dirty="0"/>
              <a:t>qa/pages/typesofsexualharassment.aspx</a:t>
            </a:r>
            <a:r>
              <a:rPr lang="en-US" dirty="0"/>
              <a:t>]</a:t>
            </a:r>
          </a:p>
          <a:p>
            <a:pPr algn="just"/>
            <a:endParaRPr lang="en-US" dirty="0"/>
          </a:p>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a:t>Examples of sexual harassment (include but are not limited to):</a:t>
            </a:r>
          </a:p>
          <a:p>
            <a:pPr marL="0" marR="0" indent="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n-US" b="1" baseline="0" dirty="0"/>
              <a:t> </a:t>
            </a:r>
            <a:r>
              <a:rPr lang="en-US" b="0" baseline="0" dirty="0"/>
              <a:t>v</a:t>
            </a:r>
            <a:r>
              <a:rPr lang="en-US" dirty="0"/>
              <a:t>erbal incl. epithets, derogatory jokes or comments, slurs or unwanted sexual advances, invitations or comments;</a:t>
            </a:r>
          </a:p>
          <a:p>
            <a:pPr marL="0" marR="0" indent="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 visual incl. derogatory and/or sexually oriented posters, photography, cartoons, drawing or gestures;</a:t>
            </a:r>
          </a:p>
          <a:p>
            <a:pPr marL="0" marR="0" indent="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 physical incl. unwanted touching, blocking normal movement or interfering with work because of refusal of sexual advances or sexual orientation;</a:t>
            </a:r>
          </a:p>
          <a:p>
            <a:pPr marL="0" marR="0" indent="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t> t</a:t>
            </a:r>
            <a:r>
              <a:rPr lang="en-US" dirty="0"/>
              <a:t>hreats and demands to submit to sexual requests as a condition of continued employment or to avoid discipline.</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a:t>
            </a:r>
            <a:r>
              <a:rPr lang="en-US" i="1" dirty="0"/>
              <a:t>https://safety4sea.com/eliminate-sexual-harassment-onboard</a:t>
            </a:r>
            <a:r>
              <a:rPr lang="en-US" dirty="0"/>
              <a:t>]</a:t>
            </a: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47500" lnSpcReduction="20000"/>
          </a:bodyPr>
          <a:lstStyle/>
          <a:p>
            <a:pPr algn="just"/>
            <a:r>
              <a:rPr lang="en-US" b="1" dirty="0"/>
              <a:t>Sexual Harassment and Bullying:</a:t>
            </a:r>
            <a:r>
              <a:rPr lang="ro-RO" b="1" dirty="0"/>
              <a:t> </a:t>
            </a:r>
          </a:p>
          <a:p>
            <a:pPr algn="just"/>
            <a:r>
              <a:rPr lang="en-US" b="1" dirty="0"/>
              <a:t>Action to be taken</a:t>
            </a:r>
          </a:p>
          <a:p>
            <a:pPr algn="just"/>
            <a:r>
              <a:rPr lang="en-US" dirty="0"/>
              <a:t>• In case of sexual harassment, the seafarer can inform the Master or Chief</a:t>
            </a:r>
            <a:r>
              <a:rPr lang="ro-RO" dirty="0"/>
              <a:t> </a:t>
            </a:r>
            <a:r>
              <a:rPr lang="en-US" dirty="0"/>
              <a:t>Engineer or if necessary a helpline for support and advice.</a:t>
            </a:r>
          </a:p>
          <a:p>
            <a:pPr algn="just"/>
            <a:r>
              <a:rPr lang="en-US" dirty="0"/>
              <a:t>• Should this not be possible a second person to be identified to whom a</a:t>
            </a:r>
            <a:r>
              <a:rPr lang="ro-RO" dirty="0"/>
              <a:t> </a:t>
            </a:r>
            <a:r>
              <a:rPr lang="en-US" dirty="0"/>
              <a:t>concern can be raised. This person might be the company personnel officer.</a:t>
            </a:r>
          </a:p>
          <a:p>
            <a:pPr algn="just"/>
            <a:r>
              <a:rPr lang="en-US" dirty="0"/>
              <a:t>• The abusers may be the Master or chief and there has to be an independent person who can be approached.</a:t>
            </a:r>
          </a:p>
          <a:p>
            <a:pPr algn="just"/>
            <a:endParaRPr lang="ro-RO" dirty="0"/>
          </a:p>
          <a:p>
            <a:pPr algn="just"/>
            <a:r>
              <a:rPr lang="en-US" dirty="0"/>
              <a:t>As explained, people often do not report an incident of sexual harassment, because they do not know how to report it or are unsure</a:t>
            </a:r>
            <a:r>
              <a:rPr lang="en-US" baseline="0" dirty="0"/>
              <a:t> </a:t>
            </a:r>
            <a:r>
              <a:rPr lang="en-US" dirty="0"/>
              <a:t>of what will happen next. </a:t>
            </a:r>
          </a:p>
          <a:p>
            <a:pPr algn="just"/>
            <a:r>
              <a:rPr lang="en-US" dirty="0"/>
              <a:t>So, seafarers are advised:</a:t>
            </a:r>
          </a:p>
          <a:p>
            <a:pPr algn="just">
              <a:buFont typeface="Arial" pitchFamily="34" charset="0"/>
              <a:buChar char="•"/>
            </a:pPr>
            <a:r>
              <a:rPr lang="en-US" dirty="0"/>
              <a:t> make sure you know your company's reporting procedures. Companies will often have multiple ways for you to report an incident, to ensure protection;</a:t>
            </a:r>
          </a:p>
          <a:p>
            <a:pPr algn="just">
              <a:buFont typeface="Arial" pitchFamily="34" charset="0"/>
              <a:buChar char="•"/>
            </a:pPr>
            <a:r>
              <a:rPr lang="en-US" baseline="0" dirty="0"/>
              <a:t> u</a:t>
            </a:r>
            <a:r>
              <a:rPr lang="en-US" dirty="0"/>
              <a:t>nderstand that your company will make every effort to maintain confidentiality;</a:t>
            </a:r>
          </a:p>
          <a:p>
            <a:pPr algn="just">
              <a:buFont typeface="Arial" pitchFamily="34" charset="0"/>
              <a:buChar char="•"/>
            </a:pPr>
            <a:r>
              <a:rPr lang="en-US" baseline="0" dirty="0"/>
              <a:t> k</a:t>
            </a:r>
            <a:r>
              <a:rPr lang="en-US" dirty="0"/>
              <a:t>now that there is zero tolerance for retaliation </a:t>
            </a:r>
            <a:r>
              <a:rPr lang="en-US" dirty="0" err="1"/>
              <a:t>aga</a:t>
            </a:r>
            <a:r>
              <a:rPr lang="ro-RO" dirty="0"/>
              <a:t>i</a:t>
            </a:r>
            <a:r>
              <a:rPr lang="en-US" dirty="0" err="1"/>
              <a:t>nst</a:t>
            </a:r>
            <a:r>
              <a:rPr lang="en-US" dirty="0"/>
              <a:t> anyone reporting an incident;</a:t>
            </a:r>
          </a:p>
          <a:p>
            <a:pPr algn="just">
              <a:buFont typeface="Arial" pitchFamily="34" charset="0"/>
              <a:buChar char="•"/>
            </a:pPr>
            <a:r>
              <a:rPr lang="en-US" dirty="0"/>
              <a:t> report any prohibited behaviors to the appropriate person, as soon as it happens;</a:t>
            </a:r>
          </a:p>
          <a:p>
            <a:pPr algn="just">
              <a:buFont typeface="Arial" pitchFamily="34" charset="0"/>
              <a:buChar char="•"/>
            </a:pPr>
            <a:r>
              <a:rPr lang="en-US" baseline="0" dirty="0"/>
              <a:t> f</a:t>
            </a:r>
            <a:r>
              <a:rPr lang="en-US" dirty="0"/>
              <a:t>amiliarize yourself with the information your company requires in a report, such as who, what, when and where</a:t>
            </a:r>
            <a:r>
              <a:rPr lang="ro-RO" dirty="0"/>
              <a:t>.</a:t>
            </a:r>
            <a:endParaRPr lang="en-US" dirty="0"/>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a:t>
            </a:r>
            <a:r>
              <a:rPr lang="ro-RO" i="1" dirty="0"/>
              <a:t>https://safety4sea.com/preventing-sexual-assault-in-maritime-sector</a:t>
            </a:r>
            <a:r>
              <a:rPr lang="en-US" dirty="0"/>
              <a:t>]</a:t>
            </a:r>
          </a:p>
          <a:p>
            <a:pPr algn="just"/>
            <a:endParaRPr lang="en-US" dirty="0"/>
          </a:p>
          <a:p>
            <a:pPr algn="just"/>
            <a:r>
              <a:rPr lang="en-US" b="1" dirty="0"/>
              <a:t>Recommendations</a:t>
            </a:r>
          </a:p>
          <a:p>
            <a:pPr algn="just">
              <a:buFont typeface="Arial" pitchFamily="34" charset="0"/>
              <a:buChar char="•"/>
            </a:pPr>
            <a:r>
              <a:rPr lang="en-US" dirty="0"/>
              <a:t> do not go ashore alone, partner with a shipmate;</a:t>
            </a:r>
          </a:p>
          <a:p>
            <a:pPr algn="just">
              <a:buFont typeface="Arial" pitchFamily="34" charset="0"/>
              <a:buChar char="•"/>
            </a:pPr>
            <a:r>
              <a:rPr lang="en-US" dirty="0"/>
              <a:t> be aware of your surroundings;</a:t>
            </a:r>
          </a:p>
          <a:p>
            <a:pPr algn="just">
              <a:buFont typeface="Arial" pitchFamily="34" charset="0"/>
              <a:buChar char="•"/>
            </a:pPr>
            <a:r>
              <a:rPr lang="en-US" dirty="0"/>
              <a:t> always watch for suspicious behavior;</a:t>
            </a:r>
          </a:p>
          <a:p>
            <a:pPr algn="just">
              <a:buFont typeface="Arial" pitchFamily="34" charset="0"/>
              <a:buChar char="•"/>
            </a:pPr>
            <a:r>
              <a:rPr lang="en-US" baseline="0" dirty="0"/>
              <a:t> w</a:t>
            </a:r>
            <a:r>
              <a:rPr lang="en-US" dirty="0"/>
              <a:t>alk quickly and confidently. Have a plan of where you are going and do not appear lost and confused;</a:t>
            </a:r>
          </a:p>
          <a:p>
            <a:pPr algn="just">
              <a:buFont typeface="Arial" pitchFamily="34" charset="0"/>
              <a:buChar char="•"/>
            </a:pPr>
            <a:r>
              <a:rPr lang="en-US" dirty="0"/>
              <a:t> keep valuables concealed; do not openly show large amounts of money;</a:t>
            </a:r>
          </a:p>
          <a:p>
            <a:pPr algn="just">
              <a:buFont typeface="Arial" pitchFamily="34" charset="0"/>
              <a:buChar char="•"/>
            </a:pPr>
            <a:r>
              <a:rPr lang="en-US" dirty="0"/>
              <a:t> stay in well-lit, populated areas;</a:t>
            </a:r>
          </a:p>
          <a:p>
            <a:pPr algn="just">
              <a:buFont typeface="Arial" pitchFamily="34" charset="0"/>
              <a:buChar char="•"/>
            </a:pPr>
            <a:r>
              <a:rPr lang="en-US" dirty="0"/>
              <a:t> take the phone numbers of the ship and ship's agent with you ashore;</a:t>
            </a:r>
          </a:p>
          <a:p>
            <a:pPr algn="just">
              <a:buFont typeface="Arial" pitchFamily="34" charset="0"/>
              <a:buChar char="•"/>
            </a:pPr>
            <a:r>
              <a:rPr lang="en-US" dirty="0"/>
              <a:t> if in a foreign country, take with you the phone number and address of the local embassy;</a:t>
            </a:r>
          </a:p>
          <a:p>
            <a:pPr algn="just">
              <a:buFont typeface="Arial" pitchFamily="34" charset="0"/>
              <a:buChar char="•"/>
            </a:pPr>
            <a:r>
              <a:rPr lang="en-US" dirty="0"/>
              <a:t> know how to call for help in an emergency;</a:t>
            </a:r>
          </a:p>
          <a:p>
            <a:pPr algn="just">
              <a:buFont typeface="Arial" pitchFamily="34" charset="0"/>
              <a:buChar char="•"/>
            </a:pPr>
            <a:r>
              <a:rPr lang="en-US" dirty="0"/>
              <a:t> follow your company's drug and alcohol policy.</a:t>
            </a:r>
          </a:p>
          <a:p>
            <a:pPr algn="just"/>
            <a:endParaRPr lang="en-US" dirty="0"/>
          </a:p>
          <a:p>
            <a:pPr algn="just"/>
            <a:r>
              <a:rPr lang="en-US" b="1" dirty="0"/>
              <a:t>How to eliminate sexual harassment onboard ?</a:t>
            </a:r>
          </a:p>
          <a:p>
            <a:pPr algn="just"/>
            <a:r>
              <a:rPr lang="ro-RO" dirty="0"/>
              <a:t>Sa</a:t>
            </a:r>
            <a:r>
              <a:rPr lang="en-US" dirty="0" err="1"/>
              <a:t>fety</a:t>
            </a:r>
            <a:r>
              <a:rPr lang="en-US" dirty="0"/>
              <a:t> at sea is directly linked to preventing accidents from occurring or maintaining a wellbeing onboard. But, what about the unwelcome sexual behavior onboard? Lately, we hear that more and more women fear to pursue a career onboard believing that they might have to deal with sexual harassment or even abuse while at sea. Indeed, this is still an issue in the maritime industry; the victim and the perpetrator can be males or females, of the same or opposite sex. Thus, what is the industry’s adjustment to this topic? How harassment is reported and handled in the maritime workplace?</a:t>
            </a:r>
          </a:p>
          <a:p>
            <a:pPr algn="just"/>
            <a:r>
              <a:rPr lang="en-US" dirty="0"/>
              <a:t>Certainly, sexual harassment irrespective of what, how and against whom, is against the law. Some types of sexual harassment may also be offences under criminal law including indecent exposure, stalking, sexual assault and obscene or threatening communications, such as phone calls, letters, emails, text messages and postings on social networking site. The importance of this issue gives the employers an extra responsibility to effectively prevent and respond to harassment claims.</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a:t>
            </a:r>
            <a:r>
              <a:rPr lang="en-US" i="1" dirty="0"/>
              <a:t>https://safety4sea.com/eliminate-sexual-harassment-onboard</a:t>
            </a:r>
            <a:r>
              <a:rPr lang="en-US" i="0" dirty="0"/>
              <a:t>]</a:t>
            </a:r>
            <a:endParaRPr lang="en-US" i="1" dirty="0"/>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55000" lnSpcReduction="20000"/>
          </a:bodyPr>
          <a:lstStyle/>
          <a:p>
            <a:pPr algn="just"/>
            <a:r>
              <a:rPr lang="en-US" b="1" dirty="0">
                <a:solidFill>
                  <a:srgbClr val="FF0000"/>
                </a:solidFill>
              </a:rPr>
              <a:t>How to respond</a:t>
            </a:r>
            <a:endParaRPr lang="en-US" dirty="0">
              <a:solidFill>
                <a:srgbClr val="FF0000"/>
              </a:solidFill>
            </a:endParaRPr>
          </a:p>
          <a:p>
            <a:pPr algn="just"/>
            <a:r>
              <a:rPr lang="en-US" dirty="0">
                <a:solidFill>
                  <a:srgbClr val="FF0000"/>
                </a:solidFill>
              </a:rPr>
              <a:t>The following steps may be followed to effectively prevent and respond to harassment claims:</a:t>
            </a:r>
          </a:p>
          <a:p>
            <a:pPr algn="just">
              <a:buFont typeface="Arial" pitchFamily="34" charset="0"/>
              <a:buChar char="•"/>
            </a:pPr>
            <a:r>
              <a:rPr lang="en-US" dirty="0">
                <a:solidFill>
                  <a:srgbClr val="FF0000"/>
                </a:solidFill>
              </a:rPr>
              <a:t> in case of complain, respond immediately;</a:t>
            </a:r>
          </a:p>
          <a:p>
            <a:pPr algn="just">
              <a:buFont typeface="Arial" pitchFamily="34" charset="0"/>
              <a:buChar char="•"/>
            </a:pPr>
            <a:r>
              <a:rPr lang="en-US" dirty="0">
                <a:solidFill>
                  <a:srgbClr val="FF0000"/>
                </a:solidFill>
              </a:rPr>
              <a:t> involve outside legal counsel experienced in handling such claims;</a:t>
            </a:r>
          </a:p>
          <a:p>
            <a:pPr algn="just">
              <a:buFont typeface="Arial" pitchFamily="34" charset="0"/>
              <a:buChar char="•"/>
            </a:pPr>
            <a:r>
              <a:rPr lang="en-US" dirty="0">
                <a:solidFill>
                  <a:srgbClr val="FF0000"/>
                </a:solidFill>
              </a:rPr>
              <a:t> listen attentively to allegations of harassment and treat the victim with respect;</a:t>
            </a:r>
          </a:p>
          <a:p>
            <a:pPr algn="just">
              <a:buFont typeface="Arial" pitchFamily="34" charset="0"/>
              <a:buChar char="•"/>
            </a:pPr>
            <a:r>
              <a:rPr lang="en-US" dirty="0">
                <a:solidFill>
                  <a:srgbClr val="FF0000"/>
                </a:solidFill>
              </a:rPr>
              <a:t> investigate the complaint;</a:t>
            </a:r>
          </a:p>
          <a:p>
            <a:pPr algn="just">
              <a:buFont typeface="Arial" pitchFamily="34" charset="0"/>
              <a:buChar char="•"/>
            </a:pPr>
            <a:r>
              <a:rPr lang="en-US" dirty="0">
                <a:solidFill>
                  <a:srgbClr val="FF0000"/>
                </a:solidFill>
              </a:rPr>
              <a:t> let the circumstances guide your judgment;</a:t>
            </a:r>
          </a:p>
          <a:p>
            <a:pPr algn="just">
              <a:buFont typeface="Arial" pitchFamily="34" charset="0"/>
              <a:buChar char="•"/>
            </a:pPr>
            <a:r>
              <a:rPr lang="en-US" dirty="0">
                <a:solidFill>
                  <a:srgbClr val="FF0000"/>
                </a:solidFill>
              </a:rPr>
              <a:t> promote consistent treatment;</a:t>
            </a:r>
          </a:p>
          <a:p>
            <a:pPr algn="just">
              <a:buFont typeface="Arial" pitchFamily="34" charset="0"/>
              <a:buChar char="•"/>
            </a:pPr>
            <a:r>
              <a:rPr lang="en-US" dirty="0">
                <a:solidFill>
                  <a:srgbClr val="FF0000"/>
                </a:solidFill>
              </a:rPr>
              <a:t> keep complete and accurate documentation;</a:t>
            </a:r>
          </a:p>
          <a:p>
            <a:pPr algn="just">
              <a:buFont typeface="Arial" pitchFamily="34" charset="0"/>
              <a:buChar char="•"/>
            </a:pPr>
            <a:r>
              <a:rPr lang="en-US" dirty="0">
                <a:solidFill>
                  <a:srgbClr val="FF0000"/>
                </a:solidFill>
              </a:rPr>
              <a:t> keep the senior management fully informed;</a:t>
            </a:r>
          </a:p>
          <a:p>
            <a:pPr algn="just">
              <a:buFont typeface="Arial" pitchFamily="34" charset="0"/>
              <a:buChar char="•"/>
            </a:pPr>
            <a:r>
              <a:rPr lang="en-US" dirty="0">
                <a:solidFill>
                  <a:srgbClr val="FF0000"/>
                </a:solidFill>
              </a:rPr>
              <a:t> adopt a “</a:t>
            </a:r>
            <a:r>
              <a:rPr lang="en-US" i="1" dirty="0">
                <a:solidFill>
                  <a:srgbClr val="FF0000"/>
                </a:solidFill>
              </a:rPr>
              <a:t>no dating at work</a:t>
            </a:r>
            <a:r>
              <a:rPr lang="en-US" dirty="0">
                <a:solidFill>
                  <a:srgbClr val="FF0000"/>
                </a:solidFill>
              </a:rPr>
              <a:t>” policy;</a:t>
            </a:r>
          </a:p>
          <a:p>
            <a:pPr algn="just">
              <a:buFont typeface="Arial" pitchFamily="34" charset="0"/>
              <a:buChar char="•"/>
            </a:pPr>
            <a:r>
              <a:rPr lang="en-US" dirty="0">
                <a:solidFill>
                  <a:srgbClr val="FF0000"/>
                </a:solidFill>
              </a:rPr>
              <a:t> reevaluate your insurance, sexual harassment policy, general harassment policy and complaint procedures to fit your company’s needs.</a:t>
            </a:r>
          </a:p>
          <a:p>
            <a:pPr algn="just"/>
            <a:endParaRPr lang="en-US" dirty="0">
              <a:solidFill>
                <a:srgbClr val="FF0000"/>
              </a:solidFill>
            </a:endParaRPr>
          </a:p>
          <a:p>
            <a:pPr algn="just"/>
            <a:r>
              <a:rPr lang="en-US" dirty="0">
                <a:solidFill>
                  <a:srgbClr val="FF0000"/>
                </a:solidFill>
              </a:rPr>
              <a:t>It is sad that sexism or sexual harassment are still widely unreported in the workplace. Specifically, polling by </a:t>
            </a:r>
            <a:r>
              <a:rPr lang="en-US" dirty="0" err="1">
                <a:solidFill>
                  <a:srgbClr val="FF0000"/>
                </a:solidFill>
              </a:rPr>
              <a:t>Opinium</a:t>
            </a:r>
            <a:r>
              <a:rPr lang="en-US" dirty="0">
                <a:solidFill>
                  <a:srgbClr val="FF0000"/>
                </a:solidFill>
              </a:rPr>
              <a:t> Research has revealed that 58% of women who have experienced sexual harassment did not report it to their company. Employees often do not report such incidents because they do not know how to report it or are unsure of what will happen next. When it comes to seafarers the situation is even more complicated considering the different work environment.  If any seafarer complains of having been the victim of harassment and/or bullying, complaints must be taken seriously and investigated.</a:t>
            </a:r>
          </a:p>
          <a:p>
            <a:pPr algn="just"/>
            <a:r>
              <a:rPr lang="en-US" dirty="0">
                <a:solidFill>
                  <a:srgbClr val="FF0000"/>
                </a:solidFill>
              </a:rPr>
              <a:t>All in all, sexual harassment can never be accepted in a society, and shipping is no exception. It can be costly to both seafarers and employers, not only directly but also through the decreased workplace performance or productivity and the reputational harm. It is important that employers take the appropriate measures to minimize such incidents at sea and maximize workplace safety.</a:t>
            </a:r>
          </a:p>
          <a:p>
            <a:pPr algn="just"/>
            <a:endParaRPr lang="en-US" dirty="0">
              <a:solidFill>
                <a:srgbClr val="FF0000"/>
              </a:solidFill>
            </a:endParaRPr>
          </a:p>
          <a:p>
            <a:pPr algn="just"/>
            <a:r>
              <a:rPr lang="en-US" b="1" dirty="0">
                <a:solidFill>
                  <a:srgbClr val="FF0000"/>
                </a:solidFill>
              </a:rPr>
              <a:t>Actions taken</a:t>
            </a:r>
          </a:p>
          <a:p>
            <a:pPr algn="just"/>
            <a:r>
              <a:rPr lang="en-US" dirty="0">
                <a:solidFill>
                  <a:srgbClr val="FF0000"/>
                </a:solidFill>
              </a:rPr>
              <a:t>In case of a sexual harassment incident onboard, the seafarer can inform the Master or Chief Engineer or/and a helpline for support and advice.  Given that the abusers may be the Master of Chief Engineer, there has to be an independent person who can be approached, for example the company personnel officer. Also, it is important to ensure that companies have a clearly written policy statement on the elimination of harassment including contact information to enable seafarers to report any related incidents.</a:t>
            </a:r>
          </a:p>
          <a:p>
            <a:pPr algn="just"/>
            <a:r>
              <a:rPr lang="en-US" dirty="0">
                <a:solidFill>
                  <a:srgbClr val="FF0000"/>
                </a:solidFill>
              </a:rPr>
              <a:t>A 2016 report by ISWAN on crew welfare stressed that bullying, harassment and abuse continue to be key reasons for seafarers seeking help.</a:t>
            </a:r>
          </a:p>
          <a:p>
            <a:pPr algn="just"/>
            <a:r>
              <a:rPr lang="en-US" dirty="0">
                <a:solidFill>
                  <a:srgbClr val="FF0000"/>
                </a:solidFill>
              </a:rPr>
              <a:t>On the occasion of the International Woman's Day, the Heads of EU agencies and Joint undertakings announced they commit to zero tolerance towards sexual violence and harassment.</a:t>
            </a:r>
          </a:p>
          <a:p>
            <a:pPr algn="just"/>
            <a:r>
              <a:rPr lang="en-US" dirty="0">
                <a:solidFill>
                  <a:srgbClr val="FF0000"/>
                </a:solidFill>
              </a:rPr>
              <a:t>A recently published guide advises US merchant mariners and shore-based personnel on how to participate in a work environment free of sexual assault, harassment and other prohibited behaviors.</a:t>
            </a:r>
          </a:p>
          <a:p>
            <a:pPr algn="just"/>
            <a:r>
              <a:rPr lang="en-US" dirty="0">
                <a:solidFill>
                  <a:srgbClr val="FF0000"/>
                </a:solidFill>
              </a:rPr>
              <a:t>ICS, ITF</a:t>
            </a:r>
            <a:r>
              <a:rPr lang="en-US" baseline="0" dirty="0">
                <a:solidFill>
                  <a:srgbClr val="FF0000"/>
                </a:solidFill>
              </a:rPr>
              <a:t> </a:t>
            </a:r>
            <a:r>
              <a:rPr lang="en-US" dirty="0">
                <a:solidFill>
                  <a:srgbClr val="FF0000"/>
                </a:solidFill>
              </a:rPr>
              <a:t>updated the guidelines for all seafarers on how to eliminate workplace harassment and bullying which may aid women seafarers as well.</a:t>
            </a:r>
          </a:p>
          <a:p>
            <a:pPr algn="just"/>
            <a:r>
              <a:rPr lang="en-US" dirty="0">
                <a:solidFill>
                  <a:srgbClr val="FF0000"/>
                </a:solidFill>
              </a:rPr>
              <a:t>In late January, the India-based Anglo-Eastern Maritime Training Centre, ISWAN, and WISTA International released a new booklet on building and maintaining gender diversity onboard merchant ships.</a:t>
            </a:r>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fontScale="47500" lnSpcReduction="20000"/>
          </a:bodyPr>
          <a:lstStyle/>
          <a:p>
            <a:pPr algn="just"/>
            <a:r>
              <a:rPr lang="en-US" b="1" dirty="0"/>
              <a:t>Who protects female seafarers</a:t>
            </a:r>
            <a:r>
              <a:rPr lang="en-US" b="1" baseline="0" dirty="0"/>
              <a:t> </a:t>
            </a:r>
            <a:r>
              <a:rPr lang="en-US" b="1" dirty="0"/>
              <a:t>?</a:t>
            </a:r>
          </a:p>
          <a:p>
            <a:pPr algn="just"/>
            <a:endParaRPr lang="en-US" b="1" dirty="0"/>
          </a:p>
          <a:p>
            <a:pPr algn="just"/>
            <a:r>
              <a:rPr lang="en-US" dirty="0">
                <a:solidFill>
                  <a:srgbClr val="FF0000"/>
                </a:solidFill>
              </a:rPr>
              <a:t>The number of female seafarers in the world fleet is steadily increasing.</a:t>
            </a:r>
            <a:r>
              <a:rPr lang="en-US" baseline="0" dirty="0">
                <a:solidFill>
                  <a:srgbClr val="FF0000"/>
                </a:solidFill>
              </a:rPr>
              <a:t> </a:t>
            </a:r>
            <a:r>
              <a:rPr lang="en-US" dirty="0">
                <a:solidFill>
                  <a:srgbClr val="FF0000"/>
                </a:solidFill>
              </a:rPr>
              <a:t>In 2000, the International Maritime Organization (IMO) launched the 10-year "</a:t>
            </a:r>
            <a:r>
              <a:rPr lang="en-US" i="1" dirty="0">
                <a:solidFill>
                  <a:srgbClr val="FF0000"/>
                </a:solidFill>
              </a:rPr>
              <a:t>Women on Board</a:t>
            </a:r>
            <a:r>
              <a:rPr lang="en-US" dirty="0">
                <a:solidFill>
                  <a:srgbClr val="FF0000"/>
                </a:solidFill>
              </a:rPr>
              <a:t>" program, which has yielded but below expectations. At that time, the share of women in total was only 1-2% and most women were in economically developed countries.</a:t>
            </a:r>
          </a:p>
          <a:p>
            <a:pPr algn="just"/>
            <a:r>
              <a:rPr lang="en-US" dirty="0">
                <a:solidFill>
                  <a:srgbClr val="FF0000"/>
                </a:solidFill>
              </a:rPr>
              <a:t>In the European Union, the percentage was 4-5%, in Southeast Asia 0.5%. Philippines, the world's largest marine labor force provider, had only 223 women out of a total of 230000 sailors.</a:t>
            </a:r>
          </a:p>
          <a:p>
            <a:pPr algn="just"/>
            <a:r>
              <a:rPr lang="en-US" dirty="0">
                <a:solidFill>
                  <a:srgbClr val="FF0000"/>
                </a:solidFill>
              </a:rPr>
              <a:t>A study published in 2003 by the International Labor Organization shows that in 1997-2001 most women sailed in the following fleets: Denmark - 15.1% of the total, Norway - 10%, the UK - 8.3%, Finland - 5.6%, Belgium - 4.4%, Germany - 4.2% and Italy - 1.2%.</a:t>
            </a:r>
            <a:r>
              <a:rPr lang="en-US" baseline="0" dirty="0">
                <a:solidFill>
                  <a:srgbClr val="FF0000"/>
                </a:solidFill>
              </a:rPr>
              <a:t> </a:t>
            </a:r>
            <a:r>
              <a:rPr lang="en-US" dirty="0">
                <a:solidFill>
                  <a:srgbClr val="FF0000"/>
                </a:solidFill>
              </a:rPr>
              <a:t>At that time, most women were engaged on cruise ships in auxiliary activities (restaurants, hotels, shops, services, casinos). Their share in the total crew was 18%.</a:t>
            </a:r>
          </a:p>
          <a:p>
            <a:pPr algn="just"/>
            <a:r>
              <a:rPr lang="en-US" b="1" dirty="0">
                <a:solidFill>
                  <a:srgbClr val="FF0000"/>
                </a:solidFill>
              </a:rPr>
              <a:t>How have things evolved over a decade and a half?</a:t>
            </a:r>
          </a:p>
          <a:p>
            <a:pPr algn="just"/>
            <a:r>
              <a:rPr lang="en-US" dirty="0">
                <a:solidFill>
                  <a:srgbClr val="FF0000"/>
                </a:solidFill>
              </a:rPr>
              <a:t>According to the International Federation of Transporters, the share of women in the maritime labor market is currently estimated at 2%.</a:t>
            </a:r>
          </a:p>
          <a:p>
            <a:pPr algn="just"/>
            <a:r>
              <a:rPr lang="en-US" dirty="0">
                <a:solidFill>
                  <a:srgbClr val="FF0000"/>
                </a:solidFill>
              </a:rPr>
              <a:t>"</a:t>
            </a:r>
            <a:r>
              <a:rPr lang="en-US" i="1" dirty="0">
                <a:solidFill>
                  <a:srgbClr val="FF0000"/>
                </a:solidFill>
              </a:rPr>
              <a:t>Seafarers work mainly on cruise ships and ferry boats, often under pavilions of convenience. These are among the least paid and least protected jobs at sea. Female officers are fewer than male colleagues. Their low number shows that women can be subject to discrimination and harassment</a:t>
            </a:r>
            <a:r>
              <a:rPr lang="en-US" i="0" dirty="0">
                <a:solidFill>
                  <a:srgbClr val="FF0000"/>
                </a:solidFill>
              </a:rPr>
              <a:t>.</a:t>
            </a:r>
            <a:r>
              <a:rPr lang="en-US" dirty="0">
                <a:solidFill>
                  <a:srgbClr val="FF0000"/>
                </a:solidFill>
              </a:rPr>
              <a:t>“ - ITF appreciates.</a:t>
            </a:r>
          </a:p>
          <a:p>
            <a:pPr algn="just"/>
            <a:r>
              <a:rPr lang="en-US" dirty="0">
                <a:solidFill>
                  <a:srgbClr val="FF0000"/>
                </a:solidFill>
              </a:rPr>
              <a:t>A recent report shows that Brazil, Russia, India and China (BRIC Group countries) have the largest number of women officers in the maritime industry, respectively 26% of the total. They are followed by the G8 countries, with 18%.</a:t>
            </a:r>
          </a:p>
          <a:p>
            <a:pPr algn="just"/>
            <a:r>
              <a:rPr lang="en-US" b="1" dirty="0">
                <a:solidFill>
                  <a:srgbClr val="FF0000"/>
                </a:solidFill>
              </a:rPr>
              <a:t>Despite the increase in the number of women at sea, shipping continues to show misogyny. Women are discriminated against in terms of employment, pay and promotion, too few vessels have distinct sanitary groups for women</a:t>
            </a:r>
            <a:r>
              <a:rPr lang="en-US" b="1" baseline="0" dirty="0">
                <a:solidFill>
                  <a:srgbClr val="FF0000"/>
                </a:solidFill>
              </a:rPr>
              <a:t> </a:t>
            </a:r>
            <a:r>
              <a:rPr lang="en-US" b="1" dirty="0">
                <a:solidFill>
                  <a:srgbClr val="FF0000"/>
                </a:solidFill>
              </a:rPr>
              <a:t>and abuses and harassment by colleagues and bosses are frequent.</a:t>
            </a:r>
          </a:p>
          <a:p>
            <a:pPr algn="just"/>
            <a:r>
              <a:rPr lang="en-US" dirty="0">
                <a:solidFill>
                  <a:srgbClr val="FF0000"/>
                </a:solidFill>
              </a:rPr>
              <a:t>The reaction of sailors has not been delayed. Worldwide, there is a tendency to organize them into structures to defend their rights. ITF-affiliated unions have 23000 members among sailors. WOMESA - South African and Western African Maritime Sector Women's Organization counts 50 founding members from 24 countries.</a:t>
            </a:r>
          </a:p>
          <a:p>
            <a:pPr algn="just"/>
            <a:r>
              <a:rPr lang="en-US" dirty="0">
                <a:solidFill>
                  <a:srgbClr val="FF0000"/>
                </a:solidFill>
              </a:rPr>
              <a:t>In Romania, maritime universities have given thousands of graduates over the past 25 years, but most of them have chosen to remain</a:t>
            </a:r>
            <a:r>
              <a:rPr lang="en-US" baseline="0" dirty="0">
                <a:solidFill>
                  <a:srgbClr val="FF0000"/>
                </a:solidFill>
              </a:rPr>
              <a:t> on shore</a:t>
            </a:r>
            <a:r>
              <a:rPr lang="en-US" dirty="0">
                <a:solidFill>
                  <a:srgbClr val="FF0000"/>
                </a:solidFill>
              </a:rPr>
              <a:t>. The crisis of the practice places for cadets is the main obstacle to a career at sea, especially for women.</a:t>
            </a:r>
            <a:r>
              <a:rPr lang="en-US" baseline="0" dirty="0">
                <a:solidFill>
                  <a:srgbClr val="FF0000"/>
                </a:solidFill>
              </a:rPr>
              <a:t> </a:t>
            </a:r>
            <a:r>
              <a:rPr lang="en-US" dirty="0">
                <a:solidFill>
                  <a:srgbClr val="FF0000"/>
                </a:solidFill>
              </a:rPr>
              <a:t>However, thousands of female Romanians work on cruise ships as auxiliary personnel.</a:t>
            </a:r>
          </a:p>
          <a:p>
            <a:pPr algn="just"/>
            <a:r>
              <a:rPr lang="en-US" dirty="0">
                <a:solidFill>
                  <a:srgbClr val="FF0000"/>
                </a:solidFill>
              </a:rPr>
              <a:t>Surprisingly, although they need more social protection than men, Romanian female seafarers prefer to remain outside professional organizations. Only 22 women are part of the Free Trade Union of Navigators, two of whom are officers, and the other auxiliary staff.</a:t>
            </a:r>
          </a:p>
          <a:p>
            <a:pPr algn="just"/>
            <a:r>
              <a:rPr lang="en-US" dirty="0">
                <a:solidFill>
                  <a:srgbClr val="FF0000"/>
                </a:solidFill>
              </a:rPr>
              <a:t>"During this year, more than 20 women have reported us a number of incidents: abuse by employers, violations of contractual provisions, sexual harassment. For example, four women who were employed</a:t>
            </a:r>
            <a:r>
              <a:rPr lang="en-US" baseline="0" dirty="0">
                <a:solidFill>
                  <a:srgbClr val="FF0000"/>
                </a:solidFill>
              </a:rPr>
              <a:t> as maids</a:t>
            </a:r>
            <a:r>
              <a:rPr lang="en-US" dirty="0">
                <a:solidFill>
                  <a:srgbClr val="FF0000"/>
                </a:solidFill>
              </a:rPr>
              <a:t> on a cruise ship complained to the master that they were also commissioned to perform work other than those for which they were contractually licensed. He</a:t>
            </a:r>
            <a:r>
              <a:rPr lang="en-US" baseline="0" dirty="0">
                <a:solidFill>
                  <a:srgbClr val="FF0000"/>
                </a:solidFill>
              </a:rPr>
              <a:t> sent </a:t>
            </a:r>
            <a:r>
              <a:rPr lang="en-US" dirty="0">
                <a:solidFill>
                  <a:srgbClr val="FF0000"/>
                </a:solidFill>
              </a:rPr>
              <a:t>them home without paying their salaries and repatriation expenses.</a:t>
            </a:r>
          </a:p>
          <a:p>
            <a:pPr algn="just"/>
            <a:r>
              <a:rPr lang="en-US" dirty="0">
                <a:solidFill>
                  <a:srgbClr val="FF0000"/>
                </a:solidFill>
              </a:rPr>
              <a:t>A young woman who was also working on a cruise ship came under control at the on-board hospital, where she learned she was pregnant. Despite the assurance that she will receive her prenatal rights, no money was paid.</a:t>
            </a:r>
          </a:p>
          <a:p>
            <a:pPr algn="just"/>
            <a:r>
              <a:rPr lang="en-US" dirty="0">
                <a:solidFill>
                  <a:srgbClr val="FF0000"/>
                </a:solidFill>
              </a:rPr>
              <a:t>In two other cases, women reported to masters that they were victims of abuses and sexual harassment from colleagues. Instead of making</a:t>
            </a:r>
            <a:r>
              <a:rPr lang="en-US" baseline="0" dirty="0">
                <a:solidFill>
                  <a:srgbClr val="FF0000"/>
                </a:solidFill>
              </a:rPr>
              <a:t> justice to them</a:t>
            </a:r>
            <a:r>
              <a:rPr lang="en-US" dirty="0">
                <a:solidFill>
                  <a:srgbClr val="FF0000"/>
                </a:solidFill>
              </a:rPr>
              <a:t>, they were sent home.</a:t>
            </a:r>
          </a:p>
          <a:p>
            <a:pPr algn="just"/>
            <a:r>
              <a:rPr lang="en-US" dirty="0">
                <a:solidFill>
                  <a:srgbClr val="FF0000"/>
                </a:solidFill>
              </a:rPr>
              <a:t>None of the women who addressed us was a union member. That is why, in most cases, we could only help with advice, because we could not intervene legally.</a:t>
            </a:r>
          </a:p>
          <a:p>
            <a:pPr algn="just"/>
            <a:r>
              <a:rPr lang="en-US" dirty="0">
                <a:solidFill>
                  <a:srgbClr val="FF0000"/>
                </a:solidFill>
              </a:rPr>
              <a:t>By comparison, none of the female sailors who are our trade union members are facing such problems because they are informed, they are in touch with the union and know how to act if problems arise "- said Adrian </a:t>
            </a:r>
            <a:r>
              <a:rPr lang="en-US" dirty="0" err="1">
                <a:solidFill>
                  <a:srgbClr val="FF0000"/>
                </a:solidFill>
              </a:rPr>
              <a:t>Mihălcioiu</a:t>
            </a:r>
            <a:r>
              <a:rPr lang="en-US" dirty="0">
                <a:solidFill>
                  <a:srgbClr val="FF0000"/>
                </a:solidFill>
              </a:rPr>
              <a:t>, leader of Free Trade Union of Navigators.</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a:t>
            </a:r>
            <a:r>
              <a:rPr lang="ro-RO" i="1" dirty="0">
                <a:solidFill>
                  <a:srgbClr val="FF0000"/>
                </a:solidFill>
              </a:rPr>
              <a:t>https://www.cugetliber.ro/stiri-economie-cine-le-apara-pe-femeile-marinar-262809</a:t>
            </a:r>
            <a:r>
              <a:rPr lang="en-US" dirty="0">
                <a:solidFill>
                  <a:schemeClr val="tx1"/>
                </a:solidFill>
              </a:rPr>
              <a:t>]</a:t>
            </a:r>
            <a:endParaRPr lang="en-US" dirty="0"/>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88430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en-US" dirty="0"/>
          </a:p>
        </p:txBody>
      </p:sp>
      <p:sp>
        <p:nvSpPr>
          <p:cNvPr id="4" name="Substituent număr diapozitiv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72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latin typeface="Arial" charset="0"/>
                <a:ea typeface="+mn-ea"/>
                <a:cs typeface="+mn-cs"/>
              </a:rPr>
              <a:t>Disadvantages of Diversity in the Workplace</a:t>
            </a:r>
          </a:p>
          <a:p>
            <a:r>
              <a:rPr lang="tr-TR" sz="1200" kern="1200" dirty="0">
                <a:solidFill>
                  <a:schemeClr val="tx1"/>
                </a:solidFill>
                <a:latin typeface="Arial" charset="0"/>
                <a:ea typeface="+mn-ea"/>
                <a:cs typeface="+mn-cs"/>
              </a:rPr>
              <a:t> </a:t>
            </a:r>
          </a:p>
          <a:p>
            <a:r>
              <a:rPr lang="tr-TR" sz="1200" kern="1200" dirty="0">
                <a:solidFill>
                  <a:schemeClr val="tx1"/>
                </a:solidFill>
                <a:latin typeface="Arial" charset="0"/>
                <a:ea typeface="+mn-ea"/>
                <a:cs typeface="+mn-cs"/>
              </a:rPr>
              <a:t>1. Communication Issues</a:t>
            </a:r>
          </a:p>
          <a:p>
            <a:r>
              <a:rPr lang="tr-TR" sz="1200" kern="1200" dirty="0">
                <a:solidFill>
                  <a:schemeClr val="tx1"/>
                </a:solidFill>
                <a:latin typeface="Arial" charset="0"/>
                <a:ea typeface="+mn-ea"/>
                <a:cs typeface="+mn-cs"/>
              </a:rPr>
              <a:t>Effective communication is a driving factor for success. Unfortunately, diversity can be in the way, and can directly impact productivity because of a lack of cohesiveness. This explains why some companies catering to international customers hire multilingual or bilingual customer service reps. It is easier for Spanish-speaking customers, for example, to communicate with someone who understands their culture and knows their native language. So unless effective communication is achieved, workplace diversity can be a problem.</a:t>
            </a:r>
          </a:p>
          <a:p>
            <a:r>
              <a:rPr lang="tr-TR" sz="1200" kern="1200" dirty="0">
                <a:solidFill>
                  <a:schemeClr val="tx1"/>
                </a:solidFill>
                <a:latin typeface="Arial" charset="0"/>
                <a:ea typeface="+mn-ea"/>
                <a:cs typeface="+mn-cs"/>
              </a:rPr>
              <a:t> </a:t>
            </a:r>
          </a:p>
          <a:p>
            <a:r>
              <a:rPr lang="tr-TR" sz="1200" kern="1200" dirty="0">
                <a:solidFill>
                  <a:schemeClr val="tx1"/>
                </a:solidFill>
                <a:latin typeface="Arial" charset="0"/>
                <a:ea typeface="+mn-ea"/>
                <a:cs typeface="+mn-cs"/>
              </a:rPr>
              <a:t>2. Lack of freedom of speech</a:t>
            </a:r>
          </a:p>
          <a:p>
            <a:r>
              <a:rPr lang="tr-TR" sz="1200" kern="1200" dirty="0">
                <a:solidFill>
                  <a:schemeClr val="tx1"/>
                </a:solidFill>
                <a:latin typeface="Arial" charset="0"/>
                <a:ea typeface="+mn-ea"/>
                <a:cs typeface="+mn-cs"/>
              </a:rPr>
              <a:t>In a diverse workplace, an employee must be sensitive to others’ race, cultural background, beliefs, etc. So you don’t just crack jokes about the Chinese or Indians, because it won’t be as acceptable as when a stand-up comedian would do it. People can’t freely state their opinions or tell stories whenever they want for fear of being judged as discriminating. So it’s not only effective communication that is a disadvantage in a diverse workplace, but also freedom of speech. Imagine working in an environment where you need to always tread carefully. Not exactly a fun and attractive workplace.</a:t>
            </a:r>
          </a:p>
          <a:p>
            <a:r>
              <a:rPr lang="tr-TR" sz="1200" kern="1200" dirty="0">
                <a:solidFill>
                  <a:schemeClr val="tx1"/>
                </a:solidFill>
                <a:latin typeface="Arial" charset="0"/>
                <a:ea typeface="+mn-ea"/>
                <a:cs typeface="+mn-cs"/>
              </a:rPr>
              <a:t> </a:t>
            </a:r>
          </a:p>
          <a:p>
            <a:r>
              <a:rPr lang="tr-TR" sz="1200" kern="1200" dirty="0">
                <a:solidFill>
                  <a:schemeClr val="tx1"/>
                </a:solidFill>
                <a:latin typeface="Arial" charset="0"/>
                <a:ea typeface="+mn-ea"/>
                <a:cs typeface="+mn-cs"/>
              </a:rPr>
              <a:t>3. Increased cost of training</a:t>
            </a:r>
          </a:p>
          <a:p>
            <a:r>
              <a:rPr lang="tr-TR" sz="1200" kern="1200" dirty="0">
                <a:solidFill>
                  <a:schemeClr val="tx1"/>
                </a:solidFill>
                <a:latin typeface="Arial" charset="0"/>
                <a:ea typeface="+mn-ea"/>
                <a:cs typeface="+mn-cs"/>
              </a:rPr>
              <a:t>Apart from the usual training, an organization must invest in seminars, programs and lectures designed to promote diversity in the workplace. If unity is to be achieved, such training is essential as they will teach employees how to accept thoughts, ideas and personalities of others in the workplace. It will also provide information on how to deal with prejudice and conflict in a civilized and professional manner. As it is possible that you are likely to continue hiring employees, you will continue to spend on training.</a:t>
            </a:r>
          </a:p>
          <a:p>
            <a:r>
              <a:rPr lang="tr-TR" sz="1200" kern="1200" dirty="0">
                <a:solidFill>
                  <a:schemeClr val="tx1"/>
                </a:solidFill>
                <a:latin typeface="Arial" charset="0"/>
                <a:ea typeface="+mn-ea"/>
                <a:cs typeface="+mn-cs"/>
              </a:rPr>
              <a:t> </a:t>
            </a:r>
          </a:p>
          <a:p>
            <a:r>
              <a:rPr lang="tr-TR" sz="1200" kern="1200" dirty="0">
                <a:solidFill>
                  <a:schemeClr val="tx1"/>
                </a:solidFill>
                <a:latin typeface="Arial" charset="0"/>
                <a:ea typeface="+mn-ea"/>
                <a:cs typeface="+mn-cs"/>
              </a:rPr>
              <a:t>4. Integration issues</a:t>
            </a:r>
          </a:p>
          <a:p>
            <a:r>
              <a:rPr lang="tr-TR" sz="1200" kern="1200" dirty="0">
                <a:solidFill>
                  <a:schemeClr val="tx1"/>
                </a:solidFill>
                <a:latin typeface="Arial" charset="0"/>
                <a:ea typeface="+mn-ea"/>
                <a:cs typeface="+mn-cs"/>
              </a:rPr>
              <a:t>Even in a non-diverse workplace exclusive social groups or cliques naturally happens, more so in a diverse workforce. When such groups form, informal divisions can occur, which will impede social integration. It will also lead to a situation where culturally diverse employees will avoid each other. This can hinder the effective sharing of knowledge, experience, skills, resulting in decreased productivity, team efficacy, and business growth.</a:t>
            </a:r>
          </a:p>
          <a:p>
            <a:r>
              <a:rPr lang="tr-TR" sz="1200" kern="1200" dirty="0">
                <a:solidFill>
                  <a:schemeClr val="tx1"/>
                </a:solidFill>
                <a:latin typeface="Arial" charset="0"/>
                <a:ea typeface="+mn-ea"/>
                <a:cs typeface="+mn-cs"/>
              </a:rPr>
              <a:t> </a:t>
            </a:r>
          </a:p>
          <a:p>
            <a:r>
              <a:rPr lang="tr-TR" sz="1200" kern="1200" dirty="0">
                <a:solidFill>
                  <a:schemeClr val="tx1"/>
                </a:solidFill>
                <a:latin typeface="Arial" charset="0"/>
                <a:ea typeface="+mn-ea"/>
                <a:cs typeface="+mn-cs"/>
              </a:rPr>
              <a:t>5. Increased competition</a:t>
            </a:r>
          </a:p>
          <a:p>
            <a:r>
              <a:rPr lang="tr-TR" sz="1200" kern="1200" dirty="0">
                <a:solidFill>
                  <a:schemeClr val="tx1"/>
                </a:solidFill>
                <a:latin typeface="Arial" charset="0"/>
                <a:ea typeface="+mn-ea"/>
                <a:cs typeface="+mn-cs"/>
              </a:rPr>
              <a:t>Competition in the workplace is good as it can drive success and higher productivity. But when employees do not accept other culture, they are likely to compete against each other, rather than become collaborative members of a team. This results in divisions where people prefer to work separately, prolonging the process of task or project completion. This can have a negative impact on business because progress will be slow moving. There is strength in numbers, after all.</a:t>
            </a:r>
          </a:p>
          <a:p>
            <a:r>
              <a:rPr lang="tr-TR" sz="1200" kern="1200" dirty="0">
                <a:solidFill>
                  <a:schemeClr val="tx1"/>
                </a:solidFill>
                <a:latin typeface="Arial" charset="0"/>
                <a:ea typeface="+mn-ea"/>
                <a:cs typeface="+mn-cs"/>
              </a:rPr>
              <a:t> </a:t>
            </a:r>
          </a:p>
          <a:p>
            <a:r>
              <a:rPr lang="tr-TR" sz="1200" kern="1200" dirty="0">
                <a:solidFill>
                  <a:schemeClr val="tx1"/>
                </a:solidFill>
                <a:latin typeface="Arial" charset="0"/>
                <a:ea typeface="+mn-ea"/>
                <a:cs typeface="+mn-cs"/>
              </a:rPr>
              <a:t>6. Breeds disrespect</a:t>
            </a:r>
          </a:p>
          <a:p>
            <a:r>
              <a:rPr lang="tr-TR" sz="1200" kern="1200" dirty="0">
                <a:solidFill>
                  <a:schemeClr val="tx1"/>
                </a:solidFill>
                <a:latin typeface="Arial" charset="0"/>
                <a:ea typeface="+mn-ea"/>
                <a:cs typeface="+mn-cs"/>
              </a:rPr>
              <a:t>The same people who don’t accept other cultures are likely to openly show disrespect and indifference. This can lead to unnecessary tension and can inhibit communication in the workplace. The problem with a highly tense or hostile workplace is that everyone is affected, including those that accept and respect diversity in the workplace.</a:t>
            </a:r>
          </a:p>
          <a:p>
            <a:r>
              <a:rPr lang="tr-TR" sz="1200" kern="1200" dirty="0">
                <a:solidFill>
                  <a:schemeClr val="tx1"/>
                </a:solidFill>
                <a:latin typeface="Arial" charset="0"/>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63606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Arial" charset="0"/>
                <a:ea typeface="+mn-ea"/>
                <a:cs typeface="+mn-cs"/>
              </a:rPr>
              <a:t>M.C. Romero </a:t>
            </a:r>
            <a:r>
              <a:rPr lang="en-GB" sz="1200" kern="1200" dirty="0" err="1">
                <a:solidFill>
                  <a:schemeClr val="tx1"/>
                </a:solidFill>
                <a:effectLst/>
                <a:latin typeface="Arial" charset="0"/>
                <a:ea typeface="+mn-ea"/>
                <a:cs typeface="+mn-cs"/>
              </a:rPr>
              <a:t>Lares</a:t>
            </a:r>
            <a:r>
              <a:rPr lang="en-GB" sz="1200" kern="1200" dirty="0">
                <a:solidFill>
                  <a:schemeClr val="tx1"/>
                </a:solidFill>
                <a:effectLst/>
                <a:latin typeface="Arial" charset="0"/>
                <a:ea typeface="+mn-ea"/>
                <a:cs typeface="+mn-cs"/>
              </a:rPr>
              <a:t>, A Case Study on Gender Equality and Women´s Empowerment Policies Developed by the World Maritime University for the Maritime Transport Sector, the International Journal  on Marine Navigation  and Safety of Sea Transportation, Volume 11, Number 4, December 2017;</a:t>
            </a:r>
            <a:endParaRPr lang="en-US" sz="1200" kern="1200" dirty="0">
              <a:solidFill>
                <a:schemeClr val="tx1"/>
              </a:solidFill>
              <a:effectLst/>
              <a:latin typeface="Arial" charset="0"/>
              <a:ea typeface="+mn-ea"/>
              <a:cs typeface="+mn-cs"/>
            </a:endParaRPr>
          </a:p>
          <a:p>
            <a:pPr lvl="0"/>
            <a:r>
              <a:rPr lang="en-GB" sz="1200" kern="1200" dirty="0">
                <a:solidFill>
                  <a:schemeClr val="tx1"/>
                </a:solidFill>
                <a:effectLst/>
                <a:latin typeface="Arial" charset="0"/>
                <a:ea typeface="+mn-ea"/>
                <a:cs typeface="+mn-cs"/>
              </a:rPr>
              <a:t>M. Zhao, Women seafarers in the EC, Seafarers’ International Research Centre, Cardiff, 1998. </a:t>
            </a:r>
            <a:endParaRPr lang="en-US" sz="1200" kern="1200" dirty="0">
              <a:solidFill>
                <a:schemeClr val="tx1"/>
              </a:solidFill>
              <a:effectLst/>
              <a:latin typeface="Arial" charset="0"/>
              <a:ea typeface="+mn-ea"/>
              <a:cs typeface="+mn-cs"/>
            </a:endParaRPr>
          </a:p>
          <a:p>
            <a:pPr lvl="0"/>
            <a:r>
              <a:rPr lang="en-GB" sz="1200" kern="1200" dirty="0">
                <a:solidFill>
                  <a:schemeClr val="tx1"/>
                </a:solidFill>
                <a:effectLst/>
                <a:latin typeface="Arial" charset="0"/>
                <a:ea typeface="+mn-ea"/>
                <a:cs typeface="+mn-cs"/>
              </a:rPr>
              <a:t>***, The Impact on Seafarers’ Living and Working Conditions of Changes in the Structure of the Shipping Industry, JMC/29/2001/3 Report, Geneva, 2001, pp. 79- 80. </a:t>
            </a:r>
            <a:endParaRPr lang="en-US" sz="1200" kern="1200" dirty="0">
              <a:solidFill>
                <a:schemeClr val="tx1"/>
              </a:solidFill>
              <a:effectLst/>
              <a:latin typeface="Arial" charset="0"/>
              <a:ea typeface="+mn-ea"/>
              <a:cs typeface="+mn-cs"/>
            </a:endParaRPr>
          </a:p>
          <a:p>
            <a:pPr lvl="0"/>
            <a:r>
              <a:rPr lang="en-GB" sz="1200" kern="1200" dirty="0">
                <a:solidFill>
                  <a:schemeClr val="tx1"/>
                </a:solidFill>
                <a:effectLst/>
                <a:latin typeface="Arial" charset="0"/>
                <a:ea typeface="+mn-ea"/>
                <a:cs typeface="+mn-cs"/>
              </a:rPr>
              <a:t>http://www.itfseafarers.org/ITI-womenseafarers.cfm. </a:t>
            </a:r>
            <a:endParaRPr lang="en-US" sz="1200" kern="1200" dirty="0">
              <a:solidFill>
                <a:schemeClr val="tx1"/>
              </a:solidFill>
              <a:effectLst/>
              <a:latin typeface="Arial" charset="0"/>
              <a:ea typeface="+mn-ea"/>
              <a:cs typeface="+mn-cs"/>
            </a:endParaRPr>
          </a:p>
          <a:p>
            <a:pPr lvl="0"/>
            <a:r>
              <a:rPr lang="en-GB" sz="1200" kern="1200" dirty="0">
                <a:solidFill>
                  <a:schemeClr val="tx1"/>
                </a:solidFill>
                <a:effectLst/>
                <a:latin typeface="Arial" charset="0"/>
                <a:ea typeface="+mn-ea"/>
                <a:cs typeface="+mn-cs"/>
              </a:rPr>
              <a:t>www.dockers-seafarers.org/news/womenseafarers-spotlight-jakarta-meeting </a:t>
            </a:r>
            <a:endParaRPr lang="en-US" sz="1200" kern="1200" dirty="0">
              <a:solidFill>
                <a:schemeClr val="tx1"/>
              </a:solidFill>
              <a:effectLst/>
              <a:latin typeface="Arial" charset="0"/>
              <a:ea typeface="+mn-ea"/>
              <a:cs typeface="+mn-cs"/>
            </a:endParaRPr>
          </a:p>
          <a:p>
            <a:pPr lvl="0"/>
            <a:r>
              <a:rPr lang="en-GB" sz="1200" kern="1200" dirty="0">
                <a:solidFill>
                  <a:schemeClr val="tx1"/>
                </a:solidFill>
                <a:effectLst/>
                <a:latin typeface="Arial" charset="0"/>
                <a:ea typeface="+mn-ea"/>
                <a:cs typeface="+mn-cs"/>
              </a:rPr>
              <a:t>M. </a:t>
            </a:r>
            <a:r>
              <a:rPr lang="en-GB" sz="1200" kern="1200" dirty="0" err="1">
                <a:solidFill>
                  <a:schemeClr val="tx1"/>
                </a:solidFill>
                <a:effectLst/>
                <a:latin typeface="Arial" charset="0"/>
                <a:ea typeface="+mn-ea"/>
                <a:cs typeface="+mn-cs"/>
              </a:rPr>
              <a:t>Magramo</a:t>
            </a:r>
            <a:r>
              <a:rPr lang="en-GB" sz="1200" kern="1200" dirty="0">
                <a:solidFill>
                  <a:schemeClr val="tx1"/>
                </a:solidFill>
                <a:effectLst/>
                <a:latin typeface="Arial" charset="0"/>
                <a:ea typeface="+mn-ea"/>
                <a:cs typeface="+mn-cs"/>
              </a:rPr>
              <a:t>, G. </a:t>
            </a:r>
            <a:r>
              <a:rPr lang="en-GB" sz="1200" kern="1200" dirty="0" err="1">
                <a:solidFill>
                  <a:schemeClr val="tx1"/>
                </a:solidFill>
                <a:effectLst/>
                <a:latin typeface="Arial" charset="0"/>
                <a:ea typeface="+mn-ea"/>
                <a:cs typeface="+mn-cs"/>
              </a:rPr>
              <a:t>Eler</a:t>
            </a:r>
            <a:r>
              <a:rPr lang="en-GB" sz="1200" kern="1200" dirty="0">
                <a:solidFill>
                  <a:schemeClr val="tx1"/>
                </a:solidFill>
                <a:effectLst/>
                <a:latin typeface="Arial" charset="0"/>
                <a:ea typeface="+mn-ea"/>
                <a:cs typeface="+mn-cs"/>
              </a:rPr>
              <a:t>, Women Seafarers: Solution to Shortage of Competent Officers?, International Journal on Marine Navigation and Safety of Sea Transportation, Vol. 6, No. 3, 2012, pp. 397-400, 2012. </a:t>
            </a:r>
            <a:endParaRPr lang="en-US" sz="1200" kern="1200" dirty="0">
              <a:solidFill>
                <a:schemeClr val="tx1"/>
              </a:solidFill>
              <a:effectLst/>
              <a:latin typeface="Arial" charset="0"/>
              <a:ea typeface="+mn-ea"/>
              <a:cs typeface="+mn-cs"/>
            </a:endParaRPr>
          </a:p>
          <a:p>
            <a:pPr lvl="0"/>
            <a:r>
              <a:rPr lang="en-GB" sz="1200" kern="1200" dirty="0">
                <a:solidFill>
                  <a:schemeClr val="tx1"/>
                </a:solidFill>
                <a:effectLst/>
                <a:latin typeface="Arial" charset="0"/>
                <a:ea typeface="+mn-ea"/>
                <a:cs typeface="+mn-cs"/>
              </a:rPr>
              <a:t>***, Women Seafarers, International Transport Workers' Federation available at </a:t>
            </a:r>
            <a:r>
              <a:rPr lang="en-GB" sz="1200" u="sng" kern="1200" dirty="0">
                <a:solidFill>
                  <a:schemeClr val="tx1"/>
                </a:solidFill>
                <a:effectLst/>
                <a:latin typeface="Arial" charset="0"/>
                <a:ea typeface="+mn-ea"/>
                <a:cs typeface="+mn-cs"/>
                <a:hlinkClick r:id="rId3"/>
              </a:rPr>
              <a:t>http://www.itfseafarers.org/ITI-womenseafarers.cfm</a:t>
            </a:r>
            <a:r>
              <a:rPr lang="en-GB" sz="1200" kern="1200" dirty="0">
                <a:solidFill>
                  <a:schemeClr val="tx1"/>
                </a:solidFill>
                <a:effectLst/>
                <a:latin typeface="Arial" charset="0"/>
                <a:ea typeface="+mn-ea"/>
                <a:cs typeface="+mn-cs"/>
              </a:rPr>
              <a:t>.</a:t>
            </a:r>
            <a:endParaRPr lang="en-US" sz="1200" kern="1200" dirty="0">
              <a:solidFill>
                <a:schemeClr val="tx1"/>
              </a:solidFill>
              <a:effectLst/>
              <a:latin typeface="Arial" charset="0"/>
              <a:ea typeface="+mn-ea"/>
              <a:cs typeface="+mn-cs"/>
            </a:endParaRPr>
          </a:p>
          <a:p>
            <a:pPr lvl="0"/>
            <a:r>
              <a:rPr lang="en-GB" sz="1200" kern="1200" dirty="0">
                <a:solidFill>
                  <a:schemeClr val="tx1"/>
                </a:solidFill>
                <a:effectLst/>
                <a:latin typeface="Arial" charset="0"/>
                <a:ea typeface="+mn-ea"/>
                <a:cs typeface="+mn-cs"/>
              </a:rPr>
              <a:t>Dr Kate Pike, Emma Broadhurst, Dr </a:t>
            </a:r>
            <a:r>
              <a:rPr lang="en-GB" sz="1200" kern="1200" dirty="0" err="1">
                <a:solidFill>
                  <a:schemeClr val="tx1"/>
                </a:solidFill>
                <a:effectLst/>
                <a:latin typeface="Arial" charset="0"/>
                <a:ea typeface="+mn-ea"/>
                <a:cs typeface="+mn-cs"/>
              </a:rPr>
              <a:t>Minghua</a:t>
            </a:r>
            <a:r>
              <a:rPr lang="en-GB" sz="1200" kern="1200" dirty="0">
                <a:solidFill>
                  <a:schemeClr val="tx1"/>
                </a:solidFill>
                <a:effectLst/>
                <a:latin typeface="Arial" charset="0"/>
                <a:ea typeface="+mn-ea"/>
                <a:cs typeface="+mn-cs"/>
              </a:rPr>
              <a:t> Zhao, Dr </a:t>
            </a:r>
            <a:r>
              <a:rPr lang="en-GB" sz="1200" kern="1200" dirty="0" err="1">
                <a:solidFill>
                  <a:schemeClr val="tx1"/>
                </a:solidFill>
                <a:effectLst/>
                <a:latin typeface="Arial" charset="0"/>
                <a:ea typeface="+mn-ea"/>
                <a:cs typeface="+mn-cs"/>
              </a:rPr>
              <a:t>Pengfei</a:t>
            </a:r>
            <a:r>
              <a:rPr lang="en-GB" sz="1200" kern="1200" dirty="0">
                <a:solidFill>
                  <a:schemeClr val="tx1"/>
                </a:solidFill>
                <a:effectLst/>
                <a:latin typeface="Arial" charset="0"/>
                <a:ea typeface="+mn-ea"/>
                <a:cs typeface="+mn-cs"/>
              </a:rPr>
              <a:t> Zhang, Amos </a:t>
            </a:r>
            <a:r>
              <a:rPr lang="en-GB" sz="1200" kern="1200" dirty="0" err="1">
                <a:solidFill>
                  <a:schemeClr val="tx1"/>
                </a:solidFill>
                <a:effectLst/>
                <a:latin typeface="Arial" charset="0"/>
                <a:ea typeface="+mn-ea"/>
                <a:cs typeface="+mn-cs"/>
              </a:rPr>
              <a:t>Kuje</a:t>
            </a:r>
            <a:r>
              <a:rPr lang="en-GB" sz="1200" kern="1200" dirty="0">
                <a:solidFill>
                  <a:schemeClr val="tx1"/>
                </a:solidFill>
                <a:effectLst/>
                <a:latin typeface="Arial" charset="0"/>
                <a:ea typeface="+mn-ea"/>
                <a:cs typeface="+mn-cs"/>
              </a:rPr>
              <a:t>, Nancy </a:t>
            </a:r>
            <a:r>
              <a:rPr lang="en-GB" sz="1200" kern="1200" dirty="0" err="1">
                <a:solidFill>
                  <a:schemeClr val="tx1"/>
                </a:solidFill>
                <a:effectLst/>
                <a:latin typeface="Arial" charset="0"/>
                <a:ea typeface="+mn-ea"/>
                <a:cs typeface="+mn-cs"/>
              </a:rPr>
              <a:t>Oluoha</a:t>
            </a:r>
            <a:r>
              <a:rPr lang="en-GB" sz="1200" kern="1200" dirty="0">
                <a:solidFill>
                  <a:schemeClr val="tx1"/>
                </a:solidFill>
                <a:effectLst/>
                <a:latin typeface="Arial" charset="0"/>
                <a:ea typeface="+mn-ea"/>
                <a:cs typeface="+mn-cs"/>
              </a:rPr>
              <a:t>, The Gender Empowerment and Multi-cultural Crew (GEM) Project Report, 2015 – 2016;</a:t>
            </a:r>
            <a:endParaRPr lang="en-US" sz="1200" kern="1200" dirty="0">
              <a:solidFill>
                <a:schemeClr val="tx1"/>
              </a:solidFill>
              <a:effectLst/>
              <a:latin typeface="Arial" charset="0"/>
              <a:ea typeface="+mn-ea"/>
              <a:cs typeface="+mn-cs"/>
            </a:endParaRPr>
          </a:p>
          <a:p>
            <a:pPr lvl="0"/>
            <a:r>
              <a:rPr lang="en-GB" sz="1200" kern="1200" dirty="0">
                <a:solidFill>
                  <a:schemeClr val="tx1"/>
                </a:solidFill>
                <a:effectLst/>
                <a:latin typeface="Arial" charset="0"/>
                <a:ea typeface="+mn-ea"/>
                <a:cs typeface="+mn-cs"/>
              </a:rPr>
              <a:t>Gender Diversity Towards Building and Maintaining a Diverse Shipboard Team</a:t>
            </a:r>
            <a:endParaRPr lang="en-US" sz="1200" kern="1200" dirty="0">
              <a:solidFill>
                <a:schemeClr val="tx1"/>
              </a:solidFill>
              <a:effectLst/>
              <a:latin typeface="Arial" charset="0"/>
              <a:ea typeface="+mn-ea"/>
              <a:cs typeface="+mn-cs"/>
            </a:endParaRPr>
          </a:p>
          <a:p>
            <a:pPr lvl="0"/>
            <a:r>
              <a:rPr lang="en-GB" sz="1200" kern="1200" dirty="0" err="1">
                <a:solidFill>
                  <a:schemeClr val="tx1"/>
                </a:solidFill>
                <a:effectLst/>
                <a:latin typeface="Arial" charset="0"/>
                <a:ea typeface="+mn-ea"/>
                <a:cs typeface="+mn-cs"/>
              </a:rPr>
              <a:t>Pencea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Mădălina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Proiect</a:t>
            </a:r>
            <a:r>
              <a:rPr lang="en-GB" sz="1200" kern="1200" dirty="0">
                <a:solidFill>
                  <a:schemeClr val="tx1"/>
                </a:solidFill>
                <a:effectLst/>
                <a:latin typeface="Arial" charset="0"/>
                <a:ea typeface="+mn-ea"/>
                <a:cs typeface="+mn-cs"/>
              </a:rPr>
              <a:t> de </a:t>
            </a:r>
            <a:r>
              <a:rPr lang="en-GB" sz="1200" kern="1200" dirty="0" err="1">
                <a:solidFill>
                  <a:schemeClr val="tx1"/>
                </a:solidFill>
                <a:effectLst/>
                <a:latin typeface="Arial" charset="0"/>
                <a:ea typeface="+mn-ea"/>
                <a:cs typeface="+mn-cs"/>
              </a:rPr>
              <a:t>diplomă</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Proiectarea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voiajului</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unei</a:t>
            </a:r>
            <a:r>
              <a:rPr lang="en-GB" sz="1200" kern="1200" dirty="0">
                <a:solidFill>
                  <a:schemeClr val="tx1"/>
                </a:solidFill>
                <a:effectLst/>
                <a:latin typeface="Arial" charset="0"/>
                <a:ea typeface="+mn-ea"/>
                <a:cs typeface="+mn-cs"/>
              </a:rPr>
              <a:t> nave de </a:t>
            </a:r>
            <a:r>
              <a:rPr lang="en-GB" sz="1200" kern="1200" dirty="0" err="1">
                <a:solidFill>
                  <a:schemeClr val="tx1"/>
                </a:solidFill>
                <a:effectLst/>
                <a:latin typeface="Arial" charset="0"/>
                <a:ea typeface="+mn-ea"/>
                <a:cs typeface="+mn-cs"/>
              </a:rPr>
              <a:t>mărfuri</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generale</a:t>
            </a:r>
            <a:r>
              <a:rPr lang="en-GB" sz="1200" kern="1200" dirty="0">
                <a:solidFill>
                  <a:schemeClr val="tx1"/>
                </a:solidFill>
                <a:effectLst/>
                <a:latin typeface="Arial" charset="0"/>
                <a:ea typeface="+mn-ea"/>
                <a:cs typeface="+mn-cs"/>
              </a:rPr>
              <a:t> de 4536 </a:t>
            </a:r>
            <a:r>
              <a:rPr lang="en-GB" sz="1200" kern="1200" dirty="0" err="1">
                <a:solidFill>
                  <a:schemeClr val="tx1"/>
                </a:solidFill>
                <a:effectLst/>
                <a:latin typeface="Arial" charset="0"/>
                <a:ea typeface="+mn-ea"/>
                <a:cs typeface="+mn-cs"/>
              </a:rPr>
              <a:t>tdw</a:t>
            </a:r>
            <a:r>
              <a:rPr lang="en-GB" sz="1200" kern="1200" dirty="0">
                <a:solidFill>
                  <a:schemeClr val="tx1"/>
                </a:solidFill>
                <a:effectLst/>
                <a:latin typeface="Arial" charset="0"/>
                <a:ea typeface="+mn-ea"/>
                <a:cs typeface="+mn-cs"/>
              </a:rPr>
              <a:t> pe </a:t>
            </a:r>
            <a:r>
              <a:rPr lang="en-GB" sz="1200" kern="1200" dirty="0" err="1">
                <a:solidFill>
                  <a:schemeClr val="tx1"/>
                </a:solidFill>
                <a:effectLst/>
                <a:latin typeface="Arial" charset="0"/>
                <a:ea typeface="+mn-ea"/>
                <a:cs typeface="+mn-cs"/>
              </a:rPr>
              <a:t>ruta</a:t>
            </a:r>
            <a:r>
              <a:rPr lang="en-GB" sz="1200" kern="1200" dirty="0">
                <a:solidFill>
                  <a:schemeClr val="tx1"/>
                </a:solidFill>
                <a:effectLst/>
                <a:latin typeface="Arial" charset="0"/>
                <a:ea typeface="+mn-ea"/>
                <a:cs typeface="+mn-cs"/>
              </a:rPr>
              <a:t> Santos- </a:t>
            </a:r>
            <a:r>
              <a:rPr lang="en-GB" sz="1200" kern="1200" dirty="0" err="1">
                <a:solidFill>
                  <a:schemeClr val="tx1"/>
                </a:solidFill>
                <a:effectLst/>
                <a:latin typeface="Arial" charset="0"/>
                <a:ea typeface="+mn-ea"/>
                <a:cs typeface="+mn-cs"/>
              </a:rPr>
              <a:t>Kamsar</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Guineea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Studiu</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privind</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influenta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multiculturalității</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asupra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transportului</a:t>
            </a:r>
            <a:r>
              <a:rPr lang="en-GB" sz="1200" kern="1200" dirty="0">
                <a:solidFill>
                  <a:schemeClr val="tx1"/>
                </a:solidFill>
                <a:effectLst/>
                <a:latin typeface="Arial" charset="0"/>
                <a:ea typeface="+mn-ea"/>
                <a:cs typeface="+mn-cs"/>
              </a:rPr>
              <a:t> de </a:t>
            </a:r>
            <a:r>
              <a:rPr lang="en-GB" sz="1200" kern="1200" dirty="0" err="1">
                <a:solidFill>
                  <a:schemeClr val="tx1"/>
                </a:solidFill>
                <a:effectLst/>
                <a:latin typeface="Arial" charset="0"/>
                <a:ea typeface="+mn-ea"/>
                <a:cs typeface="+mn-cs"/>
              </a:rPr>
              <a:t>mărfuri</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în</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domeniul</a:t>
            </a:r>
            <a:r>
              <a:rPr lang="en-GB" sz="1200" kern="1200" dirty="0">
                <a:solidFill>
                  <a:schemeClr val="tx1"/>
                </a:solidFill>
                <a:effectLst/>
                <a:latin typeface="Arial" charset="0"/>
                <a:ea typeface="+mn-ea"/>
                <a:cs typeface="+mn-cs"/>
              </a:rPr>
              <a:t> naval.</a:t>
            </a:r>
            <a:endParaRPr lang="en-US" sz="1200" kern="1200" dirty="0">
              <a:solidFill>
                <a:schemeClr val="tx1"/>
              </a:solidFill>
              <a:effectLst/>
              <a:latin typeface="Arial" charset="0"/>
              <a:ea typeface="+mn-ea"/>
              <a:cs typeface="+mn-cs"/>
            </a:endParaRPr>
          </a:p>
          <a:p>
            <a:pPr lvl="0"/>
            <a:r>
              <a:rPr lang="en-GB" sz="1200" kern="1200" dirty="0" err="1">
                <a:solidFill>
                  <a:schemeClr val="tx1"/>
                </a:solidFill>
                <a:effectLst/>
                <a:latin typeface="Arial" charset="0"/>
                <a:ea typeface="+mn-ea"/>
                <a:cs typeface="+mn-cs"/>
              </a:rPr>
              <a:t>Cowburn</a:t>
            </a:r>
            <a:r>
              <a:rPr lang="en-GB" sz="1200" kern="1200" dirty="0">
                <a:solidFill>
                  <a:schemeClr val="tx1"/>
                </a:solidFill>
                <a:effectLst/>
                <a:latin typeface="Arial" charset="0"/>
                <a:ea typeface="+mn-ea"/>
                <a:cs typeface="+mn-cs"/>
              </a:rPr>
              <a:t> A. and </a:t>
            </a:r>
            <a:r>
              <a:rPr lang="en-GB" sz="1200" kern="1200" dirty="0" err="1">
                <a:solidFill>
                  <a:schemeClr val="tx1"/>
                </a:solidFill>
                <a:effectLst/>
                <a:latin typeface="Arial" charset="0"/>
                <a:ea typeface="+mn-ea"/>
                <a:cs typeface="+mn-cs"/>
              </a:rPr>
              <a:t>Wahren</a:t>
            </a:r>
            <a:r>
              <a:rPr lang="en-GB" sz="1200" kern="1200" dirty="0">
                <a:solidFill>
                  <a:schemeClr val="tx1"/>
                </a:solidFill>
                <a:effectLst/>
                <a:latin typeface="Arial" charset="0"/>
                <a:ea typeface="+mn-ea"/>
                <a:cs typeface="+mn-cs"/>
              </a:rPr>
              <a:t> E., Bridge Resource Management, SAS Academy, 2005</a:t>
            </a:r>
            <a:endParaRPr lang="en-US" sz="1200" kern="1200" dirty="0">
              <a:solidFill>
                <a:schemeClr val="tx1"/>
              </a:solidFill>
              <a:effectLst/>
              <a:latin typeface="Arial" charset="0"/>
              <a:ea typeface="+mn-ea"/>
              <a:cs typeface="+mn-cs"/>
            </a:endParaRPr>
          </a:p>
          <a:p>
            <a:pPr lvl="0"/>
            <a:r>
              <a:rPr lang="en-GB" sz="1200" kern="1200" dirty="0">
                <a:solidFill>
                  <a:schemeClr val="tx1"/>
                </a:solidFill>
                <a:effectLst/>
                <a:latin typeface="Arial" charset="0"/>
                <a:ea typeface="+mn-ea"/>
                <a:cs typeface="+mn-cs"/>
              </a:rPr>
              <a:t>Avram, E., Cooper, C.L., (</a:t>
            </a:r>
            <a:r>
              <a:rPr lang="en-GB" sz="1200" kern="1200" dirty="0" err="1">
                <a:solidFill>
                  <a:schemeClr val="tx1"/>
                </a:solidFill>
                <a:effectLst/>
                <a:latin typeface="Arial" charset="0"/>
                <a:ea typeface="+mn-ea"/>
                <a:cs typeface="+mn-cs"/>
              </a:rPr>
              <a:t>coord</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Psihologie</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organizațional-managerială</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Tendințe</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actuale</a:t>
            </a:r>
            <a:r>
              <a:rPr lang="en-GB" sz="1200" kern="1200" dirty="0">
                <a:solidFill>
                  <a:schemeClr val="tx1"/>
                </a:solidFill>
                <a:effectLst/>
                <a:latin typeface="Arial" charset="0"/>
                <a:ea typeface="+mn-ea"/>
                <a:cs typeface="+mn-cs"/>
              </a:rPr>
              <a:t>, Ed. </a:t>
            </a:r>
            <a:r>
              <a:rPr lang="en-GB" sz="1200" kern="1200" dirty="0" err="1">
                <a:solidFill>
                  <a:schemeClr val="tx1"/>
                </a:solidFill>
                <a:effectLst/>
                <a:latin typeface="Arial" charset="0"/>
                <a:ea typeface="+mn-ea"/>
                <a:cs typeface="+mn-cs"/>
              </a:rPr>
              <a:t>Polirom</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Iași</a:t>
            </a:r>
            <a:r>
              <a:rPr lang="en-GB" sz="1200" kern="1200" dirty="0">
                <a:solidFill>
                  <a:schemeClr val="tx1"/>
                </a:solidFill>
                <a:effectLst/>
                <a:latin typeface="Arial" charset="0"/>
                <a:ea typeface="+mn-ea"/>
                <a:cs typeface="+mn-cs"/>
              </a:rPr>
              <a:t>, 2008</a:t>
            </a:r>
            <a:endParaRPr lang="en-US" sz="1200" kern="1200" dirty="0">
              <a:solidFill>
                <a:schemeClr val="tx1"/>
              </a:solidFill>
              <a:effectLst/>
              <a:latin typeface="Arial" charset="0"/>
              <a:ea typeface="+mn-ea"/>
              <a:cs typeface="+mn-cs"/>
            </a:endParaRPr>
          </a:p>
          <a:p>
            <a:pPr lvl="0"/>
            <a:r>
              <a:rPr lang="en-GB" sz="1200" kern="1200" dirty="0">
                <a:solidFill>
                  <a:schemeClr val="tx1"/>
                </a:solidFill>
                <a:effectLst/>
                <a:latin typeface="Arial" charset="0"/>
                <a:ea typeface="+mn-ea"/>
                <a:cs typeface="+mn-cs"/>
              </a:rPr>
              <a:t>Swift, A.J., Bridge Team Management,  Nautical Institute, 2000 </a:t>
            </a:r>
            <a:endParaRPr lang="en-US" sz="1200" kern="1200" dirty="0">
              <a:solidFill>
                <a:schemeClr val="tx1"/>
              </a:solidFill>
              <a:effectLst/>
              <a:latin typeface="Arial" charset="0"/>
              <a:ea typeface="+mn-ea"/>
              <a:cs typeface="+mn-cs"/>
            </a:endParaRPr>
          </a:p>
          <a:p>
            <a:pPr lvl="0"/>
            <a:r>
              <a:rPr lang="en-GB" sz="1200" kern="1200" dirty="0" err="1">
                <a:solidFill>
                  <a:schemeClr val="tx1"/>
                </a:solidFill>
                <a:effectLst/>
                <a:latin typeface="Arial" charset="0"/>
                <a:ea typeface="+mn-ea"/>
                <a:cs typeface="+mn-cs"/>
              </a:rPr>
              <a:t>Zlate</a:t>
            </a:r>
            <a:r>
              <a:rPr lang="en-GB" sz="1200" kern="1200" dirty="0">
                <a:solidFill>
                  <a:schemeClr val="tx1"/>
                </a:solidFill>
                <a:effectLst/>
                <a:latin typeface="Arial" charset="0"/>
                <a:ea typeface="+mn-ea"/>
                <a:cs typeface="+mn-cs"/>
              </a:rPr>
              <a:t>, M., </a:t>
            </a:r>
            <a:r>
              <a:rPr lang="en-GB" sz="1200" kern="1200" dirty="0" err="1">
                <a:solidFill>
                  <a:schemeClr val="tx1"/>
                </a:solidFill>
                <a:effectLst/>
                <a:latin typeface="Arial" charset="0"/>
                <a:ea typeface="+mn-ea"/>
                <a:cs typeface="+mn-cs"/>
              </a:rPr>
              <a:t>Tratat</a:t>
            </a:r>
            <a:r>
              <a:rPr lang="en-GB" sz="1200" kern="1200" dirty="0">
                <a:solidFill>
                  <a:schemeClr val="tx1"/>
                </a:solidFill>
                <a:effectLst/>
                <a:latin typeface="Arial" charset="0"/>
                <a:ea typeface="+mn-ea"/>
                <a:cs typeface="+mn-cs"/>
              </a:rPr>
              <a:t> de </a:t>
            </a:r>
            <a:r>
              <a:rPr lang="en-GB" sz="1200" kern="1200" dirty="0" err="1">
                <a:solidFill>
                  <a:schemeClr val="tx1"/>
                </a:solidFill>
                <a:effectLst/>
                <a:latin typeface="Arial" charset="0"/>
                <a:ea typeface="+mn-ea"/>
                <a:cs typeface="+mn-cs"/>
              </a:rPr>
              <a:t>Psihologie</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organizațional-managerială</a:t>
            </a:r>
            <a:r>
              <a:rPr lang="en-GB" sz="1200" kern="1200" dirty="0">
                <a:solidFill>
                  <a:schemeClr val="tx1"/>
                </a:solidFill>
                <a:effectLst/>
                <a:latin typeface="Arial" charset="0"/>
                <a:ea typeface="+mn-ea"/>
                <a:cs typeface="+mn-cs"/>
              </a:rPr>
              <a:t>, vol. II, Ed. </a:t>
            </a:r>
            <a:r>
              <a:rPr lang="en-GB" sz="1200" kern="1200" dirty="0" err="1">
                <a:solidFill>
                  <a:schemeClr val="tx1"/>
                </a:solidFill>
                <a:effectLst/>
                <a:latin typeface="Arial" charset="0"/>
                <a:ea typeface="+mn-ea"/>
                <a:cs typeface="+mn-cs"/>
              </a:rPr>
              <a:t>Polirom</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Iași</a:t>
            </a:r>
            <a:r>
              <a:rPr lang="en-GB" sz="1200" kern="1200" dirty="0">
                <a:solidFill>
                  <a:schemeClr val="tx1"/>
                </a:solidFill>
                <a:effectLst/>
                <a:latin typeface="Arial" charset="0"/>
                <a:ea typeface="+mn-ea"/>
                <a:cs typeface="+mn-cs"/>
              </a:rPr>
              <a:t>, 2007</a:t>
            </a:r>
            <a:endParaRPr lang="en-US" sz="1200" kern="1200" dirty="0">
              <a:solidFill>
                <a:schemeClr val="tx1"/>
              </a:solidFill>
              <a:effectLst/>
              <a:latin typeface="Arial" charset="0"/>
              <a:ea typeface="+mn-ea"/>
              <a:cs typeface="+mn-cs"/>
            </a:endParaRPr>
          </a:p>
          <a:p>
            <a:pPr lvl="0"/>
            <a:r>
              <a:rPr lang="en-GB" sz="1200" kern="1200" dirty="0">
                <a:solidFill>
                  <a:schemeClr val="tx1"/>
                </a:solidFill>
                <a:effectLst/>
                <a:latin typeface="Arial" charset="0"/>
                <a:ea typeface="+mn-ea"/>
                <a:cs typeface="+mn-cs"/>
              </a:rPr>
              <a:t>***, safety4sea.com/preventing-sexual-assault-in-maritime-sector</a:t>
            </a:r>
            <a:endParaRPr lang="en-US" sz="1200" kern="1200" dirty="0">
              <a:solidFill>
                <a:schemeClr val="tx1"/>
              </a:solidFill>
              <a:effectLst/>
              <a:latin typeface="Arial" charset="0"/>
              <a:ea typeface="+mn-ea"/>
              <a:cs typeface="+mn-cs"/>
            </a:endParaRPr>
          </a:p>
          <a:p>
            <a:pPr lvl="0"/>
            <a:r>
              <a:rPr lang="en-GB" sz="1200" kern="1200" dirty="0">
                <a:solidFill>
                  <a:schemeClr val="tx1"/>
                </a:solidFill>
                <a:effectLst/>
                <a:latin typeface="Arial" charset="0"/>
                <a:ea typeface="+mn-ea"/>
                <a:cs typeface="+mn-cs"/>
              </a:rPr>
              <a:t>***, safety4sea.com/eliminate-sexual-harassment-onboard</a:t>
            </a:r>
            <a:endParaRPr lang="en-US" sz="1200" kern="1200" dirty="0">
              <a:solidFill>
                <a:schemeClr val="tx1"/>
              </a:solidFill>
              <a:effectLst/>
              <a:latin typeface="Arial" charset="0"/>
              <a:ea typeface="+mn-ea"/>
              <a:cs typeface="+mn-cs"/>
            </a:endParaRPr>
          </a:p>
          <a:p>
            <a:endParaRPr lang="tr-TR"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9468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i="1" kern="1200" dirty="0" err="1">
                <a:solidFill>
                  <a:schemeClr val="tx1"/>
                </a:solidFill>
                <a:effectLst/>
                <a:latin typeface="Arial" charset="0"/>
                <a:ea typeface="+mn-ea"/>
                <a:cs typeface="+mn-cs"/>
              </a:rPr>
              <a:t>discrimination</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defined</a:t>
            </a:r>
            <a:r>
              <a:rPr lang="tr-TR" sz="1200" kern="1200" dirty="0">
                <a:solidFill>
                  <a:schemeClr val="tx1"/>
                </a:solidFill>
                <a:effectLst/>
                <a:latin typeface="Arial" charset="0"/>
                <a:ea typeface="+mn-ea"/>
                <a:cs typeface="+mn-cs"/>
              </a:rPr>
              <a:t> as “</a:t>
            </a:r>
            <a:r>
              <a:rPr lang="tr-TR" sz="1200" kern="1200" dirty="0" err="1">
                <a:solidFill>
                  <a:schemeClr val="tx1"/>
                </a:solidFill>
                <a:effectLst/>
                <a:latin typeface="Arial" charset="0"/>
                <a:ea typeface="+mn-ea"/>
                <a:cs typeface="+mn-cs"/>
              </a:rPr>
              <a:t>unjust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prejudicial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treatment</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different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categories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people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especially</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grounds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race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age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sex</a:t>
            </a:r>
            <a:r>
              <a:rPr lang="tr-TR" sz="1200" kern="1200" dirty="0">
                <a:solidFill>
                  <a:schemeClr val="tx1"/>
                </a:solidFill>
                <a:effectLst/>
                <a:latin typeface="Arial" charset="0"/>
                <a:ea typeface="+mn-ea"/>
                <a:cs typeface="+mn-cs"/>
              </a:rPr>
              <a:t>” (Oxford Dictionary).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preamble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Universal </a:t>
            </a:r>
            <a:r>
              <a:rPr lang="tr-TR" sz="1200" kern="1200" dirty="0" err="1">
                <a:solidFill>
                  <a:schemeClr val="tx1"/>
                </a:solidFill>
                <a:effectLst/>
                <a:latin typeface="Arial" charset="0"/>
                <a:ea typeface="+mn-ea"/>
                <a:cs typeface="+mn-cs"/>
              </a:rPr>
              <a:t>Declaration</a:t>
            </a:r>
            <a:r>
              <a:rPr lang="tr-TR" sz="1200" kern="1200" dirty="0">
                <a:solidFill>
                  <a:schemeClr val="tx1"/>
                </a:solidFill>
                <a:effectLst/>
                <a:latin typeface="Arial" charset="0"/>
                <a:ea typeface="+mn-ea"/>
                <a:cs typeface="+mn-cs"/>
              </a:rPr>
              <a:t> of Human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states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recognition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inherent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dignity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inalienable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members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human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family</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foundation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freedom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justice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peace</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world</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United Nations </a:t>
            </a:r>
            <a:r>
              <a:rPr lang="tr-TR" sz="1200" kern="1200" dirty="0" err="1">
                <a:solidFill>
                  <a:schemeClr val="tx1"/>
                </a:solidFill>
                <a:effectLst/>
                <a:latin typeface="Arial" charset="0"/>
                <a:ea typeface="+mn-ea"/>
                <a:cs typeface="+mn-cs"/>
              </a:rPr>
              <a:t>Women's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Treaty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implemented</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few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decades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ago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supposed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take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part</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nations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political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public</a:t>
            </a:r>
            <a:r>
              <a:rPr lang="tr-TR" sz="1200" kern="1200" dirty="0">
                <a:solidFill>
                  <a:schemeClr val="tx1"/>
                </a:solidFill>
                <a:effectLst/>
                <a:latin typeface="Arial" charset="0"/>
                <a:ea typeface="+mn-ea"/>
                <a:cs typeface="+mn-cs"/>
              </a:rPr>
              <a:t> life, but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hasn't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changed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much</a:t>
            </a:r>
            <a:r>
              <a:rPr lang="tr-TR" sz="1200" kern="1200" dirty="0">
                <a:solidFill>
                  <a:schemeClr val="tx1"/>
                </a:solidFill>
                <a:effectLst/>
                <a:latin typeface="Arial" charset="0"/>
                <a:ea typeface="+mn-ea"/>
                <a:cs typeface="+mn-cs"/>
              </a:rPr>
              <a:t> (9). Beyond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equality</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woman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many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countries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still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unable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vote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even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wear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Asia</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Soviet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Union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territories</a:t>
            </a:r>
            <a:r>
              <a:rPr lang="tr-TR" sz="1200" kern="1200" dirty="0">
                <a:solidFill>
                  <a:schemeClr val="tx1"/>
                </a:solidFill>
                <a:effectLst/>
                <a:latin typeface="Arial" charset="0"/>
                <a:ea typeface="+mn-ea"/>
                <a:cs typeface="+mn-cs"/>
              </a:rPr>
              <a:t>, Latin </a:t>
            </a:r>
            <a:r>
              <a:rPr lang="tr-TR" sz="1200" kern="1200" dirty="0" err="1">
                <a:solidFill>
                  <a:schemeClr val="tx1"/>
                </a:solidFill>
                <a:effectLst/>
                <a:latin typeface="Arial" charset="0"/>
                <a:ea typeface="+mn-ea"/>
                <a:cs typeface="+mn-cs"/>
              </a:rPr>
              <a:t>America</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Africa</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Central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Eastern</a:t>
            </a:r>
            <a:r>
              <a:rPr lang="tr-TR" sz="1200" kern="1200" dirty="0">
                <a:solidFill>
                  <a:schemeClr val="tx1"/>
                </a:solidFill>
                <a:effectLst/>
                <a:latin typeface="Arial" charset="0"/>
                <a:ea typeface="+mn-ea"/>
                <a:cs typeface="+mn-cs"/>
              </a:rPr>
              <a:t> Europe </a:t>
            </a:r>
            <a:r>
              <a:rPr lang="tr-TR" sz="1200" kern="1200" dirty="0" err="1">
                <a:solidFill>
                  <a:schemeClr val="tx1"/>
                </a:solidFill>
                <a:effectLst/>
                <a:latin typeface="Arial" charset="0"/>
                <a:ea typeface="+mn-ea"/>
                <a:cs typeface="+mn-cs"/>
              </a:rPr>
              <a:t>woman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trafficking</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still</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heart-breaking</a:t>
            </a:r>
            <a:r>
              <a:rPr lang="tr-TR" sz="1200" kern="1200" dirty="0">
                <a:solidFill>
                  <a:schemeClr val="tx1"/>
                </a:solidFill>
                <a:effectLst/>
                <a:latin typeface="Arial" charset="0"/>
                <a:ea typeface="+mn-ea"/>
                <a:cs typeface="+mn-cs"/>
              </a:rPr>
              <a:t> problem. </a:t>
            </a:r>
          </a:p>
          <a:p>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Discrimination</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serious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societies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paternal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type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families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However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there</a:t>
            </a:r>
            <a:r>
              <a:rPr lang="tr-TR" sz="1200" kern="1200" dirty="0">
                <a:solidFill>
                  <a:schemeClr val="tx1"/>
                </a:solidFill>
                <a:effectLst/>
                <a:latin typeface="Arial" charset="0"/>
                <a:ea typeface="+mn-ea"/>
                <a:cs typeface="+mn-cs"/>
              </a:rPr>
              <a:t> is not a </a:t>
            </a:r>
            <a:r>
              <a:rPr lang="tr-TR" sz="1200" kern="1200" dirty="0" err="1">
                <a:solidFill>
                  <a:schemeClr val="tx1"/>
                </a:solidFill>
                <a:effectLst/>
                <a:latin typeface="Arial" charset="0"/>
                <a:ea typeface="+mn-ea"/>
                <a:cs typeface="+mn-cs"/>
              </a:rPr>
              <a:t>big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difference</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societies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maternal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type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family</a:t>
            </a:r>
            <a:r>
              <a:rPr lang="tr-TR" sz="1200" kern="1200" dirty="0">
                <a:solidFill>
                  <a:schemeClr val="tx1"/>
                </a:solidFill>
                <a:effectLst/>
                <a:latin typeface="Arial" charset="0"/>
                <a:ea typeface="+mn-ea"/>
                <a:cs typeface="+mn-cs"/>
              </a:rPr>
              <a:t> background. </a:t>
            </a:r>
            <a:r>
              <a:rPr lang="tr-TR" sz="1200" kern="1200" dirty="0" err="1">
                <a:solidFill>
                  <a:schemeClr val="tx1"/>
                </a:solidFill>
                <a:effectLst/>
                <a:latin typeface="Arial" charset="0"/>
                <a:ea typeface="+mn-ea"/>
                <a:cs typeface="+mn-cs"/>
              </a:rPr>
              <a:t>We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should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consider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effects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religions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strong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tenets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based</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male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suppression</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Throughout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history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received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same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men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couldn't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vote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outside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home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scorned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treated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little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respect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supposed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remain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behind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men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expected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supportive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without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voicing</a:t>
            </a:r>
            <a:r>
              <a:rPr lang="tr-TR" sz="1200" kern="1200" dirty="0">
                <a:solidFill>
                  <a:schemeClr val="tx1"/>
                </a:solidFill>
                <a:effectLst/>
                <a:latin typeface="Arial" charset="0"/>
                <a:ea typeface="+mn-ea"/>
                <a:cs typeface="+mn-cs"/>
              </a:rPr>
              <a:t> an </a:t>
            </a:r>
            <a:r>
              <a:rPr lang="tr-TR" sz="1200" kern="1200" dirty="0" err="1">
                <a:solidFill>
                  <a:schemeClr val="tx1"/>
                </a:solidFill>
                <a:effectLst/>
                <a:latin typeface="Arial" charset="0"/>
                <a:ea typeface="+mn-ea"/>
                <a:cs typeface="+mn-cs"/>
              </a:rPr>
              <a:t>opinion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own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Starting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from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beginning</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20</a:t>
            </a:r>
            <a:r>
              <a:rPr lang="tr-TR" sz="1200" kern="1200" baseline="30000" dirty="0">
                <a:solidFill>
                  <a:schemeClr val="tx1"/>
                </a:solidFill>
                <a:effectLst/>
                <a:latin typeface="Arial" charset="0"/>
                <a:ea typeface="+mn-ea"/>
                <a:cs typeface="+mn-cs"/>
              </a:rPr>
              <a:t>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century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movements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started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gradually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improved</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One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famous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has </a:t>
            </a:r>
            <a:r>
              <a:rPr lang="tr-TR" sz="1200" kern="1200" dirty="0" err="1">
                <a:solidFill>
                  <a:schemeClr val="tx1"/>
                </a:solidFill>
                <a:effectLst/>
                <a:latin typeface="Arial" charset="0"/>
                <a:ea typeface="+mn-ea"/>
                <a:cs typeface="+mn-cs"/>
              </a:rPr>
              <a:t>been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leading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fight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since it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established</a:t>
            </a:r>
            <a:r>
              <a:rPr lang="tr-TR" sz="1200" kern="1200" dirty="0">
                <a:solidFill>
                  <a:schemeClr val="tx1"/>
                </a:solidFill>
                <a:effectLst/>
                <a:latin typeface="Arial" charset="0"/>
                <a:ea typeface="+mn-ea"/>
                <a:cs typeface="+mn-cs"/>
              </a:rPr>
              <a:t> in 1966 is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National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NOW. NOW has </a:t>
            </a:r>
            <a:r>
              <a:rPr lang="tr-TR" sz="1200" kern="1200" dirty="0" err="1">
                <a:solidFill>
                  <a:schemeClr val="tx1"/>
                </a:solidFill>
                <a:effectLst/>
                <a:latin typeface="Arial" charset="0"/>
                <a:ea typeface="+mn-ea"/>
                <a:cs typeface="+mn-cs"/>
              </a:rPr>
              <a:t>been</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major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source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protection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woman</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every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subject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important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from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workplace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reproductive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NOW is a </a:t>
            </a:r>
            <a:r>
              <a:rPr lang="tr-TR" sz="1200" kern="1200" dirty="0" err="1">
                <a:solidFill>
                  <a:schemeClr val="tx1"/>
                </a:solidFill>
                <a:effectLst/>
                <a:latin typeface="Arial" charset="0"/>
                <a:ea typeface="+mn-ea"/>
                <a:cs typeface="+mn-cs"/>
              </a:rPr>
              <a:t>strong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never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fight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There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many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countries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aimed</a:t>
            </a:r>
            <a:r>
              <a:rPr lang="tr-TR" sz="1200" kern="1200" dirty="0">
                <a:solidFill>
                  <a:schemeClr val="tx1"/>
                </a:solidFill>
                <a:effectLst/>
                <a:latin typeface="Arial" charset="0"/>
                <a:ea typeface="+mn-ea"/>
                <a:cs typeface="+mn-cs"/>
              </a:rPr>
              <a:t> at </a:t>
            </a:r>
            <a:r>
              <a:rPr lang="tr-TR" sz="1200" kern="1200" dirty="0" err="1">
                <a:solidFill>
                  <a:schemeClr val="tx1"/>
                </a:solidFill>
                <a:effectLst/>
                <a:latin typeface="Arial" charset="0"/>
                <a:ea typeface="+mn-ea"/>
                <a:cs typeface="+mn-cs"/>
              </a:rPr>
              <a:t>helping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workplace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Now</a:t>
            </a:r>
            <a:r>
              <a:rPr lang="tr-TR" sz="1200" kern="1200" dirty="0">
                <a:solidFill>
                  <a:schemeClr val="tx1"/>
                </a:solidFill>
                <a:effectLst/>
                <a:latin typeface="Arial" charset="0"/>
                <a:ea typeface="+mn-ea"/>
                <a:cs typeface="+mn-cs"/>
              </a:rPr>
              <a:t> is an </a:t>
            </a:r>
            <a:r>
              <a:rPr lang="tr-TR" sz="1200" kern="1200" dirty="0" err="1">
                <a:solidFill>
                  <a:schemeClr val="tx1"/>
                </a:solidFill>
                <a:effectLst/>
                <a:latin typeface="Arial" charset="0"/>
                <a:ea typeface="+mn-ea"/>
                <a:cs typeface="+mn-cs"/>
              </a:rPr>
              <a:t>organization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suffer</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foreign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countries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protect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from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horrors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often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endured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other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civilized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countries</a:t>
            </a:r>
            <a:r>
              <a:rPr lang="tr-TR" sz="1200" kern="1200" dirty="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5880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social institutions covered by the SIGI fall under five dimensions, spanning major socio-economic areas that affect the life course of a girl and woman: discriminatory family code, restricted physical </a:t>
            </a:r>
            <a:r>
              <a:rPr lang="en-US" sz="1200" kern="1200" dirty="0" err="1">
                <a:solidFill>
                  <a:schemeClr val="tx1"/>
                </a:solidFill>
                <a:effectLst/>
                <a:latin typeface="Arial" charset="0"/>
                <a:ea typeface="+mn-ea"/>
                <a:cs typeface="+mn-cs"/>
              </a:rPr>
              <a:t>integrity,some</a:t>
            </a:r>
            <a:r>
              <a:rPr lang="en-US" sz="1200" kern="1200" dirty="0">
                <a:solidFill>
                  <a:schemeClr val="tx1"/>
                </a:solidFill>
                <a:effectLst/>
                <a:latin typeface="Arial" charset="0"/>
                <a:ea typeface="+mn-ea"/>
                <a:cs typeface="+mn-cs"/>
              </a:rPr>
              <a:t> bias, restricted resources and assets, and restricted civil liberties. These dimensions look at the gaps between women and men in terms of rights and opportunities as reflected in legislation, practices and attitudes.</a:t>
            </a:r>
            <a:endParaRPr lang="tr-T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effectLst/>
                <a:latin typeface="Arial" charset="0"/>
                <a:ea typeface="+mn-ea"/>
                <a:cs typeface="+mn-cs"/>
              </a:rPr>
              <a:t>Discriminatory social institutions are formal and informal laws, social norms and practices that restrict or exclude women and consequently curtail their access to rights, justice, resources and empowerment opportunities.</a:t>
            </a:r>
            <a:endParaRPr lang="ro-RO"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ro-RO"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social institutions covered by the SIGI fall under five dimensions, spanning major socio-economic areas that affect the life course of a girl and woman: discriminatory family code, restricted physical </a:t>
            </a:r>
            <a:r>
              <a:rPr lang="en-US" sz="1200" kern="1200" dirty="0" err="1">
                <a:solidFill>
                  <a:schemeClr val="tx1"/>
                </a:solidFill>
                <a:effectLst/>
                <a:latin typeface="Arial" charset="0"/>
                <a:ea typeface="+mn-ea"/>
                <a:cs typeface="+mn-cs"/>
              </a:rPr>
              <a:t>integrity,some</a:t>
            </a:r>
            <a:r>
              <a:rPr lang="en-US" sz="1200" kern="1200" dirty="0">
                <a:solidFill>
                  <a:schemeClr val="tx1"/>
                </a:solidFill>
                <a:effectLst/>
                <a:latin typeface="Arial" charset="0"/>
                <a:ea typeface="+mn-ea"/>
                <a:cs typeface="+mn-cs"/>
              </a:rPr>
              <a:t> bias, restricted resources and assets, and restricted civil liberties. These dimensions look at the gaps between women and men in terms of rights and opportunities as reflected in legislation, practices and attitudes.</a:t>
            </a:r>
            <a:endParaRPr lang="tr-T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effectLst/>
                <a:latin typeface="Arial" charset="0"/>
                <a:ea typeface="+mn-ea"/>
                <a:cs typeface="+mn-cs"/>
              </a:rPr>
              <a:t>Discriminatory social institutions are formal and informal laws, social norms and practices that restrict or exclude women and consequently curtail their access to rights, justice, resources and empowerment opportunities.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sz="1200" kern="1200" dirty="0">
              <a:solidFill>
                <a:schemeClr val="tx1"/>
              </a:solidFill>
              <a:effectLst/>
              <a:latin typeface="Arial" charset="0"/>
              <a:ea typeface="+mn-ea"/>
              <a:cs typeface="+mn-cs"/>
            </a:endParaRPr>
          </a:p>
          <a:p>
            <a:endParaRPr lang="tr-TR"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410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effectLst/>
                <a:latin typeface="Arial" charset="0"/>
                <a:ea typeface="+mn-ea"/>
                <a:cs typeface="+mn-cs"/>
              </a:rPr>
              <a:t>ITF (20</a:t>
            </a:r>
            <a:r>
              <a:rPr lang="ro-RO" sz="1200" kern="1200" dirty="0">
                <a:solidFill>
                  <a:schemeClr val="tx1"/>
                </a:solidFill>
                <a:effectLst/>
                <a:latin typeface="Arial" charset="0"/>
                <a:ea typeface="+mn-ea"/>
                <a:cs typeface="+mn-cs"/>
              </a:rPr>
              <a:t>22</a:t>
            </a:r>
            <a:r>
              <a:rPr lang="tr-TR" sz="1200" kern="1200" dirty="0">
                <a:solidFill>
                  <a:schemeClr val="tx1"/>
                </a:solidFill>
                <a:effectLst/>
                <a:latin typeface="Arial" charset="0"/>
                <a:ea typeface="+mn-ea"/>
                <a:cs typeface="+mn-cs"/>
              </a:rPr>
              <a:t>) reports that women are deployed among the worst paid and least protected of jobs at sea.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younger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fewer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crew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mates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low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number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means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can be </a:t>
            </a:r>
            <a:r>
              <a:rPr lang="tr-TR" sz="1200" kern="1200" dirty="0" err="1">
                <a:solidFill>
                  <a:schemeClr val="tx1"/>
                </a:solidFill>
                <a:effectLst/>
                <a:latin typeface="Arial" charset="0"/>
                <a:ea typeface="+mn-ea"/>
                <a:cs typeface="+mn-cs"/>
              </a:rPr>
              <a:t>subject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discrimination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harassment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unions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alert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dangers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strive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protect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interests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members</a:t>
            </a:r>
            <a:r>
              <a:rPr lang="tr-TR" sz="1200" kern="1200" dirty="0">
                <a:solidFill>
                  <a:schemeClr val="tx1"/>
                </a:solidFill>
                <a:effectLst/>
                <a:latin typeface="Arial" charset="0"/>
                <a:ea typeface="+mn-ea"/>
                <a:cs typeface="+mn-cs"/>
              </a:rPr>
              <a:t> – </a:t>
            </a:r>
            <a:r>
              <a:rPr lang="tr-TR" sz="1200" kern="1200" dirty="0" err="1">
                <a:solidFill>
                  <a:schemeClr val="tx1"/>
                </a:solidFill>
                <a:effectLst/>
                <a:latin typeface="Arial" charset="0"/>
                <a:ea typeface="+mn-ea"/>
                <a:cs typeface="+mn-cs"/>
              </a:rPr>
              <a:t>who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now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number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about</a:t>
            </a:r>
            <a:r>
              <a:rPr lang="tr-TR" sz="1200" kern="1200" dirty="0">
                <a:solidFill>
                  <a:schemeClr val="tx1"/>
                </a:solidFill>
                <a:effectLst/>
                <a:latin typeface="Arial" charset="0"/>
                <a:ea typeface="+mn-ea"/>
                <a:cs typeface="+mn-cs"/>
              </a:rPr>
              <a:t> 23,000 </a:t>
            </a:r>
            <a:r>
              <a:rPr lang="tr-TR" sz="1200" kern="1200" dirty="0" err="1">
                <a:solidFill>
                  <a:schemeClr val="tx1"/>
                </a:solidFill>
                <a:effectLst/>
                <a:latin typeface="Arial" charset="0"/>
                <a:ea typeface="+mn-ea"/>
                <a:cs typeface="+mn-cs"/>
              </a:rPr>
              <a:t>worldwide</a:t>
            </a:r>
            <a:r>
              <a:rPr lang="tr-TR" sz="1200" kern="1200" dirty="0">
                <a:solidFill>
                  <a:schemeClr val="tx1"/>
                </a:solidFill>
                <a:effectLst/>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status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changes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different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countries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depending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upon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economic</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cultural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development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a:t>
            </a:r>
            <a:r>
              <a:rPr lang="tr-TR" sz="1200" kern="1200" dirty="0">
                <a:solidFill>
                  <a:schemeClr val="tx1"/>
                </a:solidFill>
                <a:effectLst/>
                <a:latin typeface="Arial" charset="0"/>
                <a:ea typeface="+mn-ea"/>
                <a:cs typeface="+mn-cs"/>
              </a:rPr>
              <a:t>. </a:t>
            </a:r>
          </a:p>
          <a:p>
            <a:r>
              <a:rPr lang="en-GB" sz="1200" kern="1200" dirty="0">
                <a:solidFill>
                  <a:schemeClr val="tx1"/>
                </a:solidFill>
                <a:effectLst/>
                <a:latin typeface="Arial" charset="0"/>
                <a:ea typeface="+mn-ea"/>
                <a:cs typeface="+mn-cs"/>
              </a:rPr>
              <a:t>The highest employment rate for woman seafarers is in the United Kingdom; 7 percent of the officers and 21 per cent of the ratings are female. </a:t>
            </a:r>
            <a:endParaRPr lang="tr-TR"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9480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5F69A7-BB6B-4972-A66D-B37668A31147}"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9705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429343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41252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31655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927084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3087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10899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5" name="Rectangle 14"/>
          <p:cNvSpPr/>
          <p:nvPr userDrawn="1"/>
        </p:nvSpPr>
        <p:spPr bwMode="auto">
          <a:xfrm>
            <a:off x="0" y="0"/>
            <a:ext cx="12192000" cy="9361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charset="0"/>
            </a:endParaRPr>
          </a:p>
        </p:txBody>
      </p:sp>
      <p:sp>
        <p:nvSpPr>
          <p:cNvPr id="533508" name="Text Box 4"/>
          <p:cNvSpPr txBox="1">
            <a:spLocks noChangeArrowheads="1"/>
          </p:cNvSpPr>
          <p:nvPr/>
        </p:nvSpPr>
        <p:spPr bwMode="auto">
          <a:xfrm>
            <a:off x="0" y="0"/>
            <a:ext cx="12192000" cy="6824662"/>
          </a:xfrm>
          <a:prstGeom prst="rect">
            <a:avLst/>
          </a:prstGeom>
          <a:noFill/>
          <a:ln w="76200" cmpd="tri">
            <a:solidFill>
              <a:schemeClr val="tx1"/>
            </a:solidFill>
            <a:miter lim="800000"/>
            <a:headEnd/>
            <a:tailEnd/>
          </a:ln>
          <a:effectLst/>
        </p:spPr>
        <p:txBody>
          <a:bodyPr/>
          <a:lstStyle/>
          <a:p>
            <a:pPr algn="ctr" eaLnBrk="1" hangingPunct="1">
              <a:defRPr/>
            </a:pPr>
            <a:endParaRPr lang="en-US" sz="1600" dirty="0">
              <a:latin typeface="Tahoma" pitchFamily="34" charset="0"/>
            </a:endParaRPr>
          </a:p>
        </p:txBody>
      </p:sp>
      <p:pic>
        <p:nvPicPr>
          <p:cNvPr id="8" name="Picture 7"/>
          <p:cNvPicPr/>
          <p:nvPr userDrawn="1"/>
        </p:nvPicPr>
        <p:blipFill>
          <a:blip r:embed="rId5" cstate="print"/>
          <a:srcRect/>
          <a:stretch>
            <a:fillRect/>
          </a:stretch>
        </p:blipFill>
        <p:spPr bwMode="auto">
          <a:xfrm>
            <a:off x="3420093" y="1"/>
            <a:ext cx="1427768" cy="904875"/>
          </a:xfrm>
          <a:prstGeom prst="rect">
            <a:avLst/>
          </a:prstGeom>
          <a:noFill/>
          <a:ln w="9525">
            <a:noFill/>
            <a:miter lim="800000"/>
            <a:headEnd/>
            <a:tailEnd/>
          </a:ln>
        </p:spPr>
      </p:pic>
      <p:pic>
        <p:nvPicPr>
          <p:cNvPr id="10" name="Picture 9"/>
          <p:cNvPicPr/>
          <p:nvPr userDrawn="1"/>
        </p:nvPicPr>
        <p:blipFill>
          <a:blip r:embed="rId6" cstate="print"/>
          <a:srcRect/>
          <a:stretch>
            <a:fillRect/>
          </a:stretch>
        </p:blipFill>
        <p:spPr bwMode="auto">
          <a:xfrm>
            <a:off x="5615947" y="-27384"/>
            <a:ext cx="4224469" cy="908720"/>
          </a:xfrm>
          <a:prstGeom prst="rect">
            <a:avLst/>
          </a:prstGeom>
          <a:noFill/>
          <a:ln w="9525">
            <a:noFill/>
            <a:miter lim="800000"/>
            <a:headEnd/>
            <a:tailEnd/>
          </a:ln>
        </p:spPr>
      </p:pic>
      <p:pic>
        <p:nvPicPr>
          <p:cNvPr id="12" name="Picture 11"/>
          <p:cNvPicPr/>
          <p:nvPr userDrawn="1"/>
        </p:nvPicPr>
        <p:blipFill>
          <a:blip r:embed="rId7" cstate="print"/>
          <a:srcRect/>
          <a:stretch>
            <a:fillRect/>
          </a:stretch>
        </p:blipFill>
        <p:spPr bwMode="auto">
          <a:xfrm>
            <a:off x="10032437" y="0"/>
            <a:ext cx="1947555" cy="908720"/>
          </a:xfrm>
          <a:prstGeom prst="rect">
            <a:avLst/>
          </a:prstGeom>
          <a:noFill/>
          <a:ln w="9525">
            <a:noFill/>
            <a:miter lim="800000"/>
            <a:headEnd/>
            <a:tailEnd/>
          </a:ln>
        </p:spPr>
      </p:pic>
      <p:pic>
        <p:nvPicPr>
          <p:cNvPr id="13" name="Picture 12"/>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23879" y="133289"/>
            <a:ext cx="2438400" cy="587375"/>
          </a:xfrm>
          <a:prstGeom prst="rect">
            <a:avLst/>
          </a:prstGeom>
          <a:noFill/>
          <a:ln>
            <a:noFill/>
          </a:ln>
        </p:spPr>
      </p:pic>
    </p:spTree>
    <p:extLst>
      <p:ext uri="{BB962C8B-B14F-4D97-AF65-F5344CB8AC3E}">
        <p14:creationId xmlns:p14="http://schemas.microsoft.com/office/powerpoint/2010/main" val="200418396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Lst>
  <p:transition/>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5" name="Rectangle 14"/>
          <p:cNvSpPr/>
          <p:nvPr/>
        </p:nvSpPr>
        <p:spPr bwMode="auto">
          <a:xfrm>
            <a:off x="0" y="0"/>
            <a:ext cx="12192000" cy="9361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charset="0"/>
            </a:endParaRPr>
          </a:p>
        </p:txBody>
      </p:sp>
      <p:sp>
        <p:nvSpPr>
          <p:cNvPr id="533508" name="Text Box 4"/>
          <p:cNvSpPr txBox="1">
            <a:spLocks noChangeArrowheads="1"/>
          </p:cNvSpPr>
          <p:nvPr/>
        </p:nvSpPr>
        <p:spPr bwMode="auto">
          <a:xfrm>
            <a:off x="0" y="0"/>
            <a:ext cx="12192000" cy="6824662"/>
          </a:xfrm>
          <a:prstGeom prst="rect">
            <a:avLst/>
          </a:prstGeom>
          <a:noFill/>
          <a:ln w="76200" cmpd="tri">
            <a:solidFill>
              <a:schemeClr val="tx1"/>
            </a:solidFill>
            <a:miter lim="800000"/>
            <a:headEnd/>
            <a:tailEnd/>
          </a:ln>
          <a:effectLst/>
        </p:spPr>
        <p:txBody>
          <a:bodyPr/>
          <a:lstStyle/>
          <a:p>
            <a:pPr algn="ctr" eaLnBrk="1" hangingPunct="1">
              <a:defRPr/>
            </a:pPr>
            <a:endParaRPr lang="en-US" sz="1600" dirty="0">
              <a:latin typeface="Tahoma" pitchFamily="34" charset="0"/>
            </a:endParaRPr>
          </a:p>
        </p:txBody>
      </p:sp>
      <p:pic>
        <p:nvPicPr>
          <p:cNvPr id="8" name="Picture 7"/>
          <p:cNvPicPr/>
          <p:nvPr/>
        </p:nvPicPr>
        <p:blipFill>
          <a:blip r:embed="rId5" cstate="print"/>
          <a:srcRect/>
          <a:stretch>
            <a:fillRect/>
          </a:stretch>
        </p:blipFill>
        <p:spPr bwMode="auto">
          <a:xfrm>
            <a:off x="3420093" y="1"/>
            <a:ext cx="1427768" cy="904875"/>
          </a:xfrm>
          <a:prstGeom prst="rect">
            <a:avLst/>
          </a:prstGeom>
          <a:noFill/>
          <a:ln w="9525">
            <a:noFill/>
            <a:miter lim="800000"/>
            <a:headEnd/>
            <a:tailEnd/>
          </a:ln>
        </p:spPr>
      </p:pic>
      <p:pic>
        <p:nvPicPr>
          <p:cNvPr id="10" name="Picture 9"/>
          <p:cNvPicPr/>
          <p:nvPr/>
        </p:nvPicPr>
        <p:blipFill>
          <a:blip r:embed="rId6" cstate="print"/>
          <a:srcRect/>
          <a:stretch>
            <a:fillRect/>
          </a:stretch>
        </p:blipFill>
        <p:spPr bwMode="auto">
          <a:xfrm>
            <a:off x="5615947" y="-27384"/>
            <a:ext cx="4224469" cy="908720"/>
          </a:xfrm>
          <a:prstGeom prst="rect">
            <a:avLst/>
          </a:prstGeom>
          <a:noFill/>
          <a:ln w="9525">
            <a:noFill/>
            <a:miter lim="800000"/>
            <a:headEnd/>
            <a:tailEnd/>
          </a:ln>
        </p:spPr>
      </p:pic>
      <p:pic>
        <p:nvPicPr>
          <p:cNvPr id="12" name="Picture 11"/>
          <p:cNvPicPr/>
          <p:nvPr/>
        </p:nvPicPr>
        <p:blipFill>
          <a:blip r:embed="rId7" cstate="print"/>
          <a:srcRect/>
          <a:stretch>
            <a:fillRect/>
          </a:stretch>
        </p:blipFill>
        <p:spPr bwMode="auto">
          <a:xfrm>
            <a:off x="10032437" y="0"/>
            <a:ext cx="1947555" cy="908720"/>
          </a:xfrm>
          <a:prstGeom prst="rect">
            <a:avLst/>
          </a:prstGeom>
          <a:noFill/>
          <a:ln w="9525">
            <a:noFill/>
            <a:miter lim="800000"/>
            <a:headEnd/>
            <a:tailEnd/>
          </a:ln>
        </p:spPr>
      </p:pic>
      <p:pic>
        <p:nvPicPr>
          <p:cNvPr id="13" name="Picture 1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879" y="133289"/>
            <a:ext cx="2438400" cy="587375"/>
          </a:xfrm>
          <a:prstGeom prst="rect">
            <a:avLst/>
          </a:prstGeom>
          <a:noFill/>
          <a:ln>
            <a:noFill/>
          </a:ln>
        </p:spPr>
      </p:pic>
    </p:spTree>
    <p:extLst>
      <p:ext uri="{BB962C8B-B14F-4D97-AF65-F5344CB8AC3E}">
        <p14:creationId xmlns:p14="http://schemas.microsoft.com/office/powerpoint/2010/main" val="648691574"/>
      </p:ext>
    </p:extLst>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Lst>
  <p:transition/>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ilo.org/ilc/ILCSessions/108/committees/violence-harassment/WCMS_711570/lang--en/index.htm" TargetMode="External"/><Relationship Id="rId3" Type="http://schemas.openxmlformats.org/officeDocument/2006/relationships/hyperlink" Target="https://data.em2030.org/em2030-sdg-gender-index" TargetMode="External"/><Relationship Id="rId7" Type="http://schemas.openxmlformats.org/officeDocument/2006/relationships/hyperlink" Target="https://www.itfseafarers.org/en/issues/women-seafarers" TargetMode="External"/><Relationship Id="rId2" Type="http://schemas.openxmlformats.org/officeDocument/2006/relationships/hyperlink" Target="https://www.un.org/sustainabledevelopment/genderequality" TargetMode="External"/><Relationship Id="rId1" Type="http://schemas.openxmlformats.org/officeDocument/2006/relationships/slideLayout" Target="../slideLayouts/slideLayout2.xml"/><Relationship Id="rId6" Type="http://schemas.openxmlformats.org/officeDocument/2006/relationships/hyperlink" Target="https://www.imo.org/en/OurWork/TechnicalCooperation/Pages/WomenInMaritime.aspx" TargetMode="External"/><Relationship Id="rId5" Type="http://schemas.openxmlformats.org/officeDocument/2006/relationships/hyperlink" Target="https://www.unwomen.org/sites/default/files/Headquarters/Attachments/Sections/Library/" TargetMode="External"/><Relationship Id="rId4" Type="http://schemas.openxmlformats.org/officeDocument/2006/relationships/hyperlink" Target="https://www.un.org/womenwatch/osagi/conceptsandefinitions.htm" TargetMode="External"/><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ics-shipping.org/press-release/new-bimco-ics-seafarer-workforce-report-warns-of-serious-potential-officer-shortage/" TargetMode="External"/><Relationship Id="rId7" Type="http://schemas.openxmlformats.org/officeDocument/2006/relationships/image" Target="../media/image19.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marplat.e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consilium.europa.eu/register/en/content/out?&amp;typ=ENTRY&amp;i=ADV&amp;DOC_ID=ST-11031-2019-INIT" TargetMode="External"/><Relationship Id="rId2" Type="http://schemas.openxmlformats.org/officeDocument/2006/relationships/hyperlink" Target="https://www.consilium.europa.eu/media/37412/st15086-en18.pdf"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un.org/sustainabledevelopment/genderequality"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www.itfseafarers.org/ITI-womenseafarers.cfm"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628082" y="2529318"/>
            <a:ext cx="11375409" cy="3170099"/>
          </a:xfrm>
          <a:prstGeom prst="rect">
            <a:avLst/>
          </a:prstGeom>
          <a:noFill/>
        </p:spPr>
        <p:txBody>
          <a:bodyPr wrap="square" rtlCol="0">
            <a:spAutoFit/>
          </a:bodyPr>
          <a:lstStyle/>
          <a:p>
            <a:pPr algn="ctr" eaLnBrk="0" fontAlgn="base" hangingPunct="0">
              <a:spcBef>
                <a:spcPct val="0"/>
              </a:spcBef>
              <a:spcAft>
                <a:spcPct val="0"/>
              </a:spcAft>
            </a:pPr>
            <a:r>
              <a:rPr lang="ro-RO" sz="4000" b="1" i="0" dirty="0">
                <a:effectLst/>
                <a:latin typeface="Calibri" panose="020F0502020204030204" pitchFamily="34" charset="0"/>
              </a:rPr>
              <a:t>WEBINAR:</a:t>
            </a:r>
          </a:p>
          <a:p>
            <a:pPr algn="ctr" eaLnBrk="0" fontAlgn="base" hangingPunct="0">
              <a:spcBef>
                <a:spcPct val="0"/>
              </a:spcBef>
              <a:spcAft>
                <a:spcPct val="0"/>
              </a:spcAft>
            </a:pPr>
            <a:endParaRPr lang="ro-RO" sz="4000" b="1" dirty="0">
              <a:latin typeface="Calibri" panose="020F0502020204030204" pitchFamily="34" charset="0"/>
            </a:endParaRPr>
          </a:p>
          <a:p>
            <a:pPr algn="ctr" eaLnBrk="0" fontAlgn="base" hangingPunct="0">
              <a:spcBef>
                <a:spcPct val="0"/>
              </a:spcBef>
              <a:spcAft>
                <a:spcPct val="0"/>
              </a:spcAft>
            </a:pPr>
            <a:r>
              <a:rPr lang="en-GB" sz="4000" b="1" i="1" dirty="0">
                <a:solidFill>
                  <a:srgbClr val="FFFF00"/>
                </a:solidFill>
                <a:effectLst/>
                <a:latin typeface="Calibri" panose="020F0502020204030204" pitchFamily="34" charset="0"/>
              </a:rPr>
              <a:t>Gender analysis for HEALTHY SAILING activities and outputs: gender issues related to the maritime environment  </a:t>
            </a:r>
            <a:endParaRPr lang="tr-TR" sz="4000" b="1" i="1" dirty="0">
              <a:solidFill>
                <a:srgbClr val="FFFF00"/>
              </a:solidFill>
              <a:latin typeface="Arial"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8B8182A-4BC4-866B-A283-367CB0A2AD40}"/>
              </a:ext>
            </a:extLst>
          </p:cNvPr>
          <p:cNvSpPr txBox="1"/>
          <p:nvPr/>
        </p:nvSpPr>
        <p:spPr>
          <a:xfrm>
            <a:off x="1708732" y="5595158"/>
            <a:ext cx="8985394" cy="523220"/>
          </a:xfrm>
          <a:prstGeom prst="rect">
            <a:avLst/>
          </a:prstGeom>
          <a:noFill/>
        </p:spPr>
        <p:txBody>
          <a:bodyPr wrap="square">
            <a:spAutoFit/>
          </a:bodyPr>
          <a:lstStyle/>
          <a:p>
            <a:pPr algn="ctr"/>
            <a:r>
              <a:rPr lang="en-GB" sz="2800" b="0" i="1" dirty="0">
                <a:solidFill>
                  <a:srgbClr val="92D050"/>
                </a:solidFill>
                <a:effectLst/>
                <a:latin typeface="Arial" panose="020B0604020202020204" pitchFamily="34" charset="0"/>
                <a:cs typeface="Arial" panose="020B0604020202020204" pitchFamily="34" charset="0"/>
              </a:rPr>
              <a:t>Task 7.5.4 (Gender analysis in research project output)</a:t>
            </a:r>
            <a:endParaRPr lang="en-GB" sz="2800" i="1" dirty="0">
              <a:solidFill>
                <a:srgbClr val="92D05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928AF95-B8FF-75DB-9779-2FA564CFD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79" y="1684111"/>
            <a:ext cx="1266106" cy="1454020"/>
          </a:xfrm>
          <a:prstGeom prst="rect">
            <a:avLst/>
          </a:prstGeom>
        </p:spPr>
      </p:pic>
      <p:sp>
        <p:nvSpPr>
          <p:cNvPr id="8" name="TextBox 7">
            <a:extLst>
              <a:ext uri="{FF2B5EF4-FFF2-40B4-BE49-F238E27FC236}">
                <a16:creationId xmlns:a16="http://schemas.microsoft.com/office/drawing/2014/main" id="{F5E95AA4-B26B-685A-77C4-525A19E89360}"/>
              </a:ext>
            </a:extLst>
          </p:cNvPr>
          <p:cNvSpPr txBox="1"/>
          <p:nvPr/>
        </p:nvSpPr>
        <p:spPr>
          <a:xfrm>
            <a:off x="-3647932" y="1158583"/>
            <a:ext cx="8552028" cy="1051057"/>
          </a:xfrm>
          <a:prstGeom prst="rect">
            <a:avLst/>
          </a:prstGeom>
          <a:noFill/>
        </p:spPr>
        <p:txBody>
          <a:bodyPr wrap="square">
            <a:spAutoFit/>
          </a:bodyPr>
          <a:lstStyle/>
          <a:p>
            <a:pPr algn="r">
              <a:lnSpc>
                <a:spcPct val="115000"/>
              </a:lnSpc>
            </a:pPr>
            <a:r>
              <a:rPr lang="ro-RO" sz="1400" b="1" i="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ROMANIAN NAVAL ACADEMY „MIRCEA CEL BĂTRÂN”</a:t>
            </a:r>
            <a:endParaRPr lang="en-GB" sz="1400" dirty="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pPr>
            <a:r>
              <a:rPr lang="ro-RO" sz="1400" i="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ro-RO" sz="1400" i="1" baseline="30000"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ro-RO" sz="1400" i="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Fulgerului Street, 900218, Constanta, Romania </a:t>
            </a:r>
            <a:endParaRPr lang="en-GB" sz="1400" dirty="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pPr>
            <a:r>
              <a:rPr lang="ro-RO" sz="1400" i="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Tel/fax: +40241/643096</a:t>
            </a:r>
            <a:endParaRPr lang="en-GB" sz="1400" dirty="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ro-RO" sz="1400" i="1" dirty="0">
                <a:solidFill>
                  <a:schemeClr val="accent2">
                    <a:lumMod val="60000"/>
                    <a:lumOff val="40000"/>
                  </a:schemeClr>
                </a:solidFill>
                <a:effectLst/>
                <a:latin typeface="Times New Roman" panose="02020603050405020304" pitchFamily="18" charset="0"/>
                <a:ea typeface="Times New Roman" panose="02020603050405020304" pitchFamily="18" charset="0"/>
              </a:rPr>
              <a:t>Email: international@anmb.ro</a:t>
            </a:r>
            <a:endParaRPr lang="en-GB" sz="1400" dirty="0">
              <a:solidFill>
                <a:schemeClr val="accent2">
                  <a:lumMod val="60000"/>
                  <a:lumOff val="40000"/>
                </a:schemeClr>
              </a:solidFill>
            </a:endParaRPr>
          </a:p>
        </p:txBody>
      </p:sp>
      <p:pic>
        <p:nvPicPr>
          <p:cNvPr id="5" name="Picture 4">
            <a:extLst>
              <a:ext uri="{FF2B5EF4-FFF2-40B4-BE49-F238E27FC236}">
                <a16:creationId xmlns:a16="http://schemas.microsoft.com/office/drawing/2014/main" id="{72C48741-A56E-094F-D7BD-544B0008EDCD}"/>
              </a:ext>
            </a:extLst>
          </p:cNvPr>
          <p:cNvPicPr>
            <a:picLocks noChangeAspect="1"/>
          </p:cNvPicPr>
          <p:nvPr/>
        </p:nvPicPr>
        <p:blipFill>
          <a:blip r:embed="rId4"/>
          <a:stretch>
            <a:fillRect/>
          </a:stretch>
        </p:blipFill>
        <p:spPr>
          <a:xfrm>
            <a:off x="9883225" y="1766994"/>
            <a:ext cx="1680693" cy="1530163"/>
          </a:xfrm>
          <a:prstGeom prst="rect">
            <a:avLst/>
          </a:prstGeom>
        </p:spPr>
      </p:pic>
    </p:spTree>
    <p:extLst>
      <p:ext uri="{BB962C8B-B14F-4D97-AF65-F5344CB8AC3E}">
        <p14:creationId xmlns:p14="http://schemas.microsoft.com/office/powerpoint/2010/main" val="23339669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048601"/>
            <a:ext cx="12192000" cy="489749"/>
          </a:xfrm>
          <a:prstGeom prst="rect">
            <a:avLst/>
          </a:prstGeom>
          <a:noFill/>
        </p:spPr>
        <p:txBody>
          <a:bodyPr wrap="square" rtlCol="0">
            <a:spAutoFit/>
          </a:bodyPr>
          <a:lstStyle/>
          <a:p>
            <a:pPr marL="457200" algn="ctr">
              <a:lnSpc>
                <a:spcPct val="115000"/>
              </a:lnSpc>
              <a:spcAft>
                <a:spcPts val="1000"/>
              </a:spcAft>
            </a:pP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EUROPEAN UNION GENDER POLICY - FACTS AND FIGURES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F51D6E3-5380-C05C-670E-7ABEF73BE5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05" y="1867383"/>
            <a:ext cx="5629341" cy="1001395"/>
          </a:xfrm>
          <a:prstGeom prst="rect">
            <a:avLst/>
          </a:prstGeom>
          <a:noFill/>
          <a:ln>
            <a:noFill/>
          </a:ln>
        </p:spPr>
      </p:pic>
      <p:pic>
        <p:nvPicPr>
          <p:cNvPr id="3" name="Picture 2">
            <a:extLst>
              <a:ext uri="{FF2B5EF4-FFF2-40B4-BE49-F238E27FC236}">
                <a16:creationId xmlns:a16="http://schemas.microsoft.com/office/drawing/2014/main" id="{22AB759F-C73E-3BEC-779B-61C6587A06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7230" y="1675427"/>
            <a:ext cx="5648004" cy="982018"/>
          </a:xfrm>
          <a:prstGeom prst="rect">
            <a:avLst/>
          </a:prstGeom>
          <a:noFill/>
          <a:ln>
            <a:noFill/>
          </a:ln>
        </p:spPr>
      </p:pic>
      <p:pic>
        <p:nvPicPr>
          <p:cNvPr id="5" name="Picture 4">
            <a:extLst>
              <a:ext uri="{FF2B5EF4-FFF2-40B4-BE49-F238E27FC236}">
                <a16:creationId xmlns:a16="http://schemas.microsoft.com/office/drawing/2014/main" id="{42D4895F-99A3-4827-B1D1-B4DC9DE0A1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982" y="3192649"/>
            <a:ext cx="5685065" cy="1777058"/>
          </a:xfrm>
          <a:prstGeom prst="rect">
            <a:avLst/>
          </a:prstGeom>
          <a:noFill/>
          <a:ln>
            <a:noFill/>
          </a:ln>
        </p:spPr>
      </p:pic>
      <p:pic>
        <p:nvPicPr>
          <p:cNvPr id="6" name="Picture 5">
            <a:extLst>
              <a:ext uri="{FF2B5EF4-FFF2-40B4-BE49-F238E27FC236}">
                <a16:creationId xmlns:a16="http://schemas.microsoft.com/office/drawing/2014/main" id="{5A3D45A5-416C-68C3-AC34-D0B1C076993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7230" y="3778829"/>
            <a:ext cx="5648004" cy="1336979"/>
          </a:xfrm>
          <a:prstGeom prst="rect">
            <a:avLst/>
          </a:prstGeom>
          <a:noFill/>
          <a:ln>
            <a:noFill/>
          </a:ln>
        </p:spPr>
      </p:pic>
      <p:pic>
        <p:nvPicPr>
          <p:cNvPr id="7" name="Picture 6">
            <a:extLst>
              <a:ext uri="{FF2B5EF4-FFF2-40B4-BE49-F238E27FC236}">
                <a16:creationId xmlns:a16="http://schemas.microsoft.com/office/drawing/2014/main" id="{6DB047B1-2532-40D5-B10F-1E40B70A1A7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982" y="5219650"/>
            <a:ext cx="5685064" cy="1293712"/>
          </a:xfrm>
          <a:prstGeom prst="rect">
            <a:avLst/>
          </a:prstGeom>
          <a:noFill/>
          <a:ln>
            <a:noFill/>
          </a:ln>
        </p:spPr>
      </p:pic>
      <p:pic>
        <p:nvPicPr>
          <p:cNvPr id="8" name="Picture 7">
            <a:extLst>
              <a:ext uri="{FF2B5EF4-FFF2-40B4-BE49-F238E27FC236}">
                <a16:creationId xmlns:a16="http://schemas.microsoft.com/office/drawing/2014/main" id="{31363A59-DD6B-9B1B-F9D6-36FA14893BF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1507" y="5269784"/>
            <a:ext cx="5703727" cy="1219200"/>
          </a:xfrm>
          <a:prstGeom prst="rect">
            <a:avLst/>
          </a:prstGeom>
          <a:noFill/>
          <a:ln>
            <a:noFill/>
          </a:ln>
        </p:spPr>
      </p:pic>
      <p:pic>
        <p:nvPicPr>
          <p:cNvPr id="9" name="Picture 8">
            <a:extLst>
              <a:ext uri="{FF2B5EF4-FFF2-40B4-BE49-F238E27FC236}">
                <a16:creationId xmlns:a16="http://schemas.microsoft.com/office/drawing/2014/main" id="{D4D3320D-AF98-2946-98EB-CE96054DC16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7230" y="2556783"/>
            <a:ext cx="5648004" cy="1068070"/>
          </a:xfrm>
          <a:prstGeom prst="rect">
            <a:avLst/>
          </a:prstGeom>
          <a:noFill/>
          <a:ln>
            <a:noFill/>
          </a:ln>
        </p:spPr>
      </p:pic>
    </p:spTree>
    <p:extLst>
      <p:ext uri="{BB962C8B-B14F-4D97-AF65-F5344CB8AC3E}">
        <p14:creationId xmlns:p14="http://schemas.microsoft.com/office/powerpoint/2010/main" val="32250127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048601"/>
            <a:ext cx="12192000" cy="6626942"/>
          </a:xfrm>
          <a:prstGeom prst="rect">
            <a:avLst/>
          </a:prstGeom>
          <a:noFill/>
        </p:spPr>
        <p:txBody>
          <a:bodyPr wrap="square" rtlCol="0">
            <a:spAutoFit/>
          </a:bodyPr>
          <a:lstStyle/>
          <a:p>
            <a:pPr marL="457200" algn="ctr">
              <a:lnSpc>
                <a:spcPct val="115000"/>
              </a:lnSpc>
              <a:spcAft>
                <a:spcPts val="1000"/>
              </a:spcAft>
            </a:pPr>
            <a:r>
              <a:rPr lang="ro-RO" sz="2400" b="1" u="sng" dirty="0">
                <a:latin typeface="Arial" panose="020B0604020202020204" pitchFamily="34" charset="0"/>
                <a:ea typeface="Times New Roman" panose="02020603050405020304" pitchFamily="18" charset="0"/>
                <a:cs typeface="Arial" panose="020B0604020202020204" pitchFamily="34" charset="0"/>
              </a:rPr>
              <a:t>SURVEY 2</a:t>
            </a:r>
            <a:r>
              <a:rPr lang="ro-RO" sz="2400" b="1" dirty="0">
                <a:latin typeface="Arial" panose="020B0604020202020204" pitchFamily="34" charset="0"/>
                <a:ea typeface="Times New Roman" panose="02020603050405020304" pitchFamily="18" charset="0"/>
                <a:cs typeface="Arial" panose="020B0604020202020204" pitchFamily="34" charset="0"/>
              </a:rPr>
              <a:t>: </a:t>
            </a:r>
            <a:r>
              <a:rPr lang="tr-TR"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ANALYSIS </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I</a:t>
            </a:r>
            <a:r>
              <a:rPr lang="ro-RO" sz="2400" b="1" dirty="0">
                <a:solidFill>
                  <a:srgbClr val="FFFF00"/>
                </a:solidFill>
                <a:highlight>
                  <a:srgbClr val="008080"/>
                </a:highlight>
                <a:latin typeface="Arial" panose="020B0604020202020204" pitchFamily="34" charset="0"/>
                <a:ea typeface="Times New Roman" panose="02020603050405020304" pitchFamily="18" charset="0"/>
                <a:cs typeface="Arial" panose="020B0604020202020204" pitchFamily="34" charset="0"/>
              </a:rPr>
              <a:t>N MARITIME </a:t>
            </a:r>
            <a:r>
              <a:rPr lang="en-US" sz="2400" b="1" dirty="0">
                <a:solidFill>
                  <a:srgbClr val="FFFF00"/>
                </a:solidFill>
                <a:highlight>
                  <a:srgbClr val="008080"/>
                </a:highlight>
                <a:latin typeface="Arial" panose="020B0604020202020204" pitchFamily="34" charset="0"/>
                <a:ea typeface="Times New Roman" panose="02020603050405020304" pitchFamily="18" charset="0"/>
                <a:cs typeface="Arial" panose="020B0604020202020204" pitchFamily="34" charset="0"/>
              </a:rPr>
              <a:t>SEAFARING </a:t>
            </a:r>
            <a:r>
              <a:rPr lang="ro-RO" sz="2400" b="1" dirty="0">
                <a:solidFill>
                  <a:srgbClr val="FFFF00"/>
                </a:solidFill>
                <a:highlight>
                  <a:srgbClr val="008080"/>
                </a:highlight>
                <a:latin typeface="Arial" panose="020B0604020202020204" pitchFamily="34" charset="0"/>
                <a:ea typeface="Times New Roman" panose="02020603050405020304" pitchFamily="18" charset="0"/>
                <a:cs typeface="Arial" panose="020B0604020202020204" pitchFamily="34" charset="0"/>
              </a:rPr>
              <a:t>CREWS </a:t>
            </a:r>
            <a:r>
              <a:rPr lang="tr-TR"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 </a:t>
            </a:r>
            <a:endParaRPr lang="ro-RO" sz="2400" dirty="0">
              <a:solidFill>
                <a:srgbClr val="FFFF00"/>
              </a:solidFill>
              <a:highlight>
                <a:srgbClr val="008080"/>
              </a:highligh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ro-RO" sz="2400" b="1" i="0" dirty="0" err="1">
                <a:solidFill>
                  <a:srgbClr val="FFFF00"/>
                </a:solidFill>
                <a:effectLst/>
                <a:highlight>
                  <a:srgbClr val="FF0000"/>
                </a:highlight>
                <a:latin typeface="Arial" panose="020B0604020202020204" pitchFamily="34" charset="0"/>
                <a:cs typeface="Arial" panose="020B0604020202020204" pitchFamily="34" charset="0"/>
              </a:rPr>
              <a:t>Survey</a:t>
            </a:r>
            <a:r>
              <a:rPr lang="ro-RO" sz="2400" b="1" i="0" dirty="0">
                <a:solidFill>
                  <a:srgbClr val="FFFF00"/>
                </a:solidFill>
                <a:effectLst/>
                <a:highlight>
                  <a:srgbClr val="FF0000"/>
                </a:highlight>
                <a:latin typeface="Arial" panose="020B0604020202020204" pitchFamily="34" charset="0"/>
                <a:cs typeface="Arial" panose="020B0604020202020204" pitchFamily="34" charset="0"/>
              </a:rPr>
              <a:t> </a:t>
            </a:r>
            <a:r>
              <a:rPr lang="ro-RO" sz="2400" b="1" i="0" dirty="0" err="1">
                <a:solidFill>
                  <a:srgbClr val="FFFF00"/>
                </a:solidFill>
                <a:effectLst/>
                <a:highlight>
                  <a:srgbClr val="FF0000"/>
                </a:highlight>
                <a:latin typeface="Arial" panose="020B0604020202020204" pitchFamily="34" charset="0"/>
                <a:cs typeface="Arial" panose="020B0604020202020204" pitchFamily="34" charset="0"/>
              </a:rPr>
              <a:t>Objectives</a:t>
            </a:r>
            <a:r>
              <a:rPr lang="en-US" sz="2400" b="1" i="0" dirty="0">
                <a:solidFill>
                  <a:srgbClr val="FFFF00"/>
                </a:solidFill>
                <a:effectLst/>
                <a:highlight>
                  <a:srgbClr val="FF0000"/>
                </a:highlight>
                <a:latin typeface="Arial" panose="020B0604020202020204" pitchFamily="34" charset="0"/>
                <a:cs typeface="Arial" panose="020B0604020202020204" pitchFamily="34" charset="0"/>
              </a:rPr>
              <a:t> – main themes</a:t>
            </a:r>
            <a:r>
              <a:rPr lang="ro-RO" sz="2400" b="1" i="0" dirty="0">
                <a:solidFill>
                  <a:srgbClr val="FFFF00"/>
                </a:solidFill>
                <a:effectLst/>
                <a:highlight>
                  <a:srgbClr val="FF0000"/>
                </a:highlight>
                <a:latin typeface="Arial" panose="020B0604020202020204" pitchFamily="34" charset="0"/>
                <a:cs typeface="Arial" panose="020B0604020202020204" pitchFamily="34" charset="0"/>
              </a:rPr>
              <a:t>:</a:t>
            </a:r>
          </a:p>
          <a:p>
            <a:pPr>
              <a:lnSpc>
                <a:spcPct val="115000"/>
              </a:lnSpc>
              <a:spcAft>
                <a:spcPts val="1000"/>
              </a:spcAft>
            </a:pP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to</a:t>
            </a:r>
            <a:r>
              <a:rPr lang="ro-RO"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asses</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the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gender</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and</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diversity</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policy</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awareness</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among</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the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crew</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members</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focused</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mainly</a:t>
            </a:r>
            <a:r>
              <a:rPr lang="ro-RO" sz="2200" dirty="0">
                <a:latin typeface="Arial" panose="020B0604020202020204" pitchFamily="34" charset="0"/>
                <a:cs typeface="Arial" panose="020B0604020202020204" pitchFamily="34" charset="0"/>
              </a:rPr>
              <a:t> on </a:t>
            </a:r>
            <a:r>
              <a:rPr lang="ro-RO" sz="2200" dirty="0" err="1">
                <a:latin typeface="Arial" panose="020B0604020202020204" pitchFamily="34" charset="0"/>
                <a:cs typeface="Arial" panose="020B0604020202020204" pitchFamily="34" charset="0"/>
              </a:rPr>
              <a:t>cruise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industry</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and</a:t>
            </a:r>
            <a:r>
              <a:rPr lang="ro-RO" sz="2200" dirty="0">
                <a:latin typeface="Arial" panose="020B0604020202020204" pitchFamily="34" charset="0"/>
                <a:cs typeface="Arial" panose="020B0604020202020204" pitchFamily="34" charset="0"/>
              </a:rPr>
              <a:t> maritime transport;</a:t>
            </a:r>
          </a:p>
          <a:p>
            <a:pPr>
              <a:lnSpc>
                <a:spcPct val="115000"/>
              </a:lnSpc>
              <a:spcAft>
                <a:spcPts val="1000"/>
              </a:spcAft>
            </a:pP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to</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identify</a:t>
            </a:r>
            <a:r>
              <a:rPr lang="ro-RO" sz="2200" dirty="0">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the</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existance</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and</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implementation</a:t>
            </a:r>
            <a:r>
              <a:rPr lang="ro-RO" sz="2200" dirty="0">
                <a:latin typeface="Arial" panose="020B0604020202020204" pitchFamily="34" charset="0"/>
                <a:cs typeface="Arial" panose="020B0604020202020204" pitchFamily="34" charset="0"/>
              </a:rPr>
              <a:t> of</a:t>
            </a:r>
            <a:r>
              <a:rPr lang="ro-RO" sz="2200" b="0" i="0" dirty="0">
                <a:effectLst/>
                <a:latin typeface="Arial" panose="020B0604020202020204" pitchFamily="34" charset="0"/>
                <a:cs typeface="Arial" panose="020B0604020202020204" pitchFamily="34" charset="0"/>
              </a:rPr>
              <a:t>:</a:t>
            </a:r>
          </a:p>
          <a:p>
            <a:pPr lvl="1">
              <a:lnSpc>
                <a:spcPct val="115000"/>
              </a:lnSpc>
              <a:spcAft>
                <a:spcPts val="1000"/>
              </a:spcAft>
            </a:pPr>
            <a:r>
              <a:rPr lang="ro-RO" i="1"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Sexual Assault and Sexual Harassment </a:t>
            </a:r>
            <a:r>
              <a:rPr lang="ro-RO" i="1" dirty="0">
                <a:latin typeface="Arial" panose="020B0604020202020204" pitchFamily="34" charset="0"/>
                <a:cs typeface="Arial" panose="020B0604020202020204" pitchFamily="34" charset="0"/>
              </a:rPr>
              <a:t>- </a:t>
            </a:r>
            <a:r>
              <a:rPr lang="ro-RO" b="0" i="1" dirty="0">
                <a:effectLst/>
                <a:latin typeface="Arial" panose="020B0604020202020204" pitchFamily="34" charset="0"/>
                <a:cs typeface="Arial" panose="020B0604020202020204" pitchFamily="34" charset="0"/>
              </a:rPr>
              <a:t>SASH </a:t>
            </a:r>
            <a:r>
              <a:rPr lang="ro-RO" b="0" i="1" dirty="0" err="1">
                <a:effectLst/>
                <a:latin typeface="Arial" panose="020B0604020202020204" pitchFamily="34" charset="0"/>
                <a:cs typeface="Arial" panose="020B0604020202020204" pitchFamily="34" charset="0"/>
              </a:rPr>
              <a:t>policies</a:t>
            </a:r>
            <a:r>
              <a:rPr lang="ro-RO" b="0" i="1" dirty="0">
                <a:effectLst/>
                <a:latin typeface="Arial" panose="020B0604020202020204" pitchFamily="34" charset="0"/>
                <a:cs typeface="Arial" panose="020B0604020202020204" pitchFamily="34" charset="0"/>
              </a:rPr>
              <a:t> </a:t>
            </a:r>
            <a:r>
              <a:rPr lang="ro-RO" b="0" i="1" dirty="0" err="1">
                <a:effectLst/>
                <a:latin typeface="Arial" panose="020B0604020202020204" pitchFamily="34" charset="0"/>
                <a:cs typeface="Arial" panose="020B0604020202020204" pitchFamily="34" charset="0"/>
              </a:rPr>
              <a:t>and</a:t>
            </a:r>
            <a:r>
              <a:rPr lang="ro-RO" b="0" i="1" dirty="0">
                <a:effectLst/>
                <a:latin typeface="Arial" panose="020B0604020202020204" pitchFamily="34" charset="0"/>
                <a:cs typeface="Arial" panose="020B0604020202020204" pitchFamily="34" charset="0"/>
              </a:rPr>
              <a:t> </a:t>
            </a:r>
            <a:r>
              <a:rPr lang="ro-RO" b="0" i="1" dirty="0" err="1">
                <a:effectLst/>
                <a:latin typeface="Arial" panose="020B0604020202020204" pitchFamily="34" charset="0"/>
                <a:cs typeface="Arial" panose="020B0604020202020204" pitchFamily="34" charset="0"/>
              </a:rPr>
              <a:t>procedures</a:t>
            </a:r>
            <a:r>
              <a:rPr lang="ro-RO" b="0" i="1" dirty="0">
                <a:effectLst/>
                <a:latin typeface="Arial" panose="020B0604020202020204" pitchFamily="34" charset="0"/>
                <a:cs typeface="Arial" panose="020B0604020202020204" pitchFamily="34" charset="0"/>
              </a:rPr>
              <a:t> </a:t>
            </a:r>
            <a:r>
              <a:rPr lang="ro-RO" b="0" i="1" dirty="0" err="1">
                <a:effectLst/>
                <a:latin typeface="Arial" panose="020B0604020202020204" pitchFamily="34" charset="0"/>
                <a:cs typeface="Arial" panose="020B0604020202020204" pitchFamily="34" charset="0"/>
              </a:rPr>
              <a:t>onboard</a:t>
            </a:r>
            <a:r>
              <a:rPr lang="ro-RO" b="0" i="1" dirty="0">
                <a:effectLst/>
                <a:latin typeface="Arial" panose="020B0604020202020204" pitchFamily="34" charset="0"/>
                <a:cs typeface="Arial" panose="020B0604020202020204" pitchFamily="34" charset="0"/>
              </a:rPr>
              <a:t> </a:t>
            </a:r>
            <a:r>
              <a:rPr lang="ro-RO" b="0" i="1" dirty="0" err="1">
                <a:effectLst/>
                <a:latin typeface="Arial" panose="020B0604020202020204" pitchFamily="34" charset="0"/>
                <a:cs typeface="Arial" panose="020B0604020202020204" pitchFamily="34" charset="0"/>
              </a:rPr>
              <a:t>the</a:t>
            </a:r>
            <a:r>
              <a:rPr lang="ro-RO" b="0" i="1" dirty="0">
                <a:effectLst/>
                <a:latin typeface="Arial" panose="020B0604020202020204" pitchFamily="34" charset="0"/>
                <a:cs typeface="Arial" panose="020B0604020202020204" pitchFamily="34" charset="0"/>
              </a:rPr>
              <a:t> </a:t>
            </a:r>
            <a:r>
              <a:rPr lang="ro-RO" b="0" i="1" dirty="0" err="1">
                <a:effectLst/>
                <a:latin typeface="Arial" panose="020B0604020202020204" pitchFamily="34" charset="0"/>
                <a:cs typeface="Arial" panose="020B0604020202020204" pitchFamily="34" charset="0"/>
              </a:rPr>
              <a:t>ships</a:t>
            </a:r>
            <a:r>
              <a:rPr lang="ro-RO" b="0" i="1" dirty="0">
                <a:effectLst/>
                <a:latin typeface="Arial" panose="020B0604020202020204" pitchFamily="34" charset="0"/>
                <a:cs typeface="Arial" panose="020B0604020202020204" pitchFamily="34" charset="0"/>
              </a:rPr>
              <a:t>;</a:t>
            </a:r>
          </a:p>
          <a:p>
            <a:pPr lvl="1">
              <a:lnSpc>
                <a:spcPct val="115000"/>
              </a:lnSpc>
              <a:spcAft>
                <a:spcPts val="1000"/>
              </a:spcAft>
            </a:pPr>
            <a:r>
              <a:rPr lang="ro-RO" i="1" dirty="0">
                <a:latin typeface="Arial" panose="020B0604020202020204" pitchFamily="34" charset="0"/>
                <a:cs typeface="Arial" panose="020B0604020202020204" pitchFamily="34" charset="0"/>
              </a:rPr>
              <a:t>- </a:t>
            </a:r>
            <a:r>
              <a:rPr lang="ro-RO" i="1" dirty="0" err="1">
                <a:latin typeface="Arial" panose="020B0604020202020204" pitchFamily="34" charset="0"/>
                <a:cs typeface="Arial" panose="020B0604020202020204" pitchFamily="34" charset="0"/>
              </a:rPr>
              <a:t>compliance</a:t>
            </a:r>
            <a:r>
              <a:rPr lang="ro-RO" i="1" dirty="0">
                <a:latin typeface="Arial" panose="020B0604020202020204" pitchFamily="34" charset="0"/>
                <a:cs typeface="Arial" panose="020B0604020202020204" pitchFamily="34" charset="0"/>
              </a:rPr>
              <a:t> </a:t>
            </a:r>
            <a:r>
              <a:rPr lang="ro-RO" i="1" dirty="0" err="1">
                <a:latin typeface="Arial" panose="020B0604020202020204" pitchFamily="34" charset="0"/>
                <a:cs typeface="Arial" panose="020B0604020202020204" pitchFamily="34" charset="0"/>
              </a:rPr>
              <a:t>with</a:t>
            </a:r>
            <a:r>
              <a:rPr lang="ro-RO" i="1" dirty="0">
                <a:latin typeface="Arial" panose="020B0604020202020204" pitchFamily="34" charset="0"/>
                <a:cs typeface="Arial" panose="020B0604020202020204" pitchFamily="34" charset="0"/>
              </a:rPr>
              <a:t> ”Union of </a:t>
            </a:r>
            <a:r>
              <a:rPr lang="ro-RO" i="1" dirty="0" err="1">
                <a:latin typeface="Arial" panose="020B0604020202020204" pitchFamily="34" charset="0"/>
                <a:cs typeface="Arial" panose="020B0604020202020204" pitchFamily="34" charset="0"/>
              </a:rPr>
              <a:t>Equality</a:t>
            </a:r>
            <a:r>
              <a:rPr lang="ro-RO" i="1" dirty="0">
                <a:latin typeface="Arial" panose="020B0604020202020204" pitchFamily="34" charset="0"/>
                <a:cs typeface="Arial" panose="020B0604020202020204" pitchFamily="34" charset="0"/>
              </a:rPr>
              <a:t>: EU </a:t>
            </a:r>
            <a:r>
              <a:rPr lang="ro-RO" i="1" dirty="0" err="1">
                <a:latin typeface="Arial" panose="020B0604020202020204" pitchFamily="34" charset="0"/>
                <a:cs typeface="Arial" panose="020B0604020202020204" pitchFamily="34" charset="0"/>
              </a:rPr>
              <a:t>gender</a:t>
            </a:r>
            <a:r>
              <a:rPr lang="ro-RO" i="1" dirty="0">
                <a:latin typeface="Arial" panose="020B0604020202020204" pitchFamily="34" charset="0"/>
                <a:cs typeface="Arial" panose="020B0604020202020204" pitchFamily="34" charset="0"/>
              </a:rPr>
              <a:t> </a:t>
            </a:r>
            <a:r>
              <a:rPr lang="ro-RO" i="1" dirty="0" err="1">
                <a:latin typeface="Arial" panose="020B0604020202020204" pitchFamily="34" charset="0"/>
                <a:cs typeface="Arial" panose="020B0604020202020204" pitchFamily="34" charset="0"/>
              </a:rPr>
              <a:t>equality</a:t>
            </a:r>
            <a:r>
              <a:rPr lang="ro-RO" i="1" dirty="0">
                <a:latin typeface="Arial" panose="020B0604020202020204" pitchFamily="34" charset="0"/>
                <a:cs typeface="Arial" panose="020B0604020202020204" pitchFamily="34" charset="0"/>
              </a:rPr>
              <a:t> </a:t>
            </a:r>
            <a:r>
              <a:rPr lang="ro-RO" i="1" dirty="0" err="1">
                <a:latin typeface="Arial" panose="020B0604020202020204" pitchFamily="34" charset="0"/>
                <a:cs typeface="Arial" panose="020B0604020202020204" pitchFamily="34" charset="0"/>
              </a:rPr>
              <a:t>strategy</a:t>
            </a:r>
            <a:r>
              <a:rPr lang="ro-RO" i="1" dirty="0">
                <a:latin typeface="Arial" panose="020B0604020202020204" pitchFamily="34" charset="0"/>
                <a:cs typeface="Arial" panose="020B0604020202020204" pitchFamily="34" charset="0"/>
              </a:rPr>
              <a:t> 2020-2025</a:t>
            </a:r>
            <a:r>
              <a:rPr lang="ro-RO" b="0" i="1" dirty="0">
                <a:effectLst/>
                <a:latin typeface="Arial" panose="020B0604020202020204" pitchFamily="34" charset="0"/>
                <a:cs typeface="Arial" panose="020B0604020202020204" pitchFamily="34" charset="0"/>
              </a:rPr>
              <a:t> COM (2020)/152/5.3.20;</a:t>
            </a:r>
            <a:endParaRPr lang="ro-RO" i="1" dirty="0">
              <a:latin typeface="Arial" panose="020B0604020202020204" pitchFamily="34" charset="0"/>
              <a:cs typeface="Arial" panose="020B0604020202020204" pitchFamily="34" charset="0"/>
            </a:endParaRPr>
          </a:p>
          <a:p>
            <a:pPr>
              <a:lnSpc>
                <a:spcPct val="115000"/>
              </a:lnSpc>
              <a:spcAft>
                <a:spcPts val="1000"/>
              </a:spcAft>
            </a:pPr>
            <a:r>
              <a:rPr lang="ro-RO" sz="2200" dirty="0">
                <a:latin typeface="Arial" panose="020B0604020202020204" pitchFamily="34" charset="0"/>
                <a:cs typeface="Arial" panose="020B0604020202020204" pitchFamily="34" charset="0"/>
              </a:rPr>
              <a:t>→</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to</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reveal</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the</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crew</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members</a:t>
            </a:r>
            <a:r>
              <a:rPr lang="en-US" sz="2200" b="0" i="0" dirty="0">
                <a:effectLst/>
                <a:latin typeface="Arial" panose="020B0604020202020204" pitchFamily="34" charset="0"/>
                <a:cs typeface="Arial" panose="020B0604020202020204" pitchFamily="34" charset="0"/>
              </a:rPr>
              <a:t>’</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perception</a:t>
            </a:r>
            <a:r>
              <a:rPr lang="en-US" sz="2200" b="0" i="0" dirty="0">
                <a:effectLst/>
                <a:latin typeface="Arial" panose="020B0604020202020204" pitchFamily="34" charset="0"/>
                <a:cs typeface="Arial" panose="020B0604020202020204" pitchFamily="34" charset="0"/>
              </a:rPr>
              <a:t>s</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regarding</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the</a:t>
            </a:r>
            <a:r>
              <a:rPr lang="ro-RO" sz="2200" b="0" i="0" dirty="0">
                <a:effectLst/>
                <a:latin typeface="Arial" panose="020B0604020202020204" pitchFamily="34" charset="0"/>
                <a:cs typeface="Arial" panose="020B0604020202020204" pitchFamily="34" charset="0"/>
              </a:rPr>
              <a:t> </a:t>
            </a:r>
            <a:r>
              <a:rPr lang="en-US" sz="2200" b="0" i="0" dirty="0">
                <a:effectLst/>
                <a:latin typeface="Arial" panose="020B0604020202020204" pitchFamily="34" charset="0"/>
                <a:cs typeface="Arial" panose="020B0604020202020204" pitchFamily="34" charset="0"/>
              </a:rPr>
              <a:t>onboard female professionals</a:t>
            </a:r>
            <a:r>
              <a:rPr lang="ro-RO"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lnSpc>
                <a:spcPct val="115000"/>
              </a:lnSpc>
              <a:spcAft>
                <a:spcPts val="1000"/>
              </a:spcAft>
            </a:pPr>
            <a:r>
              <a:rPr lang="ro-RO" sz="22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to assess the role of female leaders onboard the ships;</a:t>
            </a:r>
            <a:endParaRPr lang="ro-RO" sz="2200" dirty="0">
              <a:latin typeface="Arial" panose="020B0604020202020204" pitchFamily="34" charset="0"/>
              <a:cs typeface="Arial" panose="020B0604020202020204" pitchFamily="34" charset="0"/>
            </a:endParaRPr>
          </a:p>
          <a:p>
            <a:pPr>
              <a:lnSpc>
                <a:spcPct val="115000"/>
              </a:lnSpc>
              <a:spcAft>
                <a:spcPts val="1000"/>
              </a:spcAft>
            </a:pP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to</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disclose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if</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any</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cases</a:t>
            </a:r>
            <a:r>
              <a:rPr lang="ro-RO" sz="2200" dirty="0">
                <a:latin typeface="Arial" panose="020B0604020202020204" pitchFamily="34" charset="0"/>
                <a:cs typeface="Arial" panose="020B0604020202020204" pitchFamily="34" charset="0"/>
              </a:rPr>
              <a:t> of </a:t>
            </a:r>
            <a:r>
              <a:rPr lang="ro-RO" sz="2200" dirty="0" err="1">
                <a:latin typeface="Arial" panose="020B0604020202020204" pitchFamily="34" charset="0"/>
                <a:cs typeface="Arial" panose="020B0604020202020204" pitchFamily="34" charset="0"/>
              </a:rPr>
              <a:t>harrasment</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biases</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prejudice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discrimination</a:t>
            </a:r>
            <a:r>
              <a:rPr lang="ro-RO" sz="2200" dirty="0">
                <a:latin typeface="Arial" panose="020B0604020202020204" pitchFamily="34" charset="0"/>
                <a:cs typeface="Arial" panose="020B0604020202020204" pitchFamily="34" charset="0"/>
              </a:rPr>
              <a:t> or </a:t>
            </a:r>
            <a:r>
              <a:rPr lang="ro-RO" sz="2200" dirty="0" err="1">
                <a:latin typeface="Arial" panose="020B0604020202020204" pitchFamily="34" charset="0"/>
                <a:cs typeface="Arial" panose="020B0604020202020204" pitchFamily="34" charset="0"/>
              </a:rPr>
              <a:t>violence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have</a:t>
            </a:r>
            <a:r>
              <a:rPr lang="ro-RO"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been experienced</a:t>
            </a:r>
            <a:r>
              <a:rPr lang="ro-RO" sz="22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presently or in the past, by the crew members onboard the ships</a:t>
            </a:r>
            <a:r>
              <a:rPr lang="ro-RO" sz="2200" dirty="0">
                <a:latin typeface="Arial" panose="020B0604020202020204" pitchFamily="34" charset="0"/>
                <a:cs typeface="Arial" panose="020B0604020202020204" pitchFamily="34" charset="0"/>
              </a:rPr>
              <a:t>;</a:t>
            </a:r>
          </a:p>
          <a:p>
            <a:pPr>
              <a:lnSpc>
                <a:spcPct val="115000"/>
              </a:lnSpc>
              <a:spcAft>
                <a:spcPts val="1000"/>
              </a:spcAft>
            </a:pPr>
            <a:endParaRPr lang="ro-RO" sz="2400" b="0" i="0" dirty="0">
              <a:effectLst/>
              <a:latin typeface="Arial" panose="020B0604020202020204" pitchFamily="34" charset="0"/>
              <a:cs typeface="Arial" panose="020B0604020202020204" pitchFamily="34" charset="0"/>
            </a:endParaRPr>
          </a:p>
          <a:p>
            <a:pPr lvl="1" algn="l">
              <a:spcAft>
                <a:spcPts val="0"/>
              </a:spcAft>
            </a:pP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2184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452159"/>
            <a:ext cx="12192000" cy="4929170"/>
          </a:xfrm>
          <a:prstGeom prst="rect">
            <a:avLst/>
          </a:prstGeom>
          <a:noFill/>
        </p:spPr>
        <p:txBody>
          <a:bodyPr wrap="square" rtlCol="0">
            <a:spAutoFit/>
          </a:bodyPr>
          <a:lstStyle/>
          <a:p>
            <a:pPr marL="457200" algn="ctr">
              <a:lnSpc>
                <a:spcPct val="115000"/>
              </a:lnSpc>
              <a:spcAft>
                <a:spcPts val="1000"/>
              </a:spcAft>
            </a:pPr>
            <a:r>
              <a:rPr lang="ro-RO" sz="2400" b="1" dirty="0">
                <a:latin typeface="Arial" panose="020B0604020202020204" pitchFamily="34" charset="0"/>
                <a:ea typeface="Times New Roman" panose="02020603050405020304" pitchFamily="18" charset="0"/>
                <a:cs typeface="Arial" panose="020B0604020202020204" pitchFamily="34" charset="0"/>
              </a:rPr>
              <a:t>SURVEY 1: </a:t>
            </a:r>
            <a:r>
              <a:rPr lang="tr-TR"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ANALYSIS </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I</a:t>
            </a:r>
            <a:r>
              <a:rPr lang="ro-RO" sz="2400" b="1" dirty="0">
                <a:solidFill>
                  <a:srgbClr val="FFFF00"/>
                </a:solidFill>
                <a:highlight>
                  <a:srgbClr val="008080"/>
                </a:highlight>
                <a:latin typeface="Arial" panose="020B0604020202020204" pitchFamily="34" charset="0"/>
                <a:ea typeface="Times New Roman" panose="02020603050405020304" pitchFamily="18" charset="0"/>
                <a:cs typeface="Arial" panose="020B0604020202020204" pitchFamily="34" charset="0"/>
              </a:rPr>
              <a:t>N MARITIME </a:t>
            </a:r>
            <a:r>
              <a:rPr lang="en-US" sz="2400" b="1" dirty="0">
                <a:solidFill>
                  <a:srgbClr val="FFFF00"/>
                </a:solidFill>
                <a:highlight>
                  <a:srgbClr val="008080"/>
                </a:highlight>
                <a:latin typeface="Arial" panose="020B0604020202020204" pitchFamily="34" charset="0"/>
                <a:ea typeface="Times New Roman" panose="02020603050405020304" pitchFamily="18" charset="0"/>
                <a:cs typeface="Arial" panose="020B0604020202020204" pitchFamily="34" charset="0"/>
              </a:rPr>
              <a:t>SEAFARING </a:t>
            </a:r>
            <a:r>
              <a:rPr lang="ro-RO" sz="2400" b="1" dirty="0">
                <a:solidFill>
                  <a:srgbClr val="FFFF00"/>
                </a:solidFill>
                <a:highlight>
                  <a:srgbClr val="008080"/>
                </a:highlight>
                <a:latin typeface="Arial" panose="020B0604020202020204" pitchFamily="34" charset="0"/>
                <a:ea typeface="Times New Roman" panose="02020603050405020304" pitchFamily="18" charset="0"/>
                <a:cs typeface="Arial" panose="020B0604020202020204" pitchFamily="34" charset="0"/>
              </a:rPr>
              <a:t>CREWS </a:t>
            </a:r>
            <a:endParaRPr lang="ro-RO" sz="2400" dirty="0">
              <a:solidFill>
                <a:srgbClr val="FFFF00"/>
              </a:solidFill>
              <a:highlight>
                <a:srgbClr val="008080"/>
              </a:highligh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ro-RO" sz="2400" b="1" i="0" dirty="0" err="1">
                <a:solidFill>
                  <a:srgbClr val="FFFF00"/>
                </a:solidFill>
                <a:effectLst/>
                <a:highlight>
                  <a:srgbClr val="FF0000"/>
                </a:highlight>
                <a:latin typeface="Arial" panose="020B0604020202020204" pitchFamily="34" charset="0"/>
                <a:cs typeface="Arial" panose="020B0604020202020204" pitchFamily="34" charset="0"/>
              </a:rPr>
              <a:t>Survey</a:t>
            </a:r>
            <a:r>
              <a:rPr lang="ro-RO" sz="2400" b="1" i="0" dirty="0">
                <a:solidFill>
                  <a:srgbClr val="FFFF00"/>
                </a:solidFill>
                <a:effectLst/>
                <a:highlight>
                  <a:srgbClr val="FF0000"/>
                </a:highlight>
                <a:latin typeface="Arial" panose="020B0604020202020204" pitchFamily="34" charset="0"/>
                <a:cs typeface="Arial" panose="020B0604020202020204" pitchFamily="34" charset="0"/>
              </a:rPr>
              <a:t> No</a:t>
            </a:r>
            <a:r>
              <a:rPr lang="en-US" sz="2400" b="1" i="0" dirty="0">
                <a:solidFill>
                  <a:srgbClr val="FFFF00"/>
                </a:solidFill>
                <a:effectLst/>
                <a:highlight>
                  <a:srgbClr val="FF0000"/>
                </a:highlight>
                <a:latin typeface="Arial" panose="020B0604020202020204" pitchFamily="34" charset="0"/>
                <a:cs typeface="Arial" panose="020B0604020202020204" pitchFamily="34" charset="0"/>
              </a:rPr>
              <a:t>2</a:t>
            </a:r>
            <a:r>
              <a:rPr lang="ro-RO" sz="2400" b="1" i="0" dirty="0">
                <a:solidFill>
                  <a:srgbClr val="FFFF00"/>
                </a:solidFill>
                <a:effectLst/>
                <a:highlight>
                  <a:srgbClr val="FF0000"/>
                </a:highlight>
                <a:latin typeface="Arial" panose="020B0604020202020204" pitchFamily="34" charset="0"/>
                <a:cs typeface="Arial" panose="020B0604020202020204" pitchFamily="34" charset="0"/>
              </a:rPr>
              <a:t> </a:t>
            </a:r>
            <a:r>
              <a:rPr lang="en-US" sz="2400" b="1" i="0" dirty="0">
                <a:solidFill>
                  <a:srgbClr val="FFFF00"/>
                </a:solidFill>
                <a:effectLst/>
                <a:highlight>
                  <a:srgbClr val="FF0000"/>
                </a:highlight>
                <a:latin typeface="Arial" panose="020B0604020202020204" pitchFamily="34" charset="0"/>
                <a:cs typeface="Arial" panose="020B0604020202020204" pitchFamily="34" charset="0"/>
              </a:rPr>
              <a:t>Content</a:t>
            </a:r>
            <a:r>
              <a:rPr lang="ro-RO" sz="2400" b="1" i="0" dirty="0">
                <a:solidFill>
                  <a:srgbClr val="FFFF00"/>
                </a:solidFill>
                <a:effectLst/>
                <a:highlight>
                  <a:srgbClr val="FF0000"/>
                </a:highlight>
                <a:latin typeface="Arial" panose="020B0604020202020204" pitchFamily="34" charset="0"/>
                <a:cs typeface="Arial" panose="020B0604020202020204" pitchFamily="34" charset="0"/>
              </a:rPr>
              <a:t>:</a:t>
            </a:r>
          </a:p>
          <a:p>
            <a:pPr algn="ctr">
              <a:lnSpc>
                <a:spcPct val="115000"/>
              </a:lnSpc>
              <a:spcAft>
                <a:spcPts val="1000"/>
              </a:spcAft>
            </a:pPr>
            <a:r>
              <a:rPr lang="ro-RO" sz="2200" dirty="0">
                <a:latin typeface="Arial" panose="020B0604020202020204" pitchFamily="34" charset="0"/>
                <a:cs typeface="Arial" panose="020B0604020202020204" pitchFamily="34" charset="0"/>
              </a:rPr>
              <a:t>→ </a:t>
            </a:r>
            <a:r>
              <a:rPr lang="ro-RO" sz="2200" i="1" dirty="0">
                <a:solidFill>
                  <a:srgbClr val="FFFF00"/>
                </a:solidFill>
                <a:latin typeface="Arial" panose="020B0604020202020204" pitchFamily="34" charset="0"/>
                <a:cs typeface="Arial" panose="020B0604020202020204" pitchFamily="34" charset="0"/>
              </a:rPr>
              <a:t>8 </a:t>
            </a:r>
            <a:r>
              <a:rPr lang="en-US" sz="2200" i="1" dirty="0">
                <a:solidFill>
                  <a:srgbClr val="FFFF00"/>
                </a:solidFill>
                <a:latin typeface="Arial" panose="020B0604020202020204" pitchFamily="34" charset="0"/>
                <a:cs typeface="Arial" panose="020B0604020202020204" pitchFamily="34" charset="0"/>
              </a:rPr>
              <a:t>grouping</a:t>
            </a:r>
            <a:r>
              <a:rPr lang="ro-RO" sz="2200" i="1" dirty="0">
                <a:solidFill>
                  <a:srgbClr val="FFFF00"/>
                </a:solidFill>
                <a:latin typeface="Arial" panose="020B0604020202020204" pitchFamily="34" charset="0"/>
                <a:cs typeface="Arial" panose="020B0604020202020204" pitchFamily="34" charset="0"/>
              </a:rPr>
              <a:t> </a:t>
            </a:r>
            <a:r>
              <a:rPr lang="en-US" sz="2200" i="1" dirty="0">
                <a:solidFill>
                  <a:srgbClr val="FFFF00"/>
                </a:solidFill>
                <a:latin typeface="Arial" panose="020B0604020202020204" pitchFamily="34" charset="0"/>
                <a:cs typeface="Arial" panose="020B0604020202020204" pitchFamily="34" charset="0"/>
              </a:rPr>
              <a:t>check lists for respondents classification: (</a:t>
            </a:r>
            <a:r>
              <a:rPr lang="en-US" sz="2200" i="1" dirty="0">
                <a:latin typeface="Arial" panose="020B0604020202020204" pitchFamily="34" charset="0"/>
                <a:cs typeface="Arial" panose="020B0604020202020204" pitchFamily="34" charset="0"/>
              </a:rPr>
              <a:t>occupation, gender, professional status, dependents, prior gender experiences</a:t>
            </a:r>
            <a:r>
              <a:rPr lang="en-US" sz="2200" i="1" dirty="0">
                <a:solidFill>
                  <a:srgbClr val="FFFF00"/>
                </a:solidFill>
                <a:latin typeface="Arial" panose="020B0604020202020204" pitchFamily="34" charset="0"/>
                <a:cs typeface="Arial" panose="020B0604020202020204" pitchFamily="34" charset="0"/>
              </a:rPr>
              <a:t>)</a:t>
            </a:r>
          </a:p>
          <a:p>
            <a:pPr algn="ctr">
              <a:lnSpc>
                <a:spcPct val="115000"/>
              </a:lnSpc>
              <a:spcAft>
                <a:spcPts val="1000"/>
              </a:spcAft>
            </a:pPr>
            <a:r>
              <a:rPr lang="ro-RO" sz="2200" dirty="0">
                <a:latin typeface="Arial" panose="020B0604020202020204" pitchFamily="34" charset="0"/>
                <a:cs typeface="Arial" panose="020B0604020202020204" pitchFamily="34" charset="0"/>
              </a:rPr>
              <a:t>→ </a:t>
            </a:r>
            <a:r>
              <a:rPr lang="en-US" sz="2200" i="1" dirty="0">
                <a:solidFill>
                  <a:srgbClr val="FFFF00"/>
                </a:solidFill>
                <a:latin typeface="Arial" panose="020B0604020202020204" pitchFamily="34" charset="0"/>
                <a:cs typeface="Arial" panose="020B0604020202020204" pitchFamily="34" charset="0"/>
              </a:rPr>
              <a:t>44</a:t>
            </a:r>
            <a:r>
              <a:rPr lang="ro-RO" sz="2200" i="1" dirty="0">
                <a:solidFill>
                  <a:srgbClr val="FFFF00"/>
                </a:solidFill>
                <a:latin typeface="Arial" panose="020B0604020202020204" pitchFamily="34" charset="0"/>
                <a:cs typeface="Arial" panose="020B0604020202020204" pitchFamily="34" charset="0"/>
              </a:rPr>
              <a:t> </a:t>
            </a:r>
            <a:r>
              <a:rPr lang="ro-RO" sz="2200" i="1" dirty="0" err="1">
                <a:solidFill>
                  <a:srgbClr val="FFFF00"/>
                </a:solidFill>
                <a:latin typeface="Arial" panose="020B0604020202020204" pitchFamily="34" charset="0"/>
                <a:cs typeface="Arial" panose="020B0604020202020204" pitchFamily="34" charset="0"/>
              </a:rPr>
              <a:t>items</a:t>
            </a:r>
            <a:r>
              <a:rPr lang="ro-RO" sz="2200" i="1" dirty="0">
                <a:solidFill>
                  <a:srgbClr val="FFFF00"/>
                </a:solidFill>
                <a:latin typeface="Arial" panose="020B0604020202020204" pitchFamily="34" charset="0"/>
                <a:cs typeface="Arial" panose="020B0604020202020204" pitchFamily="34" charset="0"/>
              </a:rPr>
              <a:t> </a:t>
            </a:r>
            <a:r>
              <a:rPr lang="en-US" sz="2200" i="1" dirty="0">
                <a:solidFill>
                  <a:srgbClr val="FFFF00"/>
                </a:solidFill>
                <a:latin typeface="Arial" panose="020B0604020202020204" pitchFamily="34" charset="0"/>
                <a:cs typeface="Arial" panose="020B0604020202020204" pitchFamily="34" charset="0"/>
              </a:rPr>
              <a:t>to asses the </a:t>
            </a:r>
            <a:r>
              <a:rPr lang="en-US" sz="2200" b="1" i="1" dirty="0">
                <a:solidFill>
                  <a:srgbClr val="FFC000"/>
                </a:solidFill>
                <a:latin typeface="Arial" panose="020B0604020202020204" pitchFamily="34" charset="0"/>
                <a:cs typeface="Arial" panose="020B0604020202020204" pitchFamily="34" charset="0"/>
              </a:rPr>
              <a:t>onboard</a:t>
            </a:r>
            <a:r>
              <a:rPr lang="en-US" sz="2200" i="1" dirty="0">
                <a:solidFill>
                  <a:srgbClr val="FFFF00"/>
                </a:solidFill>
                <a:latin typeface="Arial" panose="020B0604020202020204" pitchFamily="34" charset="0"/>
                <a:cs typeface="Arial" panose="020B0604020202020204" pitchFamily="34" charset="0"/>
              </a:rPr>
              <a:t> </a:t>
            </a:r>
            <a:r>
              <a:rPr lang="en-US" sz="2200" b="1" i="1" dirty="0">
                <a:solidFill>
                  <a:srgbClr val="FFC000"/>
                </a:solidFill>
                <a:latin typeface="Arial" panose="020B0604020202020204" pitchFamily="34" charset="0"/>
                <a:cs typeface="Arial" panose="020B0604020202020204" pitchFamily="34" charset="0"/>
              </a:rPr>
              <a:t>gender</a:t>
            </a:r>
            <a:r>
              <a:rPr lang="en-US" sz="2200" i="1" dirty="0">
                <a:solidFill>
                  <a:srgbClr val="FFFF00"/>
                </a:solidFill>
                <a:latin typeface="Arial" panose="020B0604020202020204" pitchFamily="34" charset="0"/>
                <a:cs typeface="Arial" panose="020B0604020202020204" pitchFamily="34" charset="0"/>
              </a:rPr>
              <a:t> </a:t>
            </a:r>
            <a:r>
              <a:rPr lang="en-US" sz="2200" b="1" i="1" dirty="0">
                <a:solidFill>
                  <a:srgbClr val="FFC000"/>
                </a:solidFill>
                <a:latin typeface="Arial" panose="020B0604020202020204" pitchFamily="34" charset="0"/>
                <a:cs typeface="Arial" panose="020B0604020202020204" pitchFamily="34" charset="0"/>
              </a:rPr>
              <a:t>awareness</a:t>
            </a:r>
            <a:r>
              <a:rPr lang="en-US" sz="2200" i="1" dirty="0">
                <a:solidFill>
                  <a:srgbClr val="FFFF00"/>
                </a:solidFill>
                <a:latin typeface="Arial" panose="020B0604020202020204" pitchFamily="34" charset="0"/>
                <a:cs typeface="Arial" panose="020B0604020202020204" pitchFamily="34" charset="0"/>
              </a:rPr>
              <a:t>, the </a:t>
            </a:r>
            <a:r>
              <a:rPr lang="en-US" sz="2200" b="1" i="1" dirty="0">
                <a:solidFill>
                  <a:srgbClr val="FFC000"/>
                </a:solidFill>
                <a:latin typeface="Arial" panose="020B0604020202020204" pitchFamily="34" charset="0"/>
                <a:cs typeface="Arial" panose="020B0604020202020204" pitchFamily="34" charset="0"/>
              </a:rPr>
              <a:t>gender biases in the crew </a:t>
            </a:r>
            <a:r>
              <a:rPr lang="en-US" sz="2200" i="1" dirty="0">
                <a:solidFill>
                  <a:srgbClr val="FFFF00"/>
                </a:solidFill>
                <a:latin typeface="Arial" panose="020B0604020202020204" pitchFamily="34" charset="0"/>
                <a:cs typeface="Arial" panose="020B0604020202020204" pitchFamily="34" charset="0"/>
              </a:rPr>
              <a:t>and the </a:t>
            </a:r>
            <a:r>
              <a:rPr lang="en-US" sz="2200" b="1" i="1" dirty="0">
                <a:solidFill>
                  <a:srgbClr val="FFC000"/>
                </a:solidFill>
                <a:latin typeface="Arial" panose="020B0604020202020204" pitchFamily="34" charset="0"/>
                <a:cs typeface="Arial" panose="020B0604020202020204" pitchFamily="34" charset="0"/>
              </a:rPr>
              <a:t>gender perceptions in the maritime crews  </a:t>
            </a:r>
          </a:p>
          <a:p>
            <a:pPr algn="ctr">
              <a:lnSpc>
                <a:spcPct val="115000"/>
              </a:lnSpc>
              <a:spcAft>
                <a:spcPts val="1000"/>
              </a:spcAft>
            </a:pPr>
            <a:r>
              <a:rPr lang="ro-RO"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Method</a:t>
            </a:r>
            <a:r>
              <a:rPr lang="en-US" sz="2200" dirty="0">
                <a:latin typeface="Arial" panose="020B0604020202020204" pitchFamily="34" charset="0"/>
                <a:cs typeface="Arial" panose="020B0604020202020204" pitchFamily="34" charset="0"/>
              </a:rPr>
              <a:t>: </a:t>
            </a:r>
            <a:r>
              <a:rPr lang="en-US" sz="2200" i="1" dirty="0">
                <a:solidFill>
                  <a:srgbClr val="FFFF00"/>
                </a:solidFill>
                <a:latin typeface="Arial" panose="020B0604020202020204" pitchFamily="34" charset="0"/>
                <a:cs typeface="Arial" panose="020B0604020202020204" pitchFamily="34" charset="0"/>
              </a:rPr>
              <a:t>Open items/questions assessed based on Likert scale</a:t>
            </a:r>
            <a:r>
              <a:rPr lang="ro-RO" sz="2200" i="1" dirty="0">
                <a:solidFill>
                  <a:srgbClr val="FFFF00"/>
                </a:solidFill>
                <a:latin typeface="Arial" panose="020B0604020202020204" pitchFamily="34" charset="0"/>
                <a:cs typeface="Arial" panose="020B0604020202020204" pitchFamily="34" charset="0"/>
              </a:rPr>
              <a:t>: </a:t>
            </a:r>
            <a:endParaRPr lang="en-US" sz="2200" i="1" dirty="0">
              <a:solidFill>
                <a:srgbClr val="FFFF00"/>
              </a:solidFill>
              <a:latin typeface="Arial" panose="020B0604020202020204" pitchFamily="34" charset="0"/>
              <a:cs typeface="Arial" panose="020B0604020202020204" pitchFamily="34" charset="0"/>
            </a:endParaRPr>
          </a:p>
          <a:p>
            <a:pPr algn="ctr">
              <a:lnSpc>
                <a:spcPct val="115000"/>
              </a:lnSpc>
              <a:spcAft>
                <a:spcPts val="1000"/>
              </a:spcAft>
            </a:pPr>
            <a:endParaRPr lang="en-US" sz="2200" i="1" dirty="0">
              <a:solidFill>
                <a:srgbClr val="FFFF00"/>
              </a:solidFill>
              <a:latin typeface="Arial" panose="020B0604020202020204" pitchFamily="34" charset="0"/>
              <a:cs typeface="Arial" panose="020B0604020202020204" pitchFamily="34" charset="0"/>
            </a:endParaRPr>
          </a:p>
          <a:p>
            <a:pPr algn="ctr">
              <a:lnSpc>
                <a:spcPct val="115000"/>
              </a:lnSpc>
              <a:spcAft>
                <a:spcPts val="1000"/>
              </a:spcAft>
            </a:pPr>
            <a:r>
              <a:rPr lang="ro-RO" sz="2200" dirty="0">
                <a:latin typeface="Arial" panose="020B0604020202020204" pitchFamily="34" charset="0"/>
                <a:cs typeface="Arial" panose="020B0604020202020204" pitchFamily="34" charset="0"/>
              </a:rPr>
              <a:t>→ </a:t>
            </a:r>
            <a:r>
              <a:rPr lang="en-US" sz="2200" i="1" dirty="0">
                <a:solidFill>
                  <a:srgbClr val="FFFF00"/>
                </a:solidFill>
                <a:latin typeface="Arial" panose="020B0604020202020204" pitchFamily="34" charset="0"/>
                <a:cs typeface="Arial" panose="020B0604020202020204" pitchFamily="34" charset="0"/>
              </a:rPr>
              <a:t>The target group is focused on the maritime seafaring professionals</a:t>
            </a:r>
          </a:p>
          <a:p>
            <a:pPr algn="ctr">
              <a:lnSpc>
                <a:spcPct val="115000"/>
              </a:lnSpc>
              <a:spcAft>
                <a:spcPts val="1000"/>
              </a:spcAft>
            </a:pPr>
            <a:r>
              <a:rPr lang="ro-RO" sz="2200" dirty="0">
                <a:latin typeface="Arial" panose="020B0604020202020204" pitchFamily="34" charset="0"/>
                <a:cs typeface="Arial" panose="020B0604020202020204" pitchFamily="34" charset="0"/>
              </a:rPr>
              <a:t>→ </a:t>
            </a:r>
            <a:r>
              <a:rPr lang="en-US" sz="2200" i="1" dirty="0">
                <a:solidFill>
                  <a:srgbClr val="FFFF00"/>
                </a:solidFill>
                <a:latin typeface="Arial" panose="020B0604020202020204" pitchFamily="34" charset="0"/>
                <a:cs typeface="Arial" panose="020B0604020202020204" pitchFamily="34" charset="0"/>
              </a:rPr>
              <a:t>the survey data collection would be applied by using google forms or www.marplat.eu platform</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7D2F5C6A-5DB6-3052-FD57-7F70F5DDE9C8}"/>
              </a:ext>
            </a:extLst>
          </p:cNvPr>
          <p:cNvGraphicFramePr>
            <a:graphicFrameLocks noGrp="1"/>
          </p:cNvGraphicFramePr>
          <p:nvPr>
            <p:extLst>
              <p:ext uri="{D42A27DB-BD31-4B8C-83A1-F6EECF244321}">
                <p14:modId xmlns:p14="http://schemas.microsoft.com/office/powerpoint/2010/main" val="3726712385"/>
              </p:ext>
            </p:extLst>
          </p:nvPr>
        </p:nvGraphicFramePr>
        <p:xfrm>
          <a:off x="1943668" y="4823934"/>
          <a:ext cx="8304663" cy="262636"/>
        </p:xfrm>
        <a:graphic>
          <a:graphicData uri="http://schemas.openxmlformats.org/drawingml/2006/table">
            <a:tbl>
              <a:tblPr firstRow="1" firstCol="1" bandRow="1"/>
              <a:tblGrid>
                <a:gridCol w="1762893">
                  <a:extLst>
                    <a:ext uri="{9D8B030D-6E8A-4147-A177-3AD203B41FA5}">
                      <a16:colId xmlns:a16="http://schemas.microsoft.com/office/drawing/2014/main" val="437003088"/>
                    </a:ext>
                  </a:extLst>
                </a:gridCol>
                <a:gridCol w="1622254">
                  <a:extLst>
                    <a:ext uri="{9D8B030D-6E8A-4147-A177-3AD203B41FA5}">
                      <a16:colId xmlns:a16="http://schemas.microsoft.com/office/drawing/2014/main" val="1855198440"/>
                    </a:ext>
                  </a:extLst>
                </a:gridCol>
                <a:gridCol w="1235298">
                  <a:extLst>
                    <a:ext uri="{9D8B030D-6E8A-4147-A177-3AD203B41FA5}">
                      <a16:colId xmlns:a16="http://schemas.microsoft.com/office/drawing/2014/main" val="1611367785"/>
                    </a:ext>
                  </a:extLst>
                </a:gridCol>
                <a:gridCol w="1842109">
                  <a:extLst>
                    <a:ext uri="{9D8B030D-6E8A-4147-A177-3AD203B41FA5}">
                      <a16:colId xmlns:a16="http://schemas.microsoft.com/office/drawing/2014/main" val="2355956969"/>
                    </a:ext>
                  </a:extLst>
                </a:gridCol>
                <a:gridCol w="1842109">
                  <a:extLst>
                    <a:ext uri="{9D8B030D-6E8A-4147-A177-3AD203B41FA5}">
                      <a16:colId xmlns:a16="http://schemas.microsoft.com/office/drawing/2014/main" val="961243837"/>
                    </a:ext>
                  </a:extLst>
                </a:gridCol>
              </a:tblGrid>
              <a:tr h="0">
                <a:tc>
                  <a:txBody>
                    <a:bodyPr/>
                    <a:lstStyle/>
                    <a:p>
                      <a:pPr algn="ctr">
                        <a:lnSpc>
                          <a:spcPct val="115000"/>
                        </a:lnSpc>
                        <a:spcAft>
                          <a:spcPts val="1000"/>
                        </a:spcAft>
                      </a:pPr>
                      <a:r>
                        <a:rPr lang="en-GB" sz="1600" b="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Strongly disagree</a:t>
                      </a:r>
                      <a:endParaRPr lang="en-GB" sz="1600" dirty="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GB" sz="160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Undecided </a:t>
                      </a:r>
                      <a:endParaRPr lang="en-GB" sz="1600" dirty="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GB" sz="160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Strongly agree </a:t>
                      </a:r>
                      <a:endParaRPr lang="en-GB" sz="1600" dirty="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967507"/>
                  </a:ext>
                </a:extLst>
              </a:tr>
            </a:tbl>
          </a:graphicData>
        </a:graphic>
      </p:graphicFrame>
    </p:spTree>
    <p:extLst>
      <p:ext uri="{BB962C8B-B14F-4D97-AF65-F5344CB8AC3E}">
        <p14:creationId xmlns:p14="http://schemas.microsoft.com/office/powerpoint/2010/main" val="28558266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12374"/>
            <a:ext cx="12192000" cy="5623014"/>
          </a:xfrm>
          <a:prstGeom prst="rect">
            <a:avLst/>
          </a:prstGeom>
          <a:noFill/>
        </p:spPr>
        <p:txBody>
          <a:bodyPr wrap="square" rtlCol="0">
            <a:spAutoFit/>
          </a:bodyPr>
          <a:lstStyle/>
          <a:p>
            <a:pPr marL="457200" algn="ctr">
              <a:lnSpc>
                <a:spcPct val="115000"/>
              </a:lnSpc>
              <a:spcAft>
                <a:spcPts val="1000"/>
              </a:spcAft>
            </a:pPr>
            <a:r>
              <a:rPr lang="en-US" sz="2400" b="1" dirty="0">
                <a:solidFill>
                  <a:srgbClr val="FFFF00"/>
                </a:solidFill>
                <a:highlight>
                  <a:srgbClr val="008080"/>
                </a:highlight>
                <a:latin typeface="Arial" panose="020B0604020202020204" pitchFamily="34" charset="0"/>
                <a:ea typeface="Times New Roman" panose="02020603050405020304" pitchFamily="18" charset="0"/>
                <a:cs typeface="Arial" panose="020B0604020202020204" pitchFamily="34" charset="0"/>
              </a:rPr>
              <a:t>MARITIME </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LEGAL FRAMEWORK </a:t>
            </a:r>
            <a:r>
              <a:rPr lang="ro-RO" sz="2400" b="1" i="0" dirty="0" err="1">
                <a:solidFill>
                  <a:srgbClr val="FFFF00"/>
                </a:solidFill>
                <a:effectLst/>
                <a:highlight>
                  <a:srgbClr val="FF0000"/>
                </a:highlight>
                <a:latin typeface="Arial" panose="020B0604020202020204" pitchFamily="34" charset="0"/>
                <a:cs typeface="Arial" panose="020B0604020202020204" pitchFamily="34" charset="0"/>
              </a:rPr>
              <a:t>References</a:t>
            </a:r>
            <a:r>
              <a:rPr lang="ro-RO" sz="2400" b="1" i="0" dirty="0">
                <a:solidFill>
                  <a:srgbClr val="FFFF00"/>
                </a:solidFill>
                <a:effectLst/>
                <a:highlight>
                  <a:srgbClr val="FF0000"/>
                </a:highlight>
                <a:latin typeface="Arial" panose="020B0604020202020204" pitchFamily="34" charset="0"/>
                <a:cs typeface="Arial" panose="020B0604020202020204" pitchFamily="34" charset="0"/>
              </a:rPr>
              <a:t>:</a:t>
            </a:r>
          </a:p>
          <a:p>
            <a:pPr>
              <a:lnSpc>
                <a:spcPct val="115000"/>
              </a:lnSpc>
              <a:spcAft>
                <a:spcPts val="1000"/>
              </a:spcAft>
            </a:pP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United Nations</a:t>
            </a:r>
            <a:r>
              <a:rPr lang="ro-RO" sz="1400" dirty="0">
                <a:latin typeface="Arial" panose="020B0604020202020204" pitchFamily="34" charset="0"/>
                <a:cs typeface="Arial" panose="020B0604020202020204" pitchFamily="34" charset="0"/>
              </a:rPr>
              <a:t>. </a:t>
            </a:r>
            <a:r>
              <a:rPr lang="en-GB" sz="1400" b="1" dirty="0">
                <a:solidFill>
                  <a:srgbClr val="FFFF00"/>
                </a:solidFill>
                <a:latin typeface="Arial" panose="020B0604020202020204" pitchFamily="34" charset="0"/>
                <a:cs typeface="Arial" panose="020B0604020202020204" pitchFamily="34" charset="0"/>
              </a:rPr>
              <a:t>Sustainable Development Goals, Goal 5</a:t>
            </a:r>
            <a:r>
              <a:rPr lang="en-GB" sz="1400" dirty="0">
                <a:latin typeface="Arial" panose="020B0604020202020204" pitchFamily="34" charset="0"/>
                <a:cs typeface="Arial" panose="020B0604020202020204" pitchFamily="34" charset="0"/>
              </a:rPr>
              <a:t>: </a:t>
            </a:r>
            <a:r>
              <a:rPr lang="en-GB" sz="1400" i="1" dirty="0">
                <a:solidFill>
                  <a:srgbClr val="FFFF00"/>
                </a:solidFill>
                <a:latin typeface="Arial" panose="020B0604020202020204" pitchFamily="34" charset="0"/>
                <a:cs typeface="Arial" panose="020B0604020202020204" pitchFamily="34" charset="0"/>
              </a:rPr>
              <a:t>Achieve gender equality and</a:t>
            </a:r>
            <a:r>
              <a:rPr lang="ro-RO" sz="1400" i="1" dirty="0">
                <a:solidFill>
                  <a:srgbClr val="FFFF00"/>
                </a:solidFill>
                <a:latin typeface="Arial" panose="020B0604020202020204" pitchFamily="34" charset="0"/>
                <a:cs typeface="Arial" panose="020B0604020202020204" pitchFamily="34" charset="0"/>
              </a:rPr>
              <a:t> </a:t>
            </a:r>
            <a:r>
              <a:rPr lang="en-GB" sz="1400" i="1" dirty="0">
                <a:solidFill>
                  <a:srgbClr val="FFFF00"/>
                </a:solidFill>
                <a:latin typeface="Arial" panose="020B0604020202020204" pitchFamily="34" charset="0"/>
                <a:cs typeface="Arial" panose="020B0604020202020204" pitchFamily="34" charset="0"/>
              </a:rPr>
              <a:t>empower all women and girls</a:t>
            </a:r>
            <a:r>
              <a:rPr lang="ro-RO" sz="1400" i="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hlinkClick r:id="rId2"/>
              </a:rPr>
              <a:t>https://www.un.org/sustainabledevelopment/genderequality</a:t>
            </a:r>
            <a:r>
              <a:rPr lang="ro-RO" sz="1400" dirty="0">
                <a:latin typeface="Arial" panose="020B0604020202020204" pitchFamily="34" charset="0"/>
                <a:cs typeface="Arial" panose="020B0604020202020204" pitchFamily="34" charset="0"/>
              </a:rPr>
              <a:t>);</a:t>
            </a:r>
          </a:p>
          <a:p>
            <a:pPr>
              <a:lnSpc>
                <a:spcPct val="115000"/>
              </a:lnSpc>
              <a:spcAft>
                <a:spcPts val="1000"/>
              </a:spcAft>
            </a:pPr>
            <a:r>
              <a:rPr lang="ro-RO" sz="1400" dirty="0">
                <a:latin typeface="Arial" panose="020B0604020202020204" pitchFamily="34" charset="0"/>
                <a:cs typeface="Arial" panose="020B0604020202020204" pitchFamily="34" charset="0"/>
              </a:rPr>
              <a:t>→ UN </a:t>
            </a:r>
            <a:r>
              <a:rPr lang="ro-RO" sz="1400" dirty="0" err="1">
                <a:latin typeface="Arial" panose="020B0604020202020204" pitchFamily="34" charset="0"/>
                <a:cs typeface="Arial" panose="020B0604020202020204" pitchFamily="34" charset="0"/>
              </a:rPr>
              <a:t>Women</a:t>
            </a:r>
            <a:r>
              <a:rPr lang="ro-RO" sz="1400" dirty="0">
                <a:latin typeface="Arial" panose="020B0604020202020204" pitchFamily="34" charset="0"/>
                <a:cs typeface="Arial" panose="020B0604020202020204" pitchFamily="34" charset="0"/>
              </a:rPr>
              <a:t>. United </a:t>
            </a:r>
            <a:r>
              <a:rPr lang="ro-RO" sz="1400" dirty="0" err="1">
                <a:latin typeface="Arial" panose="020B0604020202020204" pitchFamily="34" charset="0"/>
                <a:cs typeface="Arial" panose="020B0604020202020204" pitchFamily="34" charset="0"/>
              </a:rPr>
              <a:t>Nations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Entity</a:t>
            </a:r>
            <a:r>
              <a:rPr lang="ro-RO" sz="1400" dirty="0">
                <a:latin typeface="Arial" panose="020B0604020202020204" pitchFamily="34" charset="0"/>
                <a:cs typeface="Arial" panose="020B0604020202020204" pitchFamily="34" charset="0"/>
              </a:rPr>
              <a:t> for </a:t>
            </a:r>
            <a:r>
              <a:rPr lang="ro-RO" sz="1400" dirty="0" err="1">
                <a:latin typeface="Arial" panose="020B0604020202020204" pitchFamily="34" charset="0"/>
                <a:cs typeface="Arial" panose="020B0604020202020204" pitchFamily="34" charset="0"/>
              </a:rPr>
              <a:t>Gender</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Equality</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and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Empowerment</a:t>
            </a:r>
            <a:r>
              <a:rPr lang="ro-RO" sz="1400" dirty="0">
                <a:latin typeface="Arial" panose="020B0604020202020204" pitchFamily="34" charset="0"/>
                <a:cs typeface="Arial" panose="020B0604020202020204" pitchFamily="34" charset="0"/>
              </a:rPr>
              <a:t> of </a:t>
            </a:r>
            <a:r>
              <a:rPr lang="ro-RO" sz="1400" dirty="0" err="1">
                <a:latin typeface="Arial" panose="020B0604020202020204" pitchFamily="34" charset="0"/>
                <a:cs typeface="Arial" panose="020B0604020202020204" pitchFamily="34" charset="0"/>
              </a:rPr>
              <a:t>Women</a:t>
            </a:r>
            <a:r>
              <a:rPr lang="ro-RO" sz="1400" dirty="0">
                <a:latin typeface="Arial" panose="020B0604020202020204" pitchFamily="34" charset="0"/>
                <a:cs typeface="Arial" panose="020B0604020202020204" pitchFamily="34" charset="0"/>
              </a:rPr>
              <a:t> - </a:t>
            </a:r>
            <a:r>
              <a:rPr lang="en-GB" sz="1400" i="1" dirty="0">
                <a:solidFill>
                  <a:srgbClr val="FFFF00"/>
                </a:solidFill>
                <a:latin typeface="Arial" panose="020B0604020202020204" pitchFamily="34" charset="0"/>
                <a:cs typeface="Arial" panose="020B0604020202020204" pitchFamily="34" charset="0"/>
              </a:rPr>
              <a:t>The Beijing Platform for Action</a:t>
            </a:r>
            <a:r>
              <a:rPr lang="ro-RO" sz="1400" dirty="0">
                <a:latin typeface="Arial" panose="020B0604020202020204" pitchFamily="34" charset="0"/>
                <a:cs typeface="Arial" panose="020B0604020202020204" pitchFamily="34" charset="0"/>
              </a:rPr>
              <a:t>;</a:t>
            </a:r>
          </a:p>
          <a:p>
            <a:pPr>
              <a:lnSpc>
                <a:spcPct val="115000"/>
              </a:lnSpc>
              <a:spcAft>
                <a:spcPts val="1000"/>
              </a:spcAft>
            </a:pP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Sustainable Development Goal 5 </a:t>
            </a: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SDG Gender Index</a:t>
            </a: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hlinkClick r:id="rId3"/>
              </a:rPr>
              <a:t>https://data.em2030.org/em2030-sdg-gender-index</a:t>
            </a:r>
            <a:r>
              <a:rPr lang="ro-RO" sz="1400" dirty="0">
                <a:latin typeface="Arial" panose="020B0604020202020204" pitchFamily="34" charset="0"/>
                <a:cs typeface="Arial" panose="020B0604020202020204" pitchFamily="34" charset="0"/>
              </a:rPr>
              <a:t>) </a:t>
            </a:r>
          </a:p>
          <a:p>
            <a:pPr>
              <a:lnSpc>
                <a:spcPct val="115000"/>
              </a:lnSpc>
              <a:spcAft>
                <a:spcPts val="1000"/>
              </a:spcAft>
            </a:pP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United Nations</a:t>
            </a: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UN Women, Concepts and definitions</a:t>
            </a:r>
            <a:r>
              <a:rPr lang="ro-RO" sz="14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hlinkClick r:id="rId4"/>
              </a:rPr>
              <a:t>https://www.un.org/womenwatch/osagi/conceptsandefinitions.htm</a:t>
            </a:r>
            <a:r>
              <a:rPr lang="ro-RO" sz="1400" dirty="0">
                <a:latin typeface="Arial" panose="020B0604020202020204" pitchFamily="34" charset="0"/>
                <a:cs typeface="Arial" panose="020B0604020202020204" pitchFamily="34" charset="0"/>
              </a:rPr>
              <a:t>);</a:t>
            </a:r>
          </a:p>
          <a:p>
            <a:pPr>
              <a:lnSpc>
                <a:spcPct val="115000"/>
              </a:lnSpc>
              <a:spcAft>
                <a:spcPts val="1000"/>
              </a:spcAft>
            </a:pP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United Nations. World Survey on the Role of Women in Development. UN Women</a:t>
            </a: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2019</a:t>
            </a:r>
            <a:r>
              <a:rPr lang="ro-RO" sz="1400" dirty="0">
                <a:latin typeface="Arial" panose="020B0604020202020204" pitchFamily="34" charset="0"/>
                <a:cs typeface="Arial" panose="020B0604020202020204" pitchFamily="34" charset="0"/>
              </a:rPr>
              <a:t> (</a:t>
            </a:r>
            <a:r>
              <a:rPr lang="en-GB" sz="1000" dirty="0">
                <a:solidFill>
                  <a:srgbClr val="FFC0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https://www.unwomen.org/sites/default/files/Headquarters/Attachments/Sections/Library/</a:t>
            </a:r>
            <a:r>
              <a:rPr lang="ro-RO" sz="1000" dirty="0">
                <a:solidFill>
                  <a:srgbClr val="FFC000"/>
                </a:solidFill>
                <a:latin typeface="Arial" panose="020B0604020202020204" pitchFamily="34" charset="0"/>
                <a:cs typeface="Arial" panose="020B0604020202020204" pitchFamily="34" charset="0"/>
              </a:rPr>
              <a:t> </a:t>
            </a:r>
            <a:r>
              <a:rPr lang="en-GB" sz="1000" dirty="0">
                <a:solidFill>
                  <a:srgbClr val="FFC000"/>
                </a:solidFill>
                <a:latin typeface="Arial" panose="020B0604020202020204" pitchFamily="34" charset="0"/>
                <a:cs typeface="Arial" panose="020B0604020202020204" pitchFamily="34" charset="0"/>
              </a:rPr>
              <a:t>Publications/2019/World-survey-on-the-role-of-women-in-development-2019.pdf</a:t>
            </a:r>
            <a:r>
              <a:rPr lang="ro-RO" sz="1000" dirty="0">
                <a:solidFill>
                  <a:srgbClr val="FFC000"/>
                </a:solidFill>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a:t>
            </a:r>
            <a:endParaRPr lang="ro-RO" sz="1400" dirty="0">
              <a:latin typeface="Arial" panose="020B0604020202020204" pitchFamily="34" charset="0"/>
              <a:cs typeface="Arial" panose="020B0604020202020204" pitchFamily="34" charset="0"/>
            </a:endParaRPr>
          </a:p>
          <a:p>
            <a:pPr>
              <a:lnSpc>
                <a:spcPct val="115000"/>
              </a:lnSpc>
              <a:spcAft>
                <a:spcPts val="1000"/>
              </a:spcAft>
            </a:pPr>
            <a:r>
              <a:rPr lang="ro-RO" sz="1400" dirty="0">
                <a:latin typeface="Arial" panose="020B0604020202020204" pitchFamily="34" charset="0"/>
                <a:cs typeface="Arial" panose="020B0604020202020204" pitchFamily="34" charset="0"/>
              </a:rPr>
              <a:t>→ IMO</a:t>
            </a:r>
            <a:r>
              <a:rPr lang="en-US" sz="1400" dirty="0">
                <a:latin typeface="Arial" panose="020B0604020202020204" pitchFamily="34" charset="0"/>
                <a:cs typeface="Arial" panose="020B0604020202020204" pitchFamily="34" charset="0"/>
              </a:rPr>
              <a:t>.</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Women</a:t>
            </a:r>
            <a:r>
              <a:rPr lang="ro-RO" sz="1400" dirty="0">
                <a:latin typeface="Arial" panose="020B0604020202020204" pitchFamily="34" charset="0"/>
                <a:cs typeface="Arial" panose="020B0604020202020204" pitchFamily="34" charset="0"/>
              </a:rPr>
              <a:t> in Maritime </a:t>
            </a:r>
            <a:r>
              <a:rPr lang="ro-RO" sz="1400" dirty="0" err="1">
                <a:latin typeface="Arial" panose="020B0604020202020204" pitchFamily="34" charset="0"/>
                <a:cs typeface="Arial" panose="020B0604020202020204" pitchFamily="34" charset="0"/>
              </a:rPr>
              <a:t>IMO’s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Gender</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Programme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Retrieved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February</a:t>
            </a:r>
            <a:r>
              <a:rPr lang="ro-RO" sz="1400" dirty="0">
                <a:latin typeface="Arial" panose="020B0604020202020204" pitchFamily="34" charset="0"/>
                <a:cs typeface="Arial" panose="020B0604020202020204" pitchFamily="34" charset="0"/>
              </a:rPr>
              <a:t> 14, 2022, </a:t>
            </a:r>
            <a:r>
              <a:rPr lang="en-US" sz="1400" dirty="0">
                <a:latin typeface="Arial" panose="020B0604020202020204" pitchFamily="34" charset="0"/>
                <a:cs typeface="Arial" panose="020B0604020202020204" pitchFamily="34" charset="0"/>
              </a:rPr>
              <a:t>(</a:t>
            </a:r>
            <a:r>
              <a:rPr lang="ro-RO" sz="1000" dirty="0">
                <a:latin typeface="Arial" panose="020B0604020202020204" pitchFamily="34" charset="0"/>
                <a:cs typeface="Arial" panose="020B0604020202020204" pitchFamily="34" charset="0"/>
                <a:hlinkClick r:id="rId6"/>
              </a:rPr>
              <a:t>https://www.imo.org/en/OurWork/TechnicalCooperation/Pages/WomenInMaritime.aspx</a:t>
            </a:r>
            <a:r>
              <a:rPr lang="en-US" sz="10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t>
            </a:r>
            <a:endParaRPr lang="ro-RO" sz="1400" dirty="0">
              <a:latin typeface="Arial" panose="020B0604020202020204" pitchFamily="34" charset="0"/>
              <a:cs typeface="Arial" panose="020B0604020202020204" pitchFamily="34" charset="0"/>
            </a:endParaRPr>
          </a:p>
          <a:p>
            <a:pPr>
              <a:lnSpc>
                <a:spcPct val="115000"/>
              </a:lnSpc>
              <a:spcAft>
                <a:spcPts val="1000"/>
              </a:spcAft>
            </a:pPr>
            <a:r>
              <a:rPr lang="ro-RO" sz="1400" dirty="0">
                <a:latin typeface="Arial" panose="020B0604020202020204" pitchFamily="34" charset="0"/>
                <a:cs typeface="Arial" panose="020B0604020202020204" pitchFamily="34" charset="0"/>
              </a:rPr>
              <a:t>→ ITF </a:t>
            </a:r>
            <a:r>
              <a:rPr lang="ro-RO" sz="1400" dirty="0" err="1">
                <a:latin typeface="Arial" panose="020B0604020202020204" pitchFamily="34" charset="0"/>
                <a:cs typeface="Arial" panose="020B0604020202020204" pitchFamily="34" charset="0"/>
              </a:rPr>
              <a:t>Seafarers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Women</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seafarer</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Retrieved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February</a:t>
            </a:r>
            <a:r>
              <a:rPr lang="ro-RO" sz="1400" dirty="0">
                <a:latin typeface="Arial" panose="020B0604020202020204" pitchFamily="34" charset="0"/>
                <a:cs typeface="Arial" panose="020B0604020202020204" pitchFamily="34" charset="0"/>
              </a:rPr>
              <a:t> 9, 2022, </a:t>
            </a:r>
            <a:r>
              <a:rPr lang="en-US" sz="1400" dirty="0">
                <a:latin typeface="Arial" panose="020B0604020202020204" pitchFamily="34" charset="0"/>
                <a:cs typeface="Arial" panose="020B0604020202020204" pitchFamily="34" charset="0"/>
              </a:rPr>
              <a:t>(</a:t>
            </a:r>
            <a:r>
              <a:rPr lang="ro-RO" sz="1000" dirty="0">
                <a:solidFill>
                  <a:srgbClr val="FFC00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https://www.itfseafarers.org/en/issues/women-seafarers</a:t>
            </a:r>
            <a:r>
              <a:rPr lang="en-US" sz="1400" dirty="0">
                <a:latin typeface="Arial" panose="020B0604020202020204" pitchFamily="34" charset="0"/>
                <a:cs typeface="Arial" panose="020B0604020202020204" pitchFamily="34" charset="0"/>
              </a:rPr>
              <a:t>);</a:t>
            </a:r>
          </a:p>
          <a:p>
            <a:pPr>
              <a:lnSpc>
                <a:spcPct val="115000"/>
              </a:lnSpc>
              <a:spcAft>
                <a:spcPts val="1000"/>
              </a:spcAft>
            </a:pP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ILO Violence and Harassment Convention  No. 190, 2019 (</a:t>
            </a:r>
            <a:r>
              <a:rPr lang="en-GB" sz="1000" dirty="0">
                <a:latin typeface="Arial" panose="020B0604020202020204" pitchFamily="34" charset="0"/>
                <a:cs typeface="Arial" panose="020B0604020202020204" pitchFamily="34" charset="0"/>
                <a:hlinkClick r:id="rId8"/>
              </a:rPr>
              <a:t>https://www.ilo.org/ilc/ILCSessions/108/committees/violence-harassment/WCMS_711570/lang--en/index.htm</a:t>
            </a:r>
            <a:r>
              <a:rPr lang="en-GB" sz="1400" dirty="0">
                <a:latin typeface="Arial" panose="020B0604020202020204" pitchFamily="34" charset="0"/>
                <a:cs typeface="Arial" panose="020B0604020202020204" pitchFamily="34" charset="0"/>
              </a:rPr>
              <a:t>);</a:t>
            </a:r>
          </a:p>
          <a:p>
            <a:pPr>
              <a:lnSpc>
                <a:spcPct val="115000"/>
              </a:lnSpc>
              <a:spcAft>
                <a:spcPts val="1000"/>
              </a:spcAft>
            </a:pP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Maritime Labour Convention (MLC, 2006). Art. III provisions: ‘</a:t>
            </a:r>
            <a:r>
              <a:rPr lang="en-GB" sz="1400" i="1" dirty="0">
                <a:solidFill>
                  <a:srgbClr val="FFFF00"/>
                </a:solidFill>
                <a:latin typeface="Arial" panose="020B0604020202020204" pitchFamily="34" charset="0"/>
                <a:cs typeface="Arial" panose="020B0604020202020204" pitchFamily="34" charset="0"/>
              </a:rPr>
              <a:t>each member shall satisfy itself that the provisions of its laws and regulations respect, in the context of this Convention, the fundamental rights to: (…) (d) the elimination of discrimination in respect of employment and occupation</a:t>
            </a:r>
            <a:r>
              <a:rPr lang="en-GB" sz="1400" dirty="0">
                <a:latin typeface="Arial" panose="020B0604020202020204" pitchFamily="34" charset="0"/>
                <a:cs typeface="Arial" panose="020B0604020202020204" pitchFamily="34" charset="0"/>
              </a:rPr>
              <a:t>’.</a:t>
            </a:r>
          </a:p>
          <a:p>
            <a:pPr>
              <a:lnSpc>
                <a:spcPct val="115000"/>
              </a:lnSpc>
              <a:spcAft>
                <a:spcPts val="1000"/>
              </a:spcAft>
            </a:pPr>
            <a:r>
              <a:rPr lang="ro-RO"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ILO. Recruitment and retention of seafarers and the promotion of opportunities for women seafarers, in: Report for Discussion at the Sectoral Meeting on the Recruitment and Retention of Seafarers and the Promotion of Opportunities for Women Seafarers, 2019. </a:t>
            </a:r>
          </a:p>
          <a:p>
            <a:pPr>
              <a:lnSpc>
                <a:spcPct val="115000"/>
              </a:lnSpc>
              <a:spcAft>
                <a:spcPts val="1000"/>
              </a:spcAft>
            </a:pPr>
            <a:r>
              <a:rPr lang="en-GB" sz="1400" dirty="0">
                <a:latin typeface="Arial" panose="020B0604020202020204" pitchFamily="34" charset="0"/>
                <a:cs typeface="Arial" panose="020B0604020202020204" pitchFamily="34" charset="0"/>
              </a:rPr>
              <a:t>→</a:t>
            </a:r>
            <a:endParaRPr lang="ro-RO" sz="1400" dirty="0">
              <a:latin typeface="Arial" panose="020B0604020202020204" pitchFamily="34" charset="0"/>
              <a:cs typeface="Arial" panose="020B060402020202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2398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048601"/>
            <a:ext cx="12192000" cy="489749"/>
          </a:xfrm>
          <a:prstGeom prst="rect">
            <a:avLst/>
          </a:prstGeom>
          <a:noFill/>
        </p:spPr>
        <p:txBody>
          <a:bodyPr wrap="square" rtlCol="0">
            <a:spAutoFit/>
          </a:bodyPr>
          <a:lstStyle/>
          <a:p>
            <a:pPr marL="457200" algn="ctr">
              <a:lnSpc>
                <a:spcPct val="115000"/>
              </a:lnSpc>
              <a:spcAft>
                <a:spcPts val="1000"/>
              </a:spcAft>
            </a:pP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IMO GENDER POLICY IN SEAFARING- FACTS AND FIGURES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CE98EDC-B3BE-735D-866E-05E919A11294}"/>
              </a:ext>
            </a:extLst>
          </p:cNvPr>
          <p:cNvSpPr txBox="1"/>
          <p:nvPr/>
        </p:nvSpPr>
        <p:spPr>
          <a:xfrm>
            <a:off x="1526438" y="3451247"/>
            <a:ext cx="10593354" cy="1631216"/>
          </a:xfrm>
          <a:prstGeom prst="rect">
            <a:avLst/>
          </a:prstGeom>
          <a:noFill/>
        </p:spPr>
        <p:txBody>
          <a:bodyPr wrap="square">
            <a:spAutoFit/>
          </a:bodyPr>
          <a:lstStyle/>
          <a:p>
            <a:pPr>
              <a:spcAft>
                <a:spcPts val="1200"/>
              </a:spcAft>
            </a:pPr>
            <a:r>
              <a:rPr lang="ro-RO" sz="2800" dirty="0">
                <a:latin typeface="Arial" panose="020B0604020202020204" pitchFamily="34" charset="0"/>
                <a:cs typeface="Arial" panose="020B0604020202020204" pitchFamily="34" charset="0"/>
              </a:rPr>
              <a:t>→</a:t>
            </a:r>
            <a:r>
              <a:rPr lang="ro-RO" sz="1800" dirty="0">
                <a:latin typeface="Arial" panose="020B0604020202020204" pitchFamily="34" charset="0"/>
                <a:cs typeface="Arial" panose="020B0604020202020204" pitchFamily="34" charset="0"/>
              </a:rPr>
              <a:t> </a:t>
            </a:r>
            <a:r>
              <a:rPr lang="en-GB" dirty="0"/>
              <a:t>Today, </a:t>
            </a:r>
            <a:r>
              <a:rPr lang="en-GB" b="1" dirty="0">
                <a:solidFill>
                  <a:srgbClr val="FFC000"/>
                </a:solidFill>
              </a:rPr>
              <a:t>women represent only 1.2% percent of the global seafarer workforce </a:t>
            </a:r>
            <a:r>
              <a:rPr lang="en-GB" dirty="0"/>
              <a:t>as per the BIMCO/ICS 2021 Seafarer Workforce Report</a:t>
            </a:r>
            <a:r>
              <a:rPr lang="ro-RO" dirty="0"/>
              <a:t> (</a:t>
            </a:r>
            <a:r>
              <a:rPr lang="ro-RO" sz="1000" dirty="0">
                <a:hlinkClick r:id="rId3"/>
              </a:rPr>
              <a:t>https://www.ics-shipping.org/press-release/new-bimco-ics-seafarer-workforce-report-warns-of-serious-potential-officer-shortage/</a:t>
            </a:r>
            <a:r>
              <a:rPr lang="ro-RO" dirty="0"/>
              <a:t>) </a:t>
            </a:r>
            <a:r>
              <a:rPr lang="en-GB" dirty="0"/>
              <a:t>. This represents a positive trend in gender balance, with the report estimating </a:t>
            </a:r>
            <a:r>
              <a:rPr lang="en-GB" b="1" dirty="0">
                <a:solidFill>
                  <a:srgbClr val="FFC000"/>
                </a:solidFill>
              </a:rPr>
              <a:t>24,059 women serving as seafarers</a:t>
            </a:r>
            <a:r>
              <a:rPr lang="en-GB" dirty="0"/>
              <a:t>, which is a </a:t>
            </a:r>
            <a:r>
              <a:rPr lang="en-GB" b="1" dirty="0">
                <a:solidFill>
                  <a:srgbClr val="FFC000"/>
                </a:solidFill>
              </a:rPr>
              <a:t>45.8% increase compared with the 2015 report</a:t>
            </a:r>
            <a:r>
              <a:rPr lang="en-GB" dirty="0"/>
              <a:t>. </a:t>
            </a:r>
            <a:endParaRPr lang="ro-RO" dirty="0"/>
          </a:p>
        </p:txBody>
      </p:sp>
      <p:pic>
        <p:nvPicPr>
          <p:cNvPr id="15" name="Picture 2">
            <a:extLst>
              <a:ext uri="{FF2B5EF4-FFF2-40B4-BE49-F238E27FC236}">
                <a16:creationId xmlns:a16="http://schemas.microsoft.com/office/drawing/2014/main" id="{A3066B99-480B-D0AD-2DE0-D8DC16ED3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595" y="1597470"/>
            <a:ext cx="7664150" cy="135220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62FD7A9-BFC4-24C6-EE6C-EB3555A7EC6A}"/>
              </a:ext>
            </a:extLst>
          </p:cNvPr>
          <p:cNvSpPr txBox="1"/>
          <p:nvPr/>
        </p:nvSpPr>
        <p:spPr>
          <a:xfrm>
            <a:off x="1616366" y="5372859"/>
            <a:ext cx="10500584" cy="1077218"/>
          </a:xfrm>
          <a:prstGeom prst="rect">
            <a:avLst/>
          </a:prstGeom>
          <a:noFill/>
        </p:spPr>
        <p:txBody>
          <a:bodyPr wrap="square">
            <a:spAutoFit/>
          </a:bodyPr>
          <a:lstStyle/>
          <a:p>
            <a:pPr>
              <a:spcAft>
                <a:spcPts val="1200"/>
              </a:spcAft>
            </a:pPr>
            <a:r>
              <a:rPr lang="ro-RO" sz="2800" dirty="0"/>
              <a:t>→</a:t>
            </a:r>
            <a:r>
              <a:rPr lang="ro-RO" dirty="0"/>
              <a:t> I</a:t>
            </a:r>
            <a:r>
              <a:rPr lang="en-GB" dirty="0"/>
              <a:t>MO is strongly committed to helping its Member States achieve the </a:t>
            </a:r>
            <a:r>
              <a:rPr lang="en-GB" b="1" dirty="0">
                <a:solidFill>
                  <a:srgbClr val="FFC000"/>
                </a:solidFill>
              </a:rPr>
              <a:t>UN 2030 Agenda for Sustainable Development </a:t>
            </a:r>
            <a:r>
              <a:rPr lang="en-GB" dirty="0"/>
              <a:t>and the </a:t>
            </a:r>
            <a:r>
              <a:rPr lang="en-GB" b="1" dirty="0">
                <a:solidFill>
                  <a:srgbClr val="FFC000"/>
                </a:solidFill>
              </a:rPr>
              <a:t>17 Sustainable Development Goals (SDGs)</a:t>
            </a:r>
            <a:r>
              <a:rPr lang="en-GB" dirty="0"/>
              <a:t>, particularly </a:t>
            </a:r>
            <a:r>
              <a:rPr lang="en-GB" b="1" dirty="0">
                <a:solidFill>
                  <a:srgbClr val="FFC000"/>
                </a:solidFill>
              </a:rPr>
              <a:t>Goal 5 "Achieve gender equality and empower all women and girls"</a:t>
            </a:r>
            <a:r>
              <a:rPr lang="en-GB" dirty="0"/>
              <a:t>.</a:t>
            </a:r>
          </a:p>
        </p:txBody>
      </p:sp>
      <p:pic>
        <p:nvPicPr>
          <p:cNvPr id="1028" name="Picture 4">
            <a:extLst>
              <a:ext uri="{FF2B5EF4-FFF2-40B4-BE49-F238E27FC236}">
                <a16:creationId xmlns:a16="http://schemas.microsoft.com/office/drawing/2014/main" id="{1388A1D7-D1A8-8854-F2BD-0E96D0345A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50" y="5168944"/>
            <a:ext cx="1448951" cy="1448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D3D1611D-5D1F-6200-81E3-431D5ACB08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80" y="1593055"/>
            <a:ext cx="4273015" cy="133142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87A479C5-B621-09BF-F133-96DFFB175BFC}"/>
              </a:ext>
            </a:extLst>
          </p:cNvPr>
          <p:cNvPicPr>
            <a:picLocks noChangeAspect="1"/>
          </p:cNvPicPr>
          <p:nvPr/>
        </p:nvPicPr>
        <p:blipFill>
          <a:blip r:embed="rId7"/>
          <a:stretch>
            <a:fillRect/>
          </a:stretch>
        </p:blipFill>
        <p:spPr>
          <a:xfrm>
            <a:off x="31910" y="3578392"/>
            <a:ext cx="1473429" cy="1427510"/>
          </a:xfrm>
          <a:prstGeom prst="rect">
            <a:avLst/>
          </a:prstGeom>
        </p:spPr>
      </p:pic>
    </p:spTree>
    <p:extLst>
      <p:ext uri="{BB962C8B-B14F-4D97-AF65-F5344CB8AC3E}">
        <p14:creationId xmlns:p14="http://schemas.microsoft.com/office/powerpoint/2010/main" val="23924586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048601"/>
            <a:ext cx="12192000" cy="489749"/>
          </a:xfrm>
          <a:prstGeom prst="rect">
            <a:avLst/>
          </a:prstGeom>
          <a:noFill/>
        </p:spPr>
        <p:txBody>
          <a:bodyPr wrap="square" rtlCol="0">
            <a:spAutoFit/>
          </a:bodyPr>
          <a:lstStyle/>
          <a:p>
            <a:pPr marL="457200" algn="ctr">
              <a:lnSpc>
                <a:spcPct val="115000"/>
              </a:lnSpc>
              <a:spcAft>
                <a:spcPts val="1000"/>
              </a:spcAft>
            </a:pP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IMO GENDER POLICY IN SEAFARING- FACTS AND FIGURES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E47A083-F6BA-DAE3-19F6-4BE07F902EF4}"/>
              </a:ext>
            </a:extLst>
          </p:cNvPr>
          <p:cNvPicPr>
            <a:picLocks noChangeAspect="1"/>
          </p:cNvPicPr>
          <p:nvPr/>
        </p:nvPicPr>
        <p:blipFill>
          <a:blip r:embed="rId4"/>
          <a:stretch>
            <a:fillRect/>
          </a:stretch>
        </p:blipFill>
        <p:spPr>
          <a:xfrm>
            <a:off x="87087" y="1683936"/>
            <a:ext cx="5287346" cy="5095559"/>
          </a:xfrm>
          <a:prstGeom prst="rect">
            <a:avLst/>
          </a:prstGeom>
        </p:spPr>
      </p:pic>
      <p:sp>
        <p:nvSpPr>
          <p:cNvPr id="8" name="TextBox 7">
            <a:extLst>
              <a:ext uri="{FF2B5EF4-FFF2-40B4-BE49-F238E27FC236}">
                <a16:creationId xmlns:a16="http://schemas.microsoft.com/office/drawing/2014/main" id="{55EE15A3-FA88-F36F-CBB5-44E9A192958D}"/>
              </a:ext>
            </a:extLst>
          </p:cNvPr>
          <p:cNvSpPr txBox="1"/>
          <p:nvPr/>
        </p:nvSpPr>
        <p:spPr>
          <a:xfrm>
            <a:off x="5489916" y="3359675"/>
            <a:ext cx="2463283" cy="1200329"/>
          </a:xfrm>
          <a:prstGeom prst="rect">
            <a:avLst/>
          </a:prstGeom>
          <a:noFill/>
        </p:spPr>
        <p:txBody>
          <a:bodyPr wrap="square">
            <a:spAutoFit/>
          </a:bodyPr>
          <a:lstStyle/>
          <a:p>
            <a:pPr algn="ctr"/>
            <a:r>
              <a:rPr lang="en-GB" b="1" dirty="0">
                <a:solidFill>
                  <a:srgbClr val="FFC000"/>
                </a:solidFill>
              </a:rPr>
              <a:t>Share of female seafarers by country of company </a:t>
            </a:r>
            <a:r>
              <a:rPr lang="ro-RO" b="1" dirty="0" err="1">
                <a:solidFill>
                  <a:srgbClr val="FFC000"/>
                </a:solidFill>
              </a:rPr>
              <a:t>location</a:t>
            </a:r>
            <a:endParaRPr lang="en-GB" dirty="0"/>
          </a:p>
        </p:txBody>
      </p:sp>
      <p:pic>
        <p:nvPicPr>
          <p:cNvPr id="10" name="Picture 9">
            <a:extLst>
              <a:ext uri="{FF2B5EF4-FFF2-40B4-BE49-F238E27FC236}">
                <a16:creationId xmlns:a16="http://schemas.microsoft.com/office/drawing/2014/main" id="{7EB7BC53-599D-1784-2DDB-F499DC654205}"/>
              </a:ext>
            </a:extLst>
          </p:cNvPr>
          <p:cNvPicPr>
            <a:picLocks noChangeAspect="1"/>
          </p:cNvPicPr>
          <p:nvPr/>
        </p:nvPicPr>
        <p:blipFill>
          <a:blip r:embed="rId5"/>
          <a:stretch>
            <a:fillRect/>
          </a:stretch>
        </p:blipFill>
        <p:spPr>
          <a:xfrm>
            <a:off x="8136294" y="1681026"/>
            <a:ext cx="3968619" cy="5101378"/>
          </a:xfrm>
          <a:prstGeom prst="rect">
            <a:avLst/>
          </a:prstGeom>
        </p:spPr>
      </p:pic>
    </p:spTree>
    <p:extLst>
      <p:ext uri="{BB962C8B-B14F-4D97-AF65-F5344CB8AC3E}">
        <p14:creationId xmlns:p14="http://schemas.microsoft.com/office/powerpoint/2010/main" val="4206011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313675"/>
            <a:ext cx="12192000" cy="489749"/>
          </a:xfrm>
          <a:prstGeom prst="rect">
            <a:avLst/>
          </a:prstGeom>
          <a:noFill/>
        </p:spPr>
        <p:txBody>
          <a:bodyPr wrap="square" rtlCol="0">
            <a:spAutoFit/>
          </a:bodyPr>
          <a:lstStyle/>
          <a:p>
            <a:pPr marL="457200" algn="ctr">
              <a:lnSpc>
                <a:spcPct val="115000"/>
              </a:lnSpc>
              <a:spcAft>
                <a:spcPts val="1000"/>
              </a:spcAft>
            </a:pPr>
            <a:r>
              <a:rPr lang="en-US"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SEAFARING </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POLICIES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59EB784-92B3-6D37-9FE2-2BED0BC6AD51}"/>
              </a:ext>
            </a:extLst>
          </p:cNvPr>
          <p:cNvSpPr txBox="1"/>
          <p:nvPr/>
        </p:nvSpPr>
        <p:spPr>
          <a:xfrm>
            <a:off x="229215" y="3380011"/>
            <a:ext cx="1797698" cy="369332"/>
          </a:xfrm>
          <a:prstGeom prst="rect">
            <a:avLst/>
          </a:prstGeom>
          <a:noFill/>
        </p:spPr>
        <p:txBody>
          <a:bodyPr wrap="square">
            <a:spAutoFit/>
          </a:bodyPr>
          <a:lstStyle/>
          <a:p>
            <a:r>
              <a:rPr lang="en-GB" b="1" dirty="0">
                <a:solidFill>
                  <a:srgbClr val="FFFF00"/>
                </a:solidFill>
              </a:rPr>
              <a:t>DIVERSITY</a:t>
            </a:r>
          </a:p>
        </p:txBody>
      </p:sp>
      <p:sp>
        <p:nvSpPr>
          <p:cNvPr id="8" name="TextBox 7">
            <a:extLst>
              <a:ext uri="{FF2B5EF4-FFF2-40B4-BE49-F238E27FC236}">
                <a16:creationId xmlns:a16="http://schemas.microsoft.com/office/drawing/2014/main" id="{9F8EBEAE-9299-A16C-4A56-9959734EFBF6}"/>
              </a:ext>
            </a:extLst>
          </p:cNvPr>
          <p:cNvSpPr txBox="1"/>
          <p:nvPr/>
        </p:nvSpPr>
        <p:spPr>
          <a:xfrm>
            <a:off x="206503" y="4156788"/>
            <a:ext cx="2139820" cy="369332"/>
          </a:xfrm>
          <a:prstGeom prst="rect">
            <a:avLst/>
          </a:prstGeom>
          <a:noFill/>
        </p:spPr>
        <p:txBody>
          <a:bodyPr wrap="square">
            <a:spAutoFit/>
          </a:bodyPr>
          <a:lstStyle/>
          <a:p>
            <a:r>
              <a:rPr lang="en-GB" b="1" dirty="0">
                <a:solidFill>
                  <a:srgbClr val="FFFF00"/>
                </a:solidFill>
              </a:rPr>
              <a:t>INCLUSION</a:t>
            </a:r>
          </a:p>
        </p:txBody>
      </p:sp>
      <p:sp>
        <p:nvSpPr>
          <p:cNvPr id="13" name="TextBox 12">
            <a:extLst>
              <a:ext uri="{FF2B5EF4-FFF2-40B4-BE49-F238E27FC236}">
                <a16:creationId xmlns:a16="http://schemas.microsoft.com/office/drawing/2014/main" id="{16EC23FC-3067-CF3F-74CA-FDCC8EEE14FB}"/>
              </a:ext>
            </a:extLst>
          </p:cNvPr>
          <p:cNvSpPr txBox="1"/>
          <p:nvPr/>
        </p:nvSpPr>
        <p:spPr>
          <a:xfrm>
            <a:off x="216775" y="4966046"/>
            <a:ext cx="1256522" cy="369332"/>
          </a:xfrm>
          <a:prstGeom prst="rect">
            <a:avLst/>
          </a:prstGeom>
          <a:noFill/>
        </p:spPr>
        <p:txBody>
          <a:bodyPr wrap="square">
            <a:spAutoFit/>
          </a:bodyPr>
          <a:lstStyle/>
          <a:p>
            <a:r>
              <a:rPr lang="en-GB" b="1" dirty="0">
                <a:solidFill>
                  <a:srgbClr val="FFFF00"/>
                </a:solidFill>
              </a:rPr>
              <a:t>EQUITY</a:t>
            </a:r>
          </a:p>
        </p:txBody>
      </p:sp>
      <p:sp>
        <p:nvSpPr>
          <p:cNvPr id="15" name="TextBox 14">
            <a:extLst>
              <a:ext uri="{FF2B5EF4-FFF2-40B4-BE49-F238E27FC236}">
                <a16:creationId xmlns:a16="http://schemas.microsoft.com/office/drawing/2014/main" id="{A5C0FA06-A4C9-684C-1863-63D01BCD055E}"/>
              </a:ext>
            </a:extLst>
          </p:cNvPr>
          <p:cNvSpPr txBox="1"/>
          <p:nvPr/>
        </p:nvSpPr>
        <p:spPr>
          <a:xfrm>
            <a:off x="226394" y="5762039"/>
            <a:ext cx="2830286" cy="369332"/>
          </a:xfrm>
          <a:prstGeom prst="rect">
            <a:avLst/>
          </a:prstGeom>
          <a:noFill/>
        </p:spPr>
        <p:txBody>
          <a:bodyPr wrap="square">
            <a:spAutoFit/>
          </a:bodyPr>
          <a:lstStyle/>
          <a:p>
            <a:r>
              <a:rPr lang="en-GB" b="1" dirty="0">
                <a:solidFill>
                  <a:srgbClr val="FFFF00"/>
                </a:solidFill>
              </a:rPr>
              <a:t>CULTURAL FLUENCY</a:t>
            </a:r>
          </a:p>
        </p:txBody>
      </p:sp>
      <p:pic>
        <p:nvPicPr>
          <p:cNvPr id="17" name="Picture 16">
            <a:extLst>
              <a:ext uri="{FF2B5EF4-FFF2-40B4-BE49-F238E27FC236}">
                <a16:creationId xmlns:a16="http://schemas.microsoft.com/office/drawing/2014/main" id="{74D5B67F-602B-89FF-2298-B0DDDAE471AE}"/>
              </a:ext>
            </a:extLst>
          </p:cNvPr>
          <p:cNvPicPr>
            <a:picLocks noChangeAspect="1"/>
          </p:cNvPicPr>
          <p:nvPr/>
        </p:nvPicPr>
        <p:blipFill>
          <a:blip r:embed="rId3"/>
          <a:stretch>
            <a:fillRect/>
          </a:stretch>
        </p:blipFill>
        <p:spPr>
          <a:xfrm>
            <a:off x="3450156" y="3380011"/>
            <a:ext cx="8341566" cy="2779683"/>
          </a:xfrm>
          <a:prstGeom prst="rect">
            <a:avLst/>
          </a:prstGeom>
        </p:spPr>
      </p:pic>
      <p:sp>
        <p:nvSpPr>
          <p:cNvPr id="18" name="Right Brace 17">
            <a:extLst>
              <a:ext uri="{FF2B5EF4-FFF2-40B4-BE49-F238E27FC236}">
                <a16:creationId xmlns:a16="http://schemas.microsoft.com/office/drawing/2014/main" id="{CBEECC6A-D385-517D-CCEF-1426A8236167}"/>
              </a:ext>
            </a:extLst>
          </p:cNvPr>
          <p:cNvSpPr/>
          <p:nvPr/>
        </p:nvSpPr>
        <p:spPr bwMode="auto">
          <a:xfrm>
            <a:off x="3004457" y="3418490"/>
            <a:ext cx="402156" cy="2859436"/>
          </a:xfrm>
          <a:prstGeom prst="rightBrac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44FDD1D7-81D4-C80E-7758-4A74491FFEB8}"/>
              </a:ext>
            </a:extLst>
          </p:cNvPr>
          <p:cNvSpPr txBox="1"/>
          <p:nvPr/>
        </p:nvSpPr>
        <p:spPr>
          <a:xfrm>
            <a:off x="149289" y="2016755"/>
            <a:ext cx="11787673" cy="923330"/>
          </a:xfrm>
          <a:prstGeom prst="rect">
            <a:avLst/>
          </a:prstGeom>
          <a:noFill/>
        </p:spPr>
        <p:txBody>
          <a:bodyPr wrap="square">
            <a:spAutoFit/>
          </a:bodyPr>
          <a:lstStyle/>
          <a:p>
            <a:r>
              <a:rPr lang="en-GB" dirty="0"/>
              <a:t>WISTA - GENDER DIVERSITY second Edition - Heading towards an inclusive work culture, 2023 (Publisher</a:t>
            </a:r>
            <a:r>
              <a:rPr lang="ro-RO" dirty="0"/>
              <a:t>:</a:t>
            </a:r>
            <a:r>
              <a:rPr lang="en-GB" dirty="0"/>
              <a:t> </a:t>
            </a:r>
            <a:r>
              <a:rPr lang="en-GB" i="1" dirty="0"/>
              <a:t>ANGLO-EASTERN MARITIME TRAINING CENTRE</a:t>
            </a:r>
            <a:r>
              <a:rPr lang="en-GB" dirty="0"/>
              <a:t>)</a:t>
            </a:r>
          </a:p>
          <a:p>
            <a:r>
              <a:rPr lang="en-GB" dirty="0"/>
              <a:t> </a:t>
            </a:r>
          </a:p>
        </p:txBody>
      </p:sp>
    </p:spTree>
    <p:extLst>
      <p:ext uri="{BB962C8B-B14F-4D97-AF65-F5344CB8AC3E}">
        <p14:creationId xmlns:p14="http://schemas.microsoft.com/office/powerpoint/2010/main" val="33217339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191953"/>
            <a:ext cx="12192000" cy="489749"/>
          </a:xfrm>
          <a:prstGeom prst="rect">
            <a:avLst/>
          </a:prstGeom>
          <a:noFill/>
        </p:spPr>
        <p:txBody>
          <a:bodyPr wrap="square" rtlCol="0">
            <a:spAutoFit/>
          </a:bodyPr>
          <a:lstStyle/>
          <a:p>
            <a:pPr marL="457200" algn="ctr">
              <a:lnSpc>
                <a:spcPct val="115000"/>
              </a:lnSpc>
              <a:spcAft>
                <a:spcPts val="1000"/>
              </a:spcAft>
            </a:pPr>
            <a:r>
              <a:rPr lang="en-US"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SEAFARING </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POLICIES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4D11632-C2AA-50AC-D386-2A8105908AFF}"/>
              </a:ext>
            </a:extLst>
          </p:cNvPr>
          <p:cNvPicPr>
            <a:picLocks noChangeAspect="1"/>
          </p:cNvPicPr>
          <p:nvPr/>
        </p:nvPicPr>
        <p:blipFill>
          <a:blip r:embed="rId3"/>
          <a:stretch>
            <a:fillRect/>
          </a:stretch>
        </p:blipFill>
        <p:spPr>
          <a:xfrm>
            <a:off x="2037183" y="2584695"/>
            <a:ext cx="8254481" cy="3724638"/>
          </a:xfrm>
          <a:prstGeom prst="rect">
            <a:avLst/>
          </a:prstGeom>
        </p:spPr>
      </p:pic>
      <p:sp>
        <p:nvSpPr>
          <p:cNvPr id="6" name="TextBox 5">
            <a:extLst>
              <a:ext uri="{FF2B5EF4-FFF2-40B4-BE49-F238E27FC236}">
                <a16:creationId xmlns:a16="http://schemas.microsoft.com/office/drawing/2014/main" id="{C9CFAA7B-739B-FB79-558A-770958D7F83D}"/>
              </a:ext>
            </a:extLst>
          </p:cNvPr>
          <p:cNvSpPr txBox="1"/>
          <p:nvPr/>
        </p:nvSpPr>
        <p:spPr>
          <a:xfrm>
            <a:off x="261256" y="1681702"/>
            <a:ext cx="11930744" cy="830997"/>
          </a:xfrm>
          <a:prstGeom prst="rect">
            <a:avLst/>
          </a:prstGeom>
          <a:noFill/>
        </p:spPr>
        <p:txBody>
          <a:bodyPr wrap="square">
            <a:spAutoFit/>
          </a:bodyPr>
          <a:lstStyle/>
          <a:p>
            <a:pPr algn="ctr"/>
            <a:r>
              <a:rPr lang="en-GB" sz="2400" i="1" dirty="0">
                <a:solidFill>
                  <a:srgbClr val="FFFF00"/>
                </a:solidFill>
              </a:rPr>
              <a:t>Gender diversity in the workplace is the equal treatment and acceptance of all gender identities in an organisation</a:t>
            </a:r>
          </a:p>
        </p:txBody>
      </p:sp>
    </p:spTree>
    <p:extLst>
      <p:ext uri="{BB962C8B-B14F-4D97-AF65-F5344CB8AC3E}">
        <p14:creationId xmlns:p14="http://schemas.microsoft.com/office/powerpoint/2010/main" val="33979706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00195"/>
            <a:ext cx="12192000" cy="489749"/>
          </a:xfrm>
          <a:prstGeom prst="rect">
            <a:avLst/>
          </a:prstGeom>
          <a:noFill/>
        </p:spPr>
        <p:txBody>
          <a:bodyPr wrap="square" rtlCol="0">
            <a:spAutoFit/>
          </a:bodyPr>
          <a:lstStyle/>
          <a:p>
            <a:pPr marL="457200" algn="ctr">
              <a:lnSpc>
                <a:spcPct val="115000"/>
              </a:lnSpc>
              <a:spcAft>
                <a:spcPts val="1000"/>
              </a:spcAft>
            </a:pPr>
            <a:r>
              <a:rPr lang="en-US"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MARITIME </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a:t>
            </a:r>
            <a:r>
              <a:rPr lang="en-US"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SURVEY</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 – SURVEY PREREQUISITES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878182-D200-974B-EE87-69EA64229941}"/>
              </a:ext>
            </a:extLst>
          </p:cNvPr>
          <p:cNvSpPr txBox="1"/>
          <p:nvPr/>
        </p:nvSpPr>
        <p:spPr>
          <a:xfrm>
            <a:off x="105747" y="1860895"/>
            <a:ext cx="11986726" cy="1015663"/>
          </a:xfrm>
          <a:prstGeom prst="rect">
            <a:avLst/>
          </a:prstGeom>
          <a:noFill/>
        </p:spPr>
        <p:txBody>
          <a:bodyPr wrap="square">
            <a:spAutoFit/>
          </a:bodyPr>
          <a:lstStyle/>
          <a:p>
            <a:pPr algn="ctr"/>
            <a:r>
              <a:rPr lang="ro-RO" sz="2000" dirty="0">
                <a:latin typeface="Arial" panose="020B0604020202020204" pitchFamily="34" charset="0"/>
                <a:cs typeface="Arial" panose="020B0604020202020204" pitchFamily="34" charset="0"/>
              </a:rPr>
              <a:t>→ </a:t>
            </a:r>
            <a:r>
              <a:rPr lang="en-GB" sz="2000" dirty="0"/>
              <a:t>In August 2020, a Gender Diversity Survey was launched as a joint initiative by Anglo-Eastern, WISTA International, the International Seafarers Welfare and Assistance Network (ISWAN) and the International Chamber of Shipping (ICS). </a:t>
            </a:r>
          </a:p>
        </p:txBody>
      </p:sp>
      <p:pic>
        <p:nvPicPr>
          <p:cNvPr id="6" name="Picture 5">
            <a:extLst>
              <a:ext uri="{FF2B5EF4-FFF2-40B4-BE49-F238E27FC236}">
                <a16:creationId xmlns:a16="http://schemas.microsoft.com/office/drawing/2014/main" id="{E6193E1D-B5BD-F100-178C-3E8D79D7413E}"/>
              </a:ext>
            </a:extLst>
          </p:cNvPr>
          <p:cNvPicPr>
            <a:picLocks noChangeAspect="1"/>
          </p:cNvPicPr>
          <p:nvPr/>
        </p:nvPicPr>
        <p:blipFill>
          <a:blip r:embed="rId3"/>
          <a:stretch>
            <a:fillRect/>
          </a:stretch>
        </p:blipFill>
        <p:spPr>
          <a:xfrm>
            <a:off x="5022205" y="3224200"/>
            <a:ext cx="6756101" cy="3339691"/>
          </a:xfrm>
          <a:prstGeom prst="rect">
            <a:avLst/>
          </a:prstGeom>
        </p:spPr>
      </p:pic>
      <p:sp>
        <p:nvSpPr>
          <p:cNvPr id="8" name="TextBox 7">
            <a:extLst>
              <a:ext uri="{FF2B5EF4-FFF2-40B4-BE49-F238E27FC236}">
                <a16:creationId xmlns:a16="http://schemas.microsoft.com/office/drawing/2014/main" id="{70E5665D-70FC-894F-5704-3F570CB5459C}"/>
              </a:ext>
            </a:extLst>
          </p:cNvPr>
          <p:cNvSpPr txBox="1"/>
          <p:nvPr/>
        </p:nvSpPr>
        <p:spPr>
          <a:xfrm>
            <a:off x="413694" y="3739883"/>
            <a:ext cx="4153677" cy="2308324"/>
          </a:xfrm>
          <a:prstGeom prst="rect">
            <a:avLst/>
          </a:prstGeom>
          <a:noFill/>
        </p:spPr>
        <p:txBody>
          <a:bodyPr wrap="square">
            <a:spAutoFit/>
          </a:bodyPr>
          <a:lstStyle/>
          <a:p>
            <a:pPr algn="just"/>
            <a:r>
              <a:rPr lang="ro-RO" sz="1800" dirty="0">
                <a:latin typeface="Arial" panose="020B0604020202020204" pitchFamily="34" charset="0"/>
                <a:cs typeface="Arial" panose="020B0604020202020204" pitchFamily="34" charset="0"/>
              </a:rPr>
              <a:t>→ </a:t>
            </a:r>
            <a:r>
              <a:rPr lang="en-GB" dirty="0"/>
              <a:t>The survey sought to gather information from women seafarers about issues related to discrimination, harassment and bullying, working conditions on board, health and access to medical care - 1 total of 1128 women, representing 78 nationalities responded.</a:t>
            </a:r>
          </a:p>
        </p:txBody>
      </p:sp>
    </p:spTree>
    <p:extLst>
      <p:ext uri="{BB962C8B-B14F-4D97-AF65-F5344CB8AC3E}">
        <p14:creationId xmlns:p14="http://schemas.microsoft.com/office/powerpoint/2010/main" val="23530890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00195"/>
            <a:ext cx="12192000" cy="489749"/>
          </a:xfrm>
          <a:prstGeom prst="rect">
            <a:avLst/>
          </a:prstGeom>
          <a:noFill/>
        </p:spPr>
        <p:txBody>
          <a:bodyPr wrap="square" rtlCol="0">
            <a:spAutoFit/>
          </a:bodyPr>
          <a:lstStyle/>
          <a:p>
            <a:pPr marL="457200" algn="ctr">
              <a:lnSpc>
                <a:spcPct val="115000"/>
              </a:lnSpc>
              <a:spcAft>
                <a:spcPts val="1000"/>
              </a:spcAft>
            </a:pPr>
            <a:r>
              <a:rPr lang="en-US"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MARITIME </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a:t>
            </a:r>
            <a:r>
              <a:rPr lang="en-US"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SURVEY</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 – SURVEY PREREQUISITES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878182-D200-974B-EE87-69EA64229941}"/>
              </a:ext>
            </a:extLst>
          </p:cNvPr>
          <p:cNvSpPr txBox="1"/>
          <p:nvPr/>
        </p:nvSpPr>
        <p:spPr>
          <a:xfrm>
            <a:off x="80865" y="1860895"/>
            <a:ext cx="12011608" cy="1015663"/>
          </a:xfrm>
          <a:prstGeom prst="rect">
            <a:avLst/>
          </a:prstGeom>
          <a:noFill/>
        </p:spPr>
        <p:txBody>
          <a:bodyPr wrap="square">
            <a:spAutoFit/>
          </a:bodyPr>
          <a:lstStyle/>
          <a:p>
            <a:pPr algn="ctr"/>
            <a:r>
              <a:rPr lang="ro-RO" sz="2000" dirty="0">
                <a:latin typeface="Arial" panose="020B0604020202020204" pitchFamily="34" charset="0"/>
                <a:cs typeface="Arial" panose="020B0604020202020204" pitchFamily="34" charset="0"/>
              </a:rPr>
              <a:t>→ </a:t>
            </a:r>
            <a:r>
              <a:rPr lang="en-GB" sz="2000" dirty="0"/>
              <a:t>In 2019, a survey was conducted in India. It was an initiative by Sitara Shipping Ltd. And</a:t>
            </a:r>
            <a:r>
              <a:rPr lang="ro-RO" sz="2000" dirty="0"/>
              <a:t> </a:t>
            </a:r>
            <a:r>
              <a:rPr lang="en-GB" sz="2000" dirty="0"/>
              <a:t>supported by DG shipping, United Nations Global Compact and Sandvik. A total of 205</a:t>
            </a:r>
            <a:r>
              <a:rPr lang="ro-RO" sz="2000" dirty="0"/>
              <a:t> </a:t>
            </a:r>
            <a:r>
              <a:rPr lang="en-GB" sz="2000" dirty="0"/>
              <a:t>companies, 781 women in shore jobs and 112 women seafarers participated in the survey.</a:t>
            </a:r>
          </a:p>
        </p:txBody>
      </p:sp>
      <p:sp>
        <p:nvSpPr>
          <p:cNvPr id="8" name="TextBox 7">
            <a:extLst>
              <a:ext uri="{FF2B5EF4-FFF2-40B4-BE49-F238E27FC236}">
                <a16:creationId xmlns:a16="http://schemas.microsoft.com/office/drawing/2014/main" id="{70E5665D-70FC-894F-5704-3F570CB5459C}"/>
              </a:ext>
            </a:extLst>
          </p:cNvPr>
          <p:cNvSpPr txBox="1"/>
          <p:nvPr/>
        </p:nvSpPr>
        <p:spPr>
          <a:xfrm>
            <a:off x="0" y="3047509"/>
            <a:ext cx="4820816" cy="3447098"/>
          </a:xfrm>
          <a:prstGeom prst="rect">
            <a:avLst/>
          </a:prstGeom>
          <a:noFill/>
        </p:spPr>
        <p:txBody>
          <a:bodyPr wrap="square">
            <a:spAutoFit/>
          </a:bodyPr>
          <a:lstStyle/>
          <a:p>
            <a:pPr algn="just">
              <a:spcAft>
                <a:spcPts val="1200"/>
              </a:spcAft>
            </a:pPr>
            <a:r>
              <a:rPr lang="ro-RO" sz="1800" dirty="0">
                <a:latin typeface="Arial" panose="020B0604020202020204" pitchFamily="34" charset="0"/>
                <a:cs typeface="Arial" panose="020B0604020202020204" pitchFamily="34" charset="0"/>
              </a:rPr>
              <a:t>→ The </a:t>
            </a:r>
            <a:r>
              <a:rPr lang="ro-RO" sz="1800" dirty="0" err="1">
                <a:latin typeface="Arial" panose="020B0604020202020204" pitchFamily="34" charset="0"/>
                <a:cs typeface="Arial" panose="020B0604020202020204" pitchFamily="34" charset="0"/>
              </a:rPr>
              <a:t>survey</a:t>
            </a:r>
            <a:r>
              <a:rPr lang="ro-RO" sz="1800" dirty="0">
                <a:latin typeface="Arial" panose="020B0604020202020204" pitchFamily="34" charset="0"/>
                <a:cs typeface="Arial" panose="020B0604020202020204" pitchFamily="34" charset="0"/>
              </a:rPr>
              <a:t> </a:t>
            </a:r>
            <a:r>
              <a:rPr lang="ro-RO" sz="1800" dirty="0" err="1">
                <a:latin typeface="Arial" panose="020B0604020202020204" pitchFamily="34" charset="0"/>
                <a:cs typeface="Arial" panose="020B0604020202020204" pitchFamily="34" charset="0"/>
              </a:rPr>
              <a:t>revealed</a:t>
            </a:r>
            <a:r>
              <a:rPr lang="ro-RO"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the reasons respondents cited for rejecting them which they felt</a:t>
            </a:r>
            <a:r>
              <a:rPr lang="ro-RO"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as incorrect.</a:t>
            </a:r>
            <a:endParaRPr lang="ro-RO" sz="1800" dirty="0">
              <a:latin typeface="Arial" panose="020B0604020202020204" pitchFamily="34" charset="0"/>
              <a:cs typeface="Arial" panose="020B0604020202020204" pitchFamily="34" charset="0"/>
            </a:endParaRPr>
          </a:p>
          <a:p>
            <a:pPr algn="just">
              <a:spcAft>
                <a:spcPts val="1200"/>
              </a:spcAft>
            </a:pPr>
            <a:r>
              <a:rPr lang="ro-RO" sz="1800" dirty="0">
                <a:latin typeface="Arial" panose="020B0604020202020204" pitchFamily="34" charset="0"/>
                <a:cs typeface="Arial" panose="020B0604020202020204" pitchFamily="34" charset="0"/>
              </a:rPr>
              <a:t>→ </a:t>
            </a:r>
            <a:r>
              <a:rPr lang="en-GB" dirty="0"/>
              <a:t>Women seafarers face not only the general challenges of weather, hard work and rough</a:t>
            </a:r>
            <a:r>
              <a:rPr lang="ro-RO" dirty="0"/>
              <a:t> </a:t>
            </a:r>
            <a:r>
              <a:rPr lang="en-GB" dirty="0"/>
              <a:t>seas, but also inordinate amounts of discrimination, exploitation</a:t>
            </a:r>
            <a:r>
              <a:rPr lang="ro-RO" dirty="0"/>
              <a:t>:</a:t>
            </a:r>
            <a:r>
              <a:rPr lang="en-GB" dirty="0"/>
              <a:t> sexual and mental harassment, violence, and limited opportunities for promotion. </a:t>
            </a:r>
            <a:endParaRPr lang="ro-RO" dirty="0"/>
          </a:p>
          <a:p>
            <a:pPr algn="just">
              <a:spcAft>
                <a:spcPts val="1200"/>
              </a:spcAft>
            </a:pPr>
            <a:r>
              <a:rPr lang="en-GB" dirty="0"/>
              <a:t>These can affect their dignity, security, health, and wellbeing.</a:t>
            </a:r>
          </a:p>
        </p:txBody>
      </p:sp>
      <p:pic>
        <p:nvPicPr>
          <p:cNvPr id="9" name="Picture 8">
            <a:extLst>
              <a:ext uri="{FF2B5EF4-FFF2-40B4-BE49-F238E27FC236}">
                <a16:creationId xmlns:a16="http://schemas.microsoft.com/office/drawing/2014/main" id="{318CE590-4EB5-6408-0E44-3342DDF38397}"/>
              </a:ext>
            </a:extLst>
          </p:cNvPr>
          <p:cNvPicPr>
            <a:picLocks noChangeAspect="1"/>
          </p:cNvPicPr>
          <p:nvPr/>
        </p:nvPicPr>
        <p:blipFill>
          <a:blip r:embed="rId3"/>
          <a:stretch>
            <a:fillRect/>
          </a:stretch>
        </p:blipFill>
        <p:spPr>
          <a:xfrm>
            <a:off x="5224405" y="3429000"/>
            <a:ext cx="6868068" cy="3224147"/>
          </a:xfrm>
          <a:prstGeom prst="rect">
            <a:avLst/>
          </a:prstGeom>
        </p:spPr>
      </p:pic>
      <p:pic>
        <p:nvPicPr>
          <p:cNvPr id="18" name="Picture 17">
            <a:extLst>
              <a:ext uri="{FF2B5EF4-FFF2-40B4-BE49-F238E27FC236}">
                <a16:creationId xmlns:a16="http://schemas.microsoft.com/office/drawing/2014/main" id="{4BFBE88F-E813-9114-9A77-C05EB07E0B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168" y="5869459"/>
            <a:ext cx="2779337" cy="783688"/>
          </a:xfrm>
          <a:prstGeom prst="rect">
            <a:avLst/>
          </a:prstGeom>
        </p:spPr>
      </p:pic>
    </p:spTree>
    <p:extLst>
      <p:ext uri="{BB962C8B-B14F-4D97-AF65-F5344CB8AC3E}">
        <p14:creationId xmlns:p14="http://schemas.microsoft.com/office/powerpoint/2010/main" val="9217073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304800" y="1092536"/>
            <a:ext cx="8478416" cy="6942350"/>
          </a:xfrm>
          <a:prstGeom prst="rect">
            <a:avLst/>
          </a:prstGeom>
          <a:noFill/>
        </p:spPr>
        <p:txBody>
          <a:bodyPr wrap="square" rtlCol="0">
            <a:spAutoFit/>
          </a:bodyPr>
          <a:lstStyle/>
          <a:p>
            <a:pPr algn="ctr" eaLnBrk="0" fontAlgn="base" hangingPunct="0">
              <a:spcBef>
                <a:spcPct val="0"/>
              </a:spcBef>
              <a:spcAft>
                <a:spcPct val="0"/>
              </a:spcAft>
            </a:pPr>
            <a:r>
              <a:rPr lang="ro-RO" sz="4000" b="1" i="0" dirty="0">
                <a:effectLst/>
                <a:latin typeface="Calibri" panose="020F0502020204030204" pitchFamily="34" charset="0"/>
              </a:rPr>
              <a:t>GENDER STUDY OBJECTIVES:</a:t>
            </a:r>
          </a:p>
          <a:p>
            <a:pPr algn="ctr" eaLnBrk="0" fontAlgn="base" hangingPunct="0">
              <a:spcBef>
                <a:spcPct val="0"/>
              </a:spcBef>
              <a:spcAft>
                <a:spcPct val="0"/>
              </a:spcAft>
            </a:pPr>
            <a:endParaRPr lang="ro-RO" sz="2800" b="1" dirty="0">
              <a:latin typeface="Calibri" panose="020F0502020204030204" pitchFamily="34" charset="0"/>
            </a:endParaRPr>
          </a:p>
          <a:p>
            <a:pPr algn="ctr">
              <a:lnSpc>
                <a:spcPct val="115000"/>
              </a:lnSpc>
              <a:spcAft>
                <a:spcPts val="1000"/>
              </a:spcAft>
            </a:pPr>
            <a:r>
              <a:rPr lang="en-GB" sz="2800" b="1"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Working together, we can make real progress by 2025 in achieving a Europe where women and men, girls and boys, in all their diversity, are equal – where they are free to pursue their chosen path in life and reach their full potential, where they have equal opportunities to thrive, and where they can equally participate in and lead our European society.</a:t>
            </a:r>
            <a:endParaRPr lang="ro-RO" sz="2800" b="1"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endParaRPr lang="ro-RO" sz="2800" b="1" i="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ro-RO" sz="2800" dirty="0">
                <a:latin typeface="Arial" panose="020B0604020202020204" pitchFamily="34" charset="0"/>
                <a:cs typeface="Arial" panose="020B0604020202020204" pitchFamily="34" charset="0"/>
              </a:rPr>
              <a:t>”</a:t>
            </a:r>
            <a:r>
              <a:rPr lang="ro-RO" sz="2800" i="1" dirty="0">
                <a:solidFill>
                  <a:srgbClr val="FFFF00"/>
                </a:solidFill>
                <a:latin typeface="Arial" panose="020B0604020202020204" pitchFamily="34" charset="0"/>
                <a:cs typeface="Arial" panose="020B0604020202020204" pitchFamily="34" charset="0"/>
              </a:rPr>
              <a:t>Union of </a:t>
            </a:r>
            <a:r>
              <a:rPr lang="ro-RO" sz="2800" i="1" dirty="0" err="1">
                <a:solidFill>
                  <a:srgbClr val="FFFF00"/>
                </a:solidFill>
                <a:latin typeface="Arial" panose="020B0604020202020204" pitchFamily="34" charset="0"/>
                <a:cs typeface="Arial" panose="020B0604020202020204" pitchFamily="34" charset="0"/>
              </a:rPr>
              <a:t>Equality</a:t>
            </a:r>
            <a:r>
              <a:rPr lang="ro-RO" sz="2800" i="1" dirty="0">
                <a:solidFill>
                  <a:srgbClr val="FFFF00"/>
                </a:solidFill>
                <a:latin typeface="Arial" panose="020B0604020202020204" pitchFamily="34" charset="0"/>
                <a:cs typeface="Arial" panose="020B0604020202020204" pitchFamily="34" charset="0"/>
              </a:rPr>
              <a:t>: EU </a:t>
            </a:r>
            <a:r>
              <a:rPr lang="ro-RO" sz="2800" i="1" dirty="0" err="1">
                <a:solidFill>
                  <a:srgbClr val="FFFF00"/>
                </a:solidFill>
                <a:latin typeface="Arial" panose="020B0604020202020204" pitchFamily="34" charset="0"/>
                <a:cs typeface="Arial" panose="020B0604020202020204" pitchFamily="34" charset="0"/>
              </a:rPr>
              <a:t>gender</a:t>
            </a:r>
            <a:r>
              <a:rPr lang="ro-RO" sz="2800" i="1" dirty="0">
                <a:solidFill>
                  <a:srgbClr val="FFFF00"/>
                </a:solidFill>
                <a:latin typeface="Arial" panose="020B0604020202020204" pitchFamily="34" charset="0"/>
                <a:cs typeface="Arial" panose="020B0604020202020204" pitchFamily="34" charset="0"/>
              </a:rPr>
              <a:t> </a:t>
            </a:r>
            <a:r>
              <a:rPr lang="ro-RO" sz="2800" i="1" dirty="0" err="1">
                <a:solidFill>
                  <a:srgbClr val="FFFF00"/>
                </a:solidFill>
                <a:latin typeface="Arial" panose="020B0604020202020204" pitchFamily="34" charset="0"/>
                <a:cs typeface="Arial" panose="020B0604020202020204" pitchFamily="34" charset="0"/>
              </a:rPr>
              <a:t>equality</a:t>
            </a:r>
            <a:r>
              <a:rPr lang="ro-RO" sz="2800" i="1" dirty="0">
                <a:solidFill>
                  <a:srgbClr val="FFFF00"/>
                </a:solidFill>
                <a:latin typeface="Arial" panose="020B0604020202020204" pitchFamily="34" charset="0"/>
                <a:cs typeface="Arial" panose="020B0604020202020204" pitchFamily="34" charset="0"/>
              </a:rPr>
              <a:t> </a:t>
            </a:r>
            <a:r>
              <a:rPr lang="ro-RO" sz="2800" i="1" dirty="0" err="1">
                <a:solidFill>
                  <a:srgbClr val="FFFF00"/>
                </a:solidFill>
                <a:latin typeface="Arial" panose="020B0604020202020204" pitchFamily="34" charset="0"/>
                <a:cs typeface="Arial" panose="020B0604020202020204" pitchFamily="34" charset="0"/>
              </a:rPr>
              <a:t>strategy</a:t>
            </a:r>
            <a:r>
              <a:rPr lang="ro-RO" sz="2800" i="1" dirty="0">
                <a:solidFill>
                  <a:srgbClr val="FFFF00"/>
                </a:solidFill>
                <a:latin typeface="Arial" panose="020B0604020202020204" pitchFamily="34" charset="0"/>
                <a:cs typeface="Arial" panose="020B0604020202020204" pitchFamily="34" charset="0"/>
              </a:rPr>
              <a:t> 2020-2025</a:t>
            </a:r>
            <a:r>
              <a:rPr lang="ro-RO" sz="2800" dirty="0">
                <a:latin typeface="Arial" panose="020B0604020202020204" pitchFamily="34" charset="0"/>
                <a:cs typeface="Arial" panose="020B0604020202020204" pitchFamily="34" charset="0"/>
              </a:rPr>
              <a:t>”</a:t>
            </a:r>
            <a:r>
              <a:rPr lang="ro-RO" sz="2800" b="0" i="0" dirty="0">
                <a:effectLst/>
                <a:latin typeface="Arial" panose="020B0604020202020204" pitchFamily="34" charset="0"/>
                <a:cs typeface="Arial" panose="020B0604020202020204" pitchFamily="34" charset="0"/>
              </a:rPr>
              <a:t> </a:t>
            </a:r>
          </a:p>
          <a:p>
            <a:pPr algn="ctr">
              <a:lnSpc>
                <a:spcPct val="115000"/>
              </a:lnSpc>
              <a:spcAft>
                <a:spcPts val="1000"/>
              </a:spcAft>
            </a:pPr>
            <a:r>
              <a:rPr lang="ro-RO" sz="2800" b="0" i="0" dirty="0">
                <a:effectLst/>
                <a:latin typeface="Arial" panose="020B0604020202020204" pitchFamily="34" charset="0"/>
                <a:cs typeface="Arial" panose="020B0604020202020204" pitchFamily="34" charset="0"/>
              </a:rPr>
              <a:t>COM (2020)/152/5.3.20</a:t>
            </a:r>
            <a:endParaRPr lang="en-GB" sz="2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7EB603D-E26B-35C0-0BCE-9FB4695C08CE}"/>
              </a:ext>
            </a:extLst>
          </p:cNvPr>
          <p:cNvPicPr>
            <a:picLocks noChangeAspect="1"/>
          </p:cNvPicPr>
          <p:nvPr/>
        </p:nvPicPr>
        <p:blipFill>
          <a:blip r:embed="rId3"/>
          <a:stretch>
            <a:fillRect/>
          </a:stretch>
        </p:blipFill>
        <p:spPr>
          <a:xfrm>
            <a:off x="8898534" y="2975562"/>
            <a:ext cx="3270643" cy="2117335"/>
          </a:xfrm>
          <a:prstGeom prst="rect">
            <a:avLst/>
          </a:prstGeom>
        </p:spPr>
      </p:pic>
    </p:spTree>
    <p:extLst>
      <p:ext uri="{BB962C8B-B14F-4D97-AF65-F5344CB8AC3E}">
        <p14:creationId xmlns:p14="http://schemas.microsoft.com/office/powerpoint/2010/main" val="61123782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00195"/>
            <a:ext cx="12192000" cy="489749"/>
          </a:xfrm>
          <a:prstGeom prst="rect">
            <a:avLst/>
          </a:prstGeom>
          <a:noFill/>
        </p:spPr>
        <p:txBody>
          <a:bodyPr wrap="square" rtlCol="0">
            <a:spAutoFit/>
          </a:bodyPr>
          <a:lstStyle/>
          <a:p>
            <a:pPr marL="457200" algn="ctr">
              <a:lnSpc>
                <a:spcPct val="115000"/>
              </a:lnSpc>
              <a:spcAft>
                <a:spcPts val="1000"/>
              </a:spcAft>
            </a:pPr>
            <a:r>
              <a:rPr lang="en-US"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MARITIME </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a:t>
            </a:r>
            <a:r>
              <a:rPr lang="en-US"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SURVEY</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 – WISTA SURVEY CONCLUSIONS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878182-D200-974B-EE87-69EA64229941}"/>
              </a:ext>
            </a:extLst>
          </p:cNvPr>
          <p:cNvSpPr txBox="1"/>
          <p:nvPr/>
        </p:nvSpPr>
        <p:spPr>
          <a:xfrm>
            <a:off x="3614056" y="1797995"/>
            <a:ext cx="11986726" cy="707886"/>
          </a:xfrm>
          <a:prstGeom prst="rect">
            <a:avLst/>
          </a:prstGeom>
          <a:noFill/>
        </p:spPr>
        <p:txBody>
          <a:bodyPr wrap="square">
            <a:spAutoFit/>
          </a:bodyPr>
          <a:lstStyle/>
          <a:p>
            <a:r>
              <a:rPr lang="ro-RO" sz="2000" dirty="0">
                <a:latin typeface="Arial" panose="020B0604020202020204" pitchFamily="34" charset="0"/>
                <a:cs typeface="Arial" panose="020B0604020202020204" pitchFamily="34" charset="0"/>
              </a:rPr>
              <a:t>→ </a:t>
            </a:r>
            <a:r>
              <a:rPr lang="en-GB" sz="2000" dirty="0"/>
              <a:t>CHALLENGES FACED BY</a:t>
            </a:r>
            <a:r>
              <a:rPr lang="ro-RO" sz="2000" dirty="0"/>
              <a:t> </a:t>
            </a:r>
            <a:r>
              <a:rPr lang="en-GB" sz="2000" dirty="0"/>
              <a:t>WOMEN SEAFARERS</a:t>
            </a:r>
          </a:p>
          <a:p>
            <a:pPr algn="ctr"/>
            <a:endParaRPr lang="en-GB" sz="2000" dirty="0"/>
          </a:p>
        </p:txBody>
      </p:sp>
      <p:pic>
        <p:nvPicPr>
          <p:cNvPr id="9" name="Picture 8">
            <a:extLst>
              <a:ext uri="{FF2B5EF4-FFF2-40B4-BE49-F238E27FC236}">
                <a16:creationId xmlns:a16="http://schemas.microsoft.com/office/drawing/2014/main" id="{F0E11CB0-278D-83B8-9980-1D5B939EB360}"/>
              </a:ext>
            </a:extLst>
          </p:cNvPr>
          <p:cNvPicPr>
            <a:picLocks noChangeAspect="1"/>
          </p:cNvPicPr>
          <p:nvPr/>
        </p:nvPicPr>
        <p:blipFill>
          <a:blip r:embed="rId3"/>
          <a:stretch>
            <a:fillRect/>
          </a:stretch>
        </p:blipFill>
        <p:spPr>
          <a:xfrm>
            <a:off x="964164" y="2293056"/>
            <a:ext cx="10643118" cy="4250684"/>
          </a:xfrm>
          <a:prstGeom prst="rect">
            <a:avLst/>
          </a:prstGeom>
        </p:spPr>
      </p:pic>
    </p:spTree>
    <p:extLst>
      <p:ext uri="{BB962C8B-B14F-4D97-AF65-F5344CB8AC3E}">
        <p14:creationId xmlns:p14="http://schemas.microsoft.com/office/powerpoint/2010/main" val="20207393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00195"/>
            <a:ext cx="12192000" cy="489749"/>
          </a:xfrm>
          <a:prstGeom prst="rect">
            <a:avLst/>
          </a:prstGeom>
          <a:noFill/>
        </p:spPr>
        <p:txBody>
          <a:bodyPr wrap="square" rtlCol="0">
            <a:spAutoFit/>
          </a:bodyPr>
          <a:lstStyle/>
          <a:p>
            <a:pPr marL="457200" algn="ctr">
              <a:lnSpc>
                <a:spcPct val="115000"/>
              </a:lnSpc>
              <a:spcAft>
                <a:spcPts val="1000"/>
              </a:spcAft>
            </a:pP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CHALLENGES FACED BY</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WOMEN SEAFARERS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878182-D200-974B-EE87-69EA64229941}"/>
              </a:ext>
            </a:extLst>
          </p:cNvPr>
          <p:cNvSpPr txBox="1"/>
          <p:nvPr/>
        </p:nvSpPr>
        <p:spPr>
          <a:xfrm>
            <a:off x="0" y="1756488"/>
            <a:ext cx="12011608" cy="769441"/>
          </a:xfrm>
          <a:prstGeom prst="rect">
            <a:avLst/>
          </a:prstGeom>
          <a:noFill/>
        </p:spPr>
        <p:txBody>
          <a:bodyPr wrap="square">
            <a:spAutoFit/>
          </a:bodyPr>
          <a:lstStyle/>
          <a:p>
            <a:pPr algn="ctr"/>
            <a:r>
              <a:rPr lang="ro-RO" sz="2000" dirty="0">
                <a:solidFill>
                  <a:srgbClr val="FFC000"/>
                </a:solidFill>
                <a:latin typeface="Arial" panose="020B0604020202020204" pitchFamily="34" charset="0"/>
                <a:cs typeface="Arial" panose="020B0604020202020204" pitchFamily="34" charset="0"/>
              </a:rPr>
              <a:t>→ </a:t>
            </a:r>
            <a:r>
              <a:rPr lang="ro-RO" sz="2400" b="1" dirty="0" err="1">
                <a:solidFill>
                  <a:srgbClr val="FFC000"/>
                </a:solidFill>
              </a:rPr>
              <a:t>Discrimination</a:t>
            </a:r>
            <a:endParaRPr lang="ro-RO" sz="2400" b="1" dirty="0">
              <a:solidFill>
                <a:srgbClr val="FFC000"/>
              </a:solidFill>
            </a:endParaRPr>
          </a:p>
          <a:p>
            <a:pPr algn="ctr"/>
            <a:endParaRPr lang="en-GB" sz="2000" dirty="0">
              <a:solidFill>
                <a:srgbClr val="FFC000"/>
              </a:solidFill>
            </a:endParaRPr>
          </a:p>
        </p:txBody>
      </p:sp>
      <p:sp>
        <p:nvSpPr>
          <p:cNvPr id="6" name="TextBox 5">
            <a:extLst>
              <a:ext uri="{FF2B5EF4-FFF2-40B4-BE49-F238E27FC236}">
                <a16:creationId xmlns:a16="http://schemas.microsoft.com/office/drawing/2014/main" id="{A4086678-CD4C-9FAF-86E3-F06F5F86AA75}"/>
              </a:ext>
            </a:extLst>
          </p:cNvPr>
          <p:cNvSpPr txBox="1"/>
          <p:nvPr/>
        </p:nvSpPr>
        <p:spPr>
          <a:xfrm>
            <a:off x="367004" y="2410322"/>
            <a:ext cx="3607837" cy="1477328"/>
          </a:xfrm>
          <a:prstGeom prst="rect">
            <a:avLst/>
          </a:prstGeom>
          <a:noFill/>
        </p:spPr>
        <p:txBody>
          <a:bodyPr wrap="square">
            <a:spAutoFit/>
          </a:bodyPr>
          <a:lstStyle/>
          <a:p>
            <a:pPr algn="ctr"/>
            <a:r>
              <a:rPr lang="en-GB" b="1" dirty="0">
                <a:solidFill>
                  <a:srgbClr val="FFC000"/>
                </a:solidFill>
              </a:rPr>
              <a:t>Direct / Open</a:t>
            </a:r>
            <a:r>
              <a:rPr lang="ro-RO" b="1" dirty="0">
                <a:solidFill>
                  <a:srgbClr val="FFC000"/>
                </a:solidFill>
              </a:rPr>
              <a:t> </a:t>
            </a:r>
            <a:r>
              <a:rPr lang="en-GB" b="1" dirty="0">
                <a:solidFill>
                  <a:srgbClr val="FFC000"/>
                </a:solidFill>
              </a:rPr>
              <a:t>discrimination: </a:t>
            </a:r>
            <a:endParaRPr lang="ro-RO" b="1" dirty="0">
              <a:solidFill>
                <a:srgbClr val="FFC000"/>
              </a:solidFill>
            </a:endParaRPr>
          </a:p>
          <a:p>
            <a:pPr algn="ctr"/>
            <a:r>
              <a:rPr lang="en-GB" dirty="0"/>
              <a:t>The act of</a:t>
            </a:r>
            <a:r>
              <a:rPr lang="ro-RO" dirty="0"/>
              <a:t> </a:t>
            </a:r>
            <a:r>
              <a:rPr lang="en-GB" dirty="0"/>
              <a:t>treating someone less</a:t>
            </a:r>
          </a:p>
          <a:p>
            <a:pPr algn="ctr"/>
            <a:r>
              <a:rPr lang="en-GB" dirty="0"/>
              <a:t>favourably because of</a:t>
            </a:r>
            <a:r>
              <a:rPr lang="ro-RO" dirty="0"/>
              <a:t> </a:t>
            </a:r>
            <a:r>
              <a:rPr lang="en-GB" dirty="0"/>
              <a:t>certain attributes they have</a:t>
            </a:r>
            <a:r>
              <a:rPr lang="ro-RO" dirty="0"/>
              <a:t> </a:t>
            </a:r>
            <a:r>
              <a:rPr lang="en-GB" dirty="0"/>
              <a:t>or are perceived to have.</a:t>
            </a:r>
          </a:p>
        </p:txBody>
      </p:sp>
      <p:sp>
        <p:nvSpPr>
          <p:cNvPr id="10" name="TextBox 9">
            <a:extLst>
              <a:ext uri="{FF2B5EF4-FFF2-40B4-BE49-F238E27FC236}">
                <a16:creationId xmlns:a16="http://schemas.microsoft.com/office/drawing/2014/main" id="{CE3DBF14-ACF4-B214-A666-23439CDB4917}"/>
              </a:ext>
            </a:extLst>
          </p:cNvPr>
          <p:cNvSpPr txBox="1"/>
          <p:nvPr/>
        </p:nvSpPr>
        <p:spPr>
          <a:xfrm>
            <a:off x="7719527" y="2295609"/>
            <a:ext cx="4391608" cy="2308324"/>
          </a:xfrm>
          <a:prstGeom prst="rect">
            <a:avLst/>
          </a:prstGeom>
          <a:noFill/>
        </p:spPr>
        <p:txBody>
          <a:bodyPr wrap="square">
            <a:spAutoFit/>
          </a:bodyPr>
          <a:lstStyle/>
          <a:p>
            <a:pPr algn="ctr"/>
            <a:r>
              <a:rPr lang="en-GB" b="1" dirty="0">
                <a:solidFill>
                  <a:srgbClr val="FFC000"/>
                </a:solidFill>
              </a:rPr>
              <a:t>Indirect / Hidden discrimination</a:t>
            </a:r>
            <a:r>
              <a:rPr lang="en-GB" dirty="0"/>
              <a:t>: </a:t>
            </a:r>
            <a:endParaRPr lang="ro-RO" dirty="0"/>
          </a:p>
          <a:p>
            <a:pPr algn="ctr"/>
            <a:endParaRPr lang="ro-RO" dirty="0"/>
          </a:p>
          <a:p>
            <a:pPr algn="ctr"/>
            <a:r>
              <a:rPr lang="ro-RO" dirty="0" err="1"/>
              <a:t>When</a:t>
            </a:r>
            <a:r>
              <a:rPr lang="ro-RO" dirty="0"/>
              <a:t> </a:t>
            </a:r>
            <a:r>
              <a:rPr lang="ro-RO" dirty="0" err="1"/>
              <a:t>the</a:t>
            </a:r>
            <a:r>
              <a:rPr lang="ro-RO" dirty="0"/>
              <a:t> </a:t>
            </a:r>
            <a:r>
              <a:rPr lang="ro-RO" dirty="0" err="1"/>
              <a:t>organisation</a:t>
            </a:r>
            <a:r>
              <a:rPr lang="ro-RO" dirty="0"/>
              <a:t> p</a:t>
            </a:r>
            <a:r>
              <a:rPr lang="en-GB" dirty="0" err="1"/>
              <a:t>ractices</a:t>
            </a:r>
            <a:r>
              <a:rPr lang="en-GB" dirty="0"/>
              <a:t>,</a:t>
            </a:r>
            <a:r>
              <a:rPr lang="ro-RO" dirty="0"/>
              <a:t> </a:t>
            </a:r>
            <a:r>
              <a:rPr lang="en-GB" dirty="0"/>
              <a:t>policies or procedures disadvantage</a:t>
            </a:r>
            <a:r>
              <a:rPr lang="ro-RO" dirty="0"/>
              <a:t> </a:t>
            </a:r>
            <a:r>
              <a:rPr lang="en-GB" dirty="0"/>
              <a:t>people who share certain protected</a:t>
            </a:r>
            <a:r>
              <a:rPr lang="ro-RO" dirty="0"/>
              <a:t> </a:t>
            </a:r>
            <a:r>
              <a:rPr lang="en-GB" dirty="0"/>
              <a:t>characteristics (e.g. age, sex, disability,</a:t>
            </a:r>
            <a:r>
              <a:rPr lang="ro-RO" dirty="0"/>
              <a:t> </a:t>
            </a:r>
            <a:r>
              <a:rPr lang="en-GB" dirty="0"/>
              <a:t>sexual orientation) This is a more hidden</a:t>
            </a:r>
            <a:r>
              <a:rPr lang="ro-RO" dirty="0"/>
              <a:t> </a:t>
            </a:r>
            <a:r>
              <a:rPr lang="en-GB" dirty="0"/>
              <a:t>and subtle form of discrimination.</a:t>
            </a:r>
          </a:p>
        </p:txBody>
      </p:sp>
      <p:pic>
        <p:nvPicPr>
          <p:cNvPr id="13" name="Picture 12">
            <a:extLst>
              <a:ext uri="{FF2B5EF4-FFF2-40B4-BE49-F238E27FC236}">
                <a16:creationId xmlns:a16="http://schemas.microsoft.com/office/drawing/2014/main" id="{7353954C-23BF-52DC-168C-D7FC54D59A21}"/>
              </a:ext>
            </a:extLst>
          </p:cNvPr>
          <p:cNvPicPr>
            <a:picLocks noChangeAspect="1"/>
          </p:cNvPicPr>
          <p:nvPr/>
        </p:nvPicPr>
        <p:blipFill>
          <a:blip r:embed="rId3"/>
          <a:stretch>
            <a:fillRect/>
          </a:stretch>
        </p:blipFill>
        <p:spPr>
          <a:xfrm>
            <a:off x="3113054" y="4180010"/>
            <a:ext cx="4768130" cy="2308323"/>
          </a:xfrm>
          <a:prstGeom prst="rect">
            <a:avLst/>
          </a:prstGeom>
        </p:spPr>
      </p:pic>
    </p:spTree>
    <p:extLst>
      <p:ext uri="{BB962C8B-B14F-4D97-AF65-F5344CB8AC3E}">
        <p14:creationId xmlns:p14="http://schemas.microsoft.com/office/powerpoint/2010/main" val="131607304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00195"/>
            <a:ext cx="12192000" cy="489749"/>
          </a:xfrm>
          <a:prstGeom prst="rect">
            <a:avLst/>
          </a:prstGeom>
          <a:noFill/>
        </p:spPr>
        <p:txBody>
          <a:bodyPr wrap="square" rtlCol="0">
            <a:spAutoFit/>
          </a:bodyPr>
          <a:lstStyle/>
          <a:p>
            <a:pPr marL="457200" algn="ctr">
              <a:lnSpc>
                <a:spcPct val="115000"/>
              </a:lnSpc>
              <a:spcAft>
                <a:spcPts val="1000"/>
              </a:spcAft>
            </a:pP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CHALLENGES FACED BY</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WOMEN SEAFARERS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878182-D200-974B-EE87-69EA64229941}"/>
              </a:ext>
            </a:extLst>
          </p:cNvPr>
          <p:cNvSpPr txBox="1"/>
          <p:nvPr/>
        </p:nvSpPr>
        <p:spPr>
          <a:xfrm>
            <a:off x="0" y="1756488"/>
            <a:ext cx="12011608" cy="769441"/>
          </a:xfrm>
          <a:prstGeom prst="rect">
            <a:avLst/>
          </a:prstGeom>
          <a:noFill/>
        </p:spPr>
        <p:txBody>
          <a:bodyPr wrap="square">
            <a:spAutoFit/>
          </a:bodyPr>
          <a:lstStyle/>
          <a:p>
            <a:pPr algn="ctr"/>
            <a:r>
              <a:rPr lang="ro-RO" sz="2000" dirty="0">
                <a:solidFill>
                  <a:srgbClr val="FFC000"/>
                </a:solidFill>
                <a:latin typeface="Arial" panose="020B0604020202020204" pitchFamily="34" charset="0"/>
                <a:cs typeface="Arial" panose="020B0604020202020204" pitchFamily="34" charset="0"/>
              </a:rPr>
              <a:t>→ </a:t>
            </a:r>
            <a:r>
              <a:rPr lang="ro-RO" sz="2400" b="1" dirty="0" err="1">
                <a:solidFill>
                  <a:srgbClr val="FFC000"/>
                </a:solidFill>
              </a:rPr>
              <a:t>Harassment</a:t>
            </a:r>
            <a:endParaRPr lang="ro-RO" sz="2400" b="1" dirty="0">
              <a:solidFill>
                <a:srgbClr val="FFC000"/>
              </a:solidFill>
            </a:endParaRPr>
          </a:p>
          <a:p>
            <a:pPr algn="ctr"/>
            <a:endParaRPr lang="en-GB" sz="2000" dirty="0">
              <a:solidFill>
                <a:srgbClr val="FFC000"/>
              </a:solidFill>
            </a:endParaRPr>
          </a:p>
        </p:txBody>
      </p:sp>
      <p:sp>
        <p:nvSpPr>
          <p:cNvPr id="10" name="TextBox 9">
            <a:extLst>
              <a:ext uri="{FF2B5EF4-FFF2-40B4-BE49-F238E27FC236}">
                <a16:creationId xmlns:a16="http://schemas.microsoft.com/office/drawing/2014/main" id="{CE3DBF14-ACF4-B214-A666-23439CDB4917}"/>
              </a:ext>
            </a:extLst>
          </p:cNvPr>
          <p:cNvSpPr txBox="1"/>
          <p:nvPr/>
        </p:nvSpPr>
        <p:spPr>
          <a:xfrm>
            <a:off x="192832" y="2963815"/>
            <a:ext cx="5268686" cy="2944396"/>
          </a:xfrm>
          <a:prstGeom prst="rect">
            <a:avLst/>
          </a:prstGeom>
          <a:noFill/>
        </p:spPr>
        <p:txBody>
          <a:bodyPr wrap="square">
            <a:spAutoFit/>
          </a:bodyPr>
          <a:lstStyle/>
          <a:p>
            <a:pPr algn="ctr">
              <a:lnSpc>
                <a:spcPct val="150000"/>
              </a:lnSpc>
            </a:pPr>
            <a:r>
              <a:rPr lang="ro-RO" b="1" dirty="0">
                <a:solidFill>
                  <a:srgbClr val="FFC000"/>
                </a:solidFill>
              </a:rPr>
              <a:t>Mental </a:t>
            </a:r>
            <a:r>
              <a:rPr lang="ro-RO" b="1" dirty="0" err="1">
                <a:solidFill>
                  <a:srgbClr val="FFC000"/>
                </a:solidFill>
              </a:rPr>
              <a:t>harassment</a:t>
            </a:r>
            <a:r>
              <a:rPr lang="ro-RO" b="1" dirty="0">
                <a:solidFill>
                  <a:srgbClr val="FFC000"/>
                </a:solidFill>
              </a:rPr>
              <a:t> or Sexual </a:t>
            </a:r>
            <a:r>
              <a:rPr lang="ro-RO" b="1" dirty="0" err="1">
                <a:solidFill>
                  <a:srgbClr val="FFC000"/>
                </a:solidFill>
              </a:rPr>
              <a:t>harassment</a:t>
            </a:r>
            <a:r>
              <a:rPr lang="en-GB" dirty="0"/>
              <a:t>: </a:t>
            </a:r>
            <a:endParaRPr lang="ro-RO" dirty="0"/>
          </a:p>
          <a:p>
            <a:pPr algn="ctr">
              <a:lnSpc>
                <a:spcPct val="150000"/>
              </a:lnSpc>
            </a:pPr>
            <a:r>
              <a:rPr lang="en-GB" dirty="0"/>
              <a:t>any form of unwanted verbal, nonverbal or physical conduct</a:t>
            </a:r>
            <a:r>
              <a:rPr lang="ro-RO" dirty="0"/>
              <a:t> </a:t>
            </a:r>
            <a:r>
              <a:rPr lang="en-GB" dirty="0"/>
              <a:t>of a sexual nature occurs, with the purpose or effect of violating the dignity of a person, in</a:t>
            </a:r>
            <a:r>
              <a:rPr lang="ro-RO" dirty="0"/>
              <a:t> </a:t>
            </a:r>
            <a:r>
              <a:rPr lang="en-GB" dirty="0"/>
              <a:t>particular when creating an intimidating, hostile, degrading, humiliating or offensive</a:t>
            </a:r>
            <a:r>
              <a:rPr lang="ro-RO" dirty="0"/>
              <a:t> </a:t>
            </a:r>
            <a:r>
              <a:rPr lang="en-GB" dirty="0"/>
              <a:t>environment</a:t>
            </a:r>
            <a:endParaRPr lang="ro-RO" dirty="0"/>
          </a:p>
        </p:txBody>
      </p:sp>
      <p:pic>
        <p:nvPicPr>
          <p:cNvPr id="9" name="Picture 8">
            <a:extLst>
              <a:ext uri="{FF2B5EF4-FFF2-40B4-BE49-F238E27FC236}">
                <a16:creationId xmlns:a16="http://schemas.microsoft.com/office/drawing/2014/main" id="{68C65778-DBE0-6153-E62C-FCE87A5D77D8}"/>
              </a:ext>
            </a:extLst>
          </p:cNvPr>
          <p:cNvPicPr>
            <a:picLocks noChangeAspect="1"/>
          </p:cNvPicPr>
          <p:nvPr/>
        </p:nvPicPr>
        <p:blipFill>
          <a:blip r:embed="rId3"/>
          <a:stretch>
            <a:fillRect/>
          </a:stretch>
        </p:blipFill>
        <p:spPr>
          <a:xfrm>
            <a:off x="5561143" y="2702211"/>
            <a:ext cx="5534994" cy="3259722"/>
          </a:xfrm>
          <a:prstGeom prst="rect">
            <a:avLst/>
          </a:prstGeom>
        </p:spPr>
      </p:pic>
      <p:pic>
        <p:nvPicPr>
          <p:cNvPr id="14" name="Picture 13">
            <a:extLst>
              <a:ext uri="{FF2B5EF4-FFF2-40B4-BE49-F238E27FC236}">
                <a16:creationId xmlns:a16="http://schemas.microsoft.com/office/drawing/2014/main" id="{1DC7F64B-7AE6-E73A-C8EA-9C3DF75016B6}"/>
              </a:ext>
            </a:extLst>
          </p:cNvPr>
          <p:cNvPicPr>
            <a:picLocks noChangeAspect="1"/>
          </p:cNvPicPr>
          <p:nvPr/>
        </p:nvPicPr>
        <p:blipFill>
          <a:blip r:embed="rId4"/>
          <a:stretch>
            <a:fillRect/>
          </a:stretch>
        </p:blipFill>
        <p:spPr>
          <a:xfrm>
            <a:off x="9884229" y="5598276"/>
            <a:ext cx="1211908" cy="1159783"/>
          </a:xfrm>
          <a:prstGeom prst="rect">
            <a:avLst/>
          </a:prstGeom>
        </p:spPr>
      </p:pic>
    </p:spTree>
    <p:extLst>
      <p:ext uri="{BB962C8B-B14F-4D97-AF65-F5344CB8AC3E}">
        <p14:creationId xmlns:p14="http://schemas.microsoft.com/office/powerpoint/2010/main" val="41709390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00195"/>
            <a:ext cx="12192000" cy="489749"/>
          </a:xfrm>
          <a:prstGeom prst="rect">
            <a:avLst/>
          </a:prstGeom>
          <a:noFill/>
        </p:spPr>
        <p:txBody>
          <a:bodyPr wrap="square" rtlCol="0">
            <a:spAutoFit/>
          </a:bodyPr>
          <a:lstStyle/>
          <a:p>
            <a:pPr marL="457200" algn="ctr">
              <a:lnSpc>
                <a:spcPct val="115000"/>
              </a:lnSpc>
              <a:spcAft>
                <a:spcPts val="1000"/>
              </a:spcAft>
            </a:pP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CHALLENGES FACED BY</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WOMEN SEAFARERS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878182-D200-974B-EE87-69EA64229941}"/>
              </a:ext>
            </a:extLst>
          </p:cNvPr>
          <p:cNvSpPr txBox="1"/>
          <p:nvPr/>
        </p:nvSpPr>
        <p:spPr>
          <a:xfrm>
            <a:off x="-74646" y="1791822"/>
            <a:ext cx="12011608" cy="769441"/>
          </a:xfrm>
          <a:prstGeom prst="rect">
            <a:avLst/>
          </a:prstGeom>
          <a:noFill/>
        </p:spPr>
        <p:txBody>
          <a:bodyPr wrap="square">
            <a:spAutoFit/>
          </a:bodyPr>
          <a:lstStyle/>
          <a:p>
            <a:pPr algn="ctr"/>
            <a:r>
              <a:rPr lang="ro-RO" sz="2000" dirty="0">
                <a:solidFill>
                  <a:srgbClr val="FFC000"/>
                </a:solidFill>
                <a:latin typeface="Arial" panose="020B0604020202020204" pitchFamily="34" charset="0"/>
                <a:cs typeface="Arial" panose="020B0604020202020204" pitchFamily="34" charset="0"/>
              </a:rPr>
              <a:t>→ </a:t>
            </a:r>
            <a:r>
              <a:rPr lang="ro-RO" sz="2400" b="1" dirty="0" err="1">
                <a:solidFill>
                  <a:srgbClr val="FFC000"/>
                </a:solidFill>
              </a:rPr>
              <a:t>Bullying</a:t>
            </a:r>
            <a:endParaRPr lang="ro-RO" sz="2400" b="1" dirty="0">
              <a:solidFill>
                <a:srgbClr val="FFC000"/>
              </a:solidFill>
            </a:endParaRPr>
          </a:p>
          <a:p>
            <a:pPr algn="ctr"/>
            <a:endParaRPr lang="en-GB" sz="2000" dirty="0">
              <a:solidFill>
                <a:srgbClr val="FFC000"/>
              </a:solidFill>
            </a:endParaRPr>
          </a:p>
        </p:txBody>
      </p:sp>
      <p:sp>
        <p:nvSpPr>
          <p:cNvPr id="10" name="TextBox 9">
            <a:extLst>
              <a:ext uri="{FF2B5EF4-FFF2-40B4-BE49-F238E27FC236}">
                <a16:creationId xmlns:a16="http://schemas.microsoft.com/office/drawing/2014/main" id="{CE3DBF14-ACF4-B214-A666-23439CDB4917}"/>
              </a:ext>
            </a:extLst>
          </p:cNvPr>
          <p:cNvSpPr txBox="1"/>
          <p:nvPr/>
        </p:nvSpPr>
        <p:spPr>
          <a:xfrm>
            <a:off x="4659087" y="2297590"/>
            <a:ext cx="7481318" cy="866904"/>
          </a:xfrm>
          <a:prstGeom prst="rect">
            <a:avLst/>
          </a:prstGeom>
          <a:noFill/>
        </p:spPr>
        <p:txBody>
          <a:bodyPr wrap="square">
            <a:spAutoFit/>
          </a:bodyPr>
          <a:lstStyle/>
          <a:p>
            <a:pPr algn="ctr">
              <a:lnSpc>
                <a:spcPct val="150000"/>
              </a:lnSpc>
            </a:pPr>
            <a:r>
              <a:rPr lang="ro-RO" b="1" dirty="0" err="1">
                <a:solidFill>
                  <a:srgbClr val="FFC000"/>
                </a:solidFill>
              </a:rPr>
              <a:t>Cyberbullying</a:t>
            </a:r>
            <a:r>
              <a:rPr lang="ro-RO" b="1" dirty="0">
                <a:solidFill>
                  <a:srgbClr val="FFC000"/>
                </a:solidFill>
              </a:rPr>
              <a:t> - </a:t>
            </a:r>
            <a:r>
              <a:rPr lang="ro-RO" dirty="0" err="1"/>
              <a:t>so</a:t>
            </a:r>
            <a:r>
              <a:rPr lang="en-GB" dirty="0"/>
              <a:t>me common tactics include:</a:t>
            </a:r>
          </a:p>
          <a:p>
            <a:pPr algn="ctr">
              <a:lnSpc>
                <a:spcPct val="150000"/>
              </a:lnSpc>
            </a:pPr>
            <a:r>
              <a:rPr lang="ro-RO" b="1" dirty="0">
                <a:solidFill>
                  <a:srgbClr val="FFC000"/>
                </a:solidFill>
              </a:rPr>
              <a:t>  </a:t>
            </a:r>
            <a:endParaRPr lang="ro-RO" dirty="0"/>
          </a:p>
        </p:txBody>
      </p:sp>
      <p:pic>
        <p:nvPicPr>
          <p:cNvPr id="4" name="Picture 3">
            <a:extLst>
              <a:ext uri="{FF2B5EF4-FFF2-40B4-BE49-F238E27FC236}">
                <a16:creationId xmlns:a16="http://schemas.microsoft.com/office/drawing/2014/main" id="{14DE30F2-0692-1080-19CC-1ACE9979B95B}"/>
              </a:ext>
            </a:extLst>
          </p:cNvPr>
          <p:cNvPicPr>
            <a:picLocks noChangeAspect="1"/>
          </p:cNvPicPr>
          <p:nvPr/>
        </p:nvPicPr>
        <p:blipFill>
          <a:blip r:embed="rId3"/>
          <a:stretch>
            <a:fillRect/>
          </a:stretch>
        </p:blipFill>
        <p:spPr>
          <a:xfrm>
            <a:off x="4786978" y="2828870"/>
            <a:ext cx="7022092" cy="2613522"/>
          </a:xfrm>
          <a:prstGeom prst="rect">
            <a:avLst/>
          </a:prstGeom>
        </p:spPr>
      </p:pic>
      <p:sp>
        <p:nvSpPr>
          <p:cNvPr id="13" name="TextBox 12">
            <a:extLst>
              <a:ext uri="{FF2B5EF4-FFF2-40B4-BE49-F238E27FC236}">
                <a16:creationId xmlns:a16="http://schemas.microsoft.com/office/drawing/2014/main" id="{9B85F12B-5A0B-A962-CA9A-12776EFAFBFB}"/>
              </a:ext>
            </a:extLst>
          </p:cNvPr>
          <p:cNvSpPr txBox="1"/>
          <p:nvPr/>
        </p:nvSpPr>
        <p:spPr>
          <a:xfrm>
            <a:off x="255038" y="2374529"/>
            <a:ext cx="4404049" cy="2585323"/>
          </a:xfrm>
          <a:prstGeom prst="rect">
            <a:avLst/>
          </a:prstGeom>
          <a:noFill/>
        </p:spPr>
        <p:txBody>
          <a:bodyPr wrap="square">
            <a:spAutoFit/>
          </a:bodyPr>
          <a:lstStyle/>
          <a:p>
            <a:r>
              <a:rPr lang="en-GB" b="1" dirty="0">
                <a:solidFill>
                  <a:srgbClr val="FFC000"/>
                </a:solidFill>
              </a:rPr>
              <a:t>Bullying</a:t>
            </a:r>
            <a:r>
              <a:rPr lang="en-GB" dirty="0"/>
              <a:t> is a form of harassment that includes hostile or vindictive behaviour, which can</a:t>
            </a:r>
            <a:r>
              <a:rPr lang="ro-RO" dirty="0"/>
              <a:t> </a:t>
            </a:r>
            <a:r>
              <a:rPr lang="en-GB" dirty="0"/>
              <a:t>cause the recipient to feel threatened or intimidated. It results in a work environment in</a:t>
            </a:r>
            <a:r>
              <a:rPr lang="ro-RO" dirty="0"/>
              <a:t> </a:t>
            </a:r>
            <a:r>
              <a:rPr lang="en-GB" dirty="0"/>
              <a:t>which a group of people or an individual may become threatened or intimidated because</a:t>
            </a:r>
          </a:p>
          <a:p>
            <a:r>
              <a:rPr lang="en-GB" dirty="0"/>
              <a:t>of the negative or hostile behaviour of another group of people or individual</a:t>
            </a:r>
          </a:p>
        </p:txBody>
      </p:sp>
      <p:pic>
        <p:nvPicPr>
          <p:cNvPr id="16" name="Picture 15">
            <a:extLst>
              <a:ext uri="{FF2B5EF4-FFF2-40B4-BE49-F238E27FC236}">
                <a16:creationId xmlns:a16="http://schemas.microsoft.com/office/drawing/2014/main" id="{1C394EC6-8DE5-69F4-84C0-D4AE77DFA058}"/>
              </a:ext>
            </a:extLst>
          </p:cNvPr>
          <p:cNvPicPr>
            <a:picLocks noChangeAspect="1"/>
          </p:cNvPicPr>
          <p:nvPr/>
        </p:nvPicPr>
        <p:blipFill>
          <a:blip r:embed="rId4"/>
          <a:stretch>
            <a:fillRect/>
          </a:stretch>
        </p:blipFill>
        <p:spPr>
          <a:xfrm>
            <a:off x="531556" y="5036791"/>
            <a:ext cx="3449505" cy="1615121"/>
          </a:xfrm>
          <a:prstGeom prst="rect">
            <a:avLst/>
          </a:prstGeom>
        </p:spPr>
      </p:pic>
    </p:spTree>
    <p:extLst>
      <p:ext uri="{BB962C8B-B14F-4D97-AF65-F5344CB8AC3E}">
        <p14:creationId xmlns:p14="http://schemas.microsoft.com/office/powerpoint/2010/main" val="20203938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00195"/>
            <a:ext cx="12192000" cy="489749"/>
          </a:xfrm>
          <a:prstGeom prst="rect">
            <a:avLst/>
          </a:prstGeom>
          <a:noFill/>
        </p:spPr>
        <p:txBody>
          <a:bodyPr wrap="square" rtlCol="0">
            <a:spAutoFit/>
          </a:bodyPr>
          <a:lstStyle/>
          <a:p>
            <a:pPr marL="457200" algn="ctr">
              <a:lnSpc>
                <a:spcPct val="115000"/>
              </a:lnSpc>
              <a:spcAft>
                <a:spcPts val="1000"/>
              </a:spcAft>
            </a:pP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CHALLENGES FACED BY</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WOMEN SEAFARERS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878182-D200-974B-EE87-69EA64229941}"/>
              </a:ext>
            </a:extLst>
          </p:cNvPr>
          <p:cNvSpPr txBox="1"/>
          <p:nvPr/>
        </p:nvSpPr>
        <p:spPr>
          <a:xfrm>
            <a:off x="-74646" y="1791822"/>
            <a:ext cx="12011608" cy="769441"/>
          </a:xfrm>
          <a:prstGeom prst="rect">
            <a:avLst/>
          </a:prstGeom>
          <a:noFill/>
        </p:spPr>
        <p:txBody>
          <a:bodyPr wrap="square">
            <a:spAutoFit/>
          </a:bodyPr>
          <a:lstStyle/>
          <a:p>
            <a:pPr algn="ctr"/>
            <a:r>
              <a:rPr lang="ro-RO" sz="2000" dirty="0">
                <a:solidFill>
                  <a:srgbClr val="FFC000"/>
                </a:solidFill>
                <a:latin typeface="Arial" panose="020B0604020202020204" pitchFamily="34" charset="0"/>
                <a:cs typeface="Arial" panose="020B0604020202020204" pitchFamily="34" charset="0"/>
              </a:rPr>
              <a:t>→ </a:t>
            </a:r>
            <a:r>
              <a:rPr lang="ro-RO" sz="2400" b="1" dirty="0" err="1">
                <a:solidFill>
                  <a:srgbClr val="FFC000"/>
                </a:solidFill>
              </a:rPr>
              <a:t>Isolation</a:t>
            </a:r>
            <a:endParaRPr lang="ro-RO" sz="2400" b="1" dirty="0">
              <a:solidFill>
                <a:srgbClr val="FFC000"/>
              </a:solidFill>
            </a:endParaRPr>
          </a:p>
          <a:p>
            <a:pPr algn="ctr"/>
            <a:endParaRPr lang="en-GB" sz="2000" dirty="0">
              <a:solidFill>
                <a:srgbClr val="FFC000"/>
              </a:solidFill>
            </a:endParaRPr>
          </a:p>
        </p:txBody>
      </p:sp>
      <p:sp>
        <p:nvSpPr>
          <p:cNvPr id="13" name="TextBox 12">
            <a:extLst>
              <a:ext uri="{FF2B5EF4-FFF2-40B4-BE49-F238E27FC236}">
                <a16:creationId xmlns:a16="http://schemas.microsoft.com/office/drawing/2014/main" id="{9B85F12B-5A0B-A962-CA9A-12776EFAFBFB}"/>
              </a:ext>
            </a:extLst>
          </p:cNvPr>
          <p:cNvSpPr txBox="1"/>
          <p:nvPr/>
        </p:nvSpPr>
        <p:spPr>
          <a:xfrm>
            <a:off x="195892" y="2423127"/>
            <a:ext cx="7495592" cy="3970318"/>
          </a:xfrm>
          <a:prstGeom prst="rect">
            <a:avLst/>
          </a:prstGeom>
          <a:noFill/>
        </p:spPr>
        <p:txBody>
          <a:bodyPr wrap="square">
            <a:spAutoFit/>
          </a:bodyPr>
          <a:lstStyle/>
          <a:p>
            <a:r>
              <a:rPr lang="ro-RO" sz="1800" dirty="0">
                <a:latin typeface="Arial" panose="020B0604020202020204" pitchFamily="34" charset="0"/>
                <a:cs typeface="Arial" panose="020B0604020202020204" pitchFamily="34" charset="0"/>
              </a:rPr>
              <a:t>→ </a:t>
            </a:r>
            <a:r>
              <a:rPr lang="en-GB" dirty="0"/>
              <a:t>Many maritime training institutions</a:t>
            </a:r>
            <a:r>
              <a:rPr lang="ro-RO" dirty="0"/>
              <a:t> </a:t>
            </a:r>
            <a:r>
              <a:rPr lang="en-GB" dirty="0"/>
              <a:t>are encouraging women to join the</a:t>
            </a:r>
            <a:r>
              <a:rPr lang="ro-RO" dirty="0"/>
              <a:t> </a:t>
            </a:r>
            <a:r>
              <a:rPr lang="en-GB" dirty="0"/>
              <a:t>profession.</a:t>
            </a:r>
            <a:endParaRPr lang="ro-RO" dirty="0"/>
          </a:p>
          <a:p>
            <a:r>
              <a:rPr lang="en-GB" dirty="0"/>
              <a:t> </a:t>
            </a:r>
            <a:endParaRPr lang="ro-RO" dirty="0"/>
          </a:p>
          <a:p>
            <a:r>
              <a:rPr lang="ro-RO" sz="1800" dirty="0">
                <a:latin typeface="Arial" panose="020B0604020202020204" pitchFamily="34" charset="0"/>
                <a:cs typeface="Arial" panose="020B0604020202020204" pitchFamily="34" charset="0"/>
              </a:rPr>
              <a:t>→ </a:t>
            </a:r>
            <a:r>
              <a:rPr lang="en-GB" dirty="0"/>
              <a:t>However once on board,</a:t>
            </a:r>
            <a:r>
              <a:rPr lang="ro-RO" dirty="0"/>
              <a:t> </a:t>
            </a:r>
            <a:r>
              <a:rPr lang="ro-RO" dirty="0" err="1"/>
              <a:t>women</a:t>
            </a:r>
            <a:r>
              <a:rPr lang="ro-RO" dirty="0"/>
              <a:t> </a:t>
            </a:r>
            <a:r>
              <a:rPr lang="en-GB" dirty="0"/>
              <a:t>often face difficulties in being</a:t>
            </a:r>
            <a:r>
              <a:rPr lang="ro-RO" dirty="0"/>
              <a:t> </a:t>
            </a:r>
            <a:r>
              <a:rPr lang="en-GB" dirty="0"/>
              <a:t>accepted initially.</a:t>
            </a:r>
            <a:r>
              <a:rPr lang="ro-RO" dirty="0"/>
              <a:t> Over</a:t>
            </a:r>
            <a:r>
              <a:rPr lang="en-GB" dirty="0"/>
              <a:t> time they are usually able to integrate themselves and become accepted</a:t>
            </a:r>
            <a:r>
              <a:rPr lang="ro-RO" dirty="0"/>
              <a:t> </a:t>
            </a:r>
            <a:r>
              <a:rPr lang="en-GB" dirty="0"/>
              <a:t>and appreciated by their colleagues</a:t>
            </a:r>
            <a:r>
              <a:rPr lang="ro-RO" dirty="0"/>
              <a:t>.</a:t>
            </a:r>
          </a:p>
          <a:p>
            <a:endParaRPr lang="ro-RO" dirty="0"/>
          </a:p>
          <a:p>
            <a:r>
              <a:rPr lang="ro-RO"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However, over time they are usually able to integrate themselves and become accepted</a:t>
            </a:r>
            <a:r>
              <a:rPr lang="ro-RO"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and appreciated by their colleagues.</a:t>
            </a:r>
            <a:endParaRPr lang="ro-RO" sz="1800"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ro-RO"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While the acceptance of women in shipping seems to be on the rise, research shows that</a:t>
            </a:r>
            <a:r>
              <a:rPr lang="ro-RO"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there is a reluctance to promote women to senior positions. There is still a considerable</a:t>
            </a:r>
            <a:r>
              <a:rPr lang="ro-RO"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resistance in shipping companies to hire and accept women.</a:t>
            </a:r>
            <a:endParaRPr lang="en-GB" dirty="0"/>
          </a:p>
        </p:txBody>
      </p:sp>
      <p:pic>
        <p:nvPicPr>
          <p:cNvPr id="5" name="Picture 4">
            <a:extLst>
              <a:ext uri="{FF2B5EF4-FFF2-40B4-BE49-F238E27FC236}">
                <a16:creationId xmlns:a16="http://schemas.microsoft.com/office/drawing/2014/main" id="{A10F19C0-C44E-873C-43AB-2B3BB5AF9874}"/>
              </a:ext>
            </a:extLst>
          </p:cNvPr>
          <p:cNvPicPr>
            <a:picLocks noChangeAspect="1"/>
          </p:cNvPicPr>
          <p:nvPr/>
        </p:nvPicPr>
        <p:blipFill>
          <a:blip r:embed="rId3"/>
          <a:stretch>
            <a:fillRect/>
          </a:stretch>
        </p:blipFill>
        <p:spPr>
          <a:xfrm>
            <a:off x="7962021" y="2512666"/>
            <a:ext cx="4095168" cy="3880779"/>
          </a:xfrm>
          <a:prstGeom prst="rect">
            <a:avLst/>
          </a:prstGeom>
        </p:spPr>
      </p:pic>
    </p:spTree>
    <p:extLst>
      <p:ext uri="{BB962C8B-B14F-4D97-AF65-F5344CB8AC3E}">
        <p14:creationId xmlns:p14="http://schemas.microsoft.com/office/powerpoint/2010/main" val="2414873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00195"/>
            <a:ext cx="12192000" cy="489749"/>
          </a:xfrm>
          <a:prstGeom prst="rect">
            <a:avLst/>
          </a:prstGeom>
          <a:noFill/>
        </p:spPr>
        <p:txBody>
          <a:bodyPr wrap="square" rtlCol="0">
            <a:spAutoFit/>
          </a:bodyPr>
          <a:lstStyle/>
          <a:p>
            <a:pPr marL="457200" algn="ctr">
              <a:lnSpc>
                <a:spcPct val="115000"/>
              </a:lnSpc>
              <a:spcAft>
                <a:spcPts val="1000"/>
              </a:spcAft>
            </a:pP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CHALLENGES FACED BY</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WOMEN SEAFARERS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878182-D200-974B-EE87-69EA64229941}"/>
              </a:ext>
            </a:extLst>
          </p:cNvPr>
          <p:cNvSpPr txBox="1"/>
          <p:nvPr/>
        </p:nvSpPr>
        <p:spPr>
          <a:xfrm>
            <a:off x="-74646" y="1791822"/>
            <a:ext cx="12011608" cy="769441"/>
          </a:xfrm>
          <a:prstGeom prst="rect">
            <a:avLst/>
          </a:prstGeom>
          <a:noFill/>
        </p:spPr>
        <p:txBody>
          <a:bodyPr wrap="square">
            <a:spAutoFit/>
          </a:bodyPr>
          <a:lstStyle/>
          <a:p>
            <a:pPr algn="ctr"/>
            <a:r>
              <a:rPr lang="ro-RO" sz="2000" dirty="0">
                <a:solidFill>
                  <a:srgbClr val="FFC000"/>
                </a:solidFill>
                <a:latin typeface="Arial" panose="020B0604020202020204" pitchFamily="34" charset="0"/>
                <a:cs typeface="Arial" panose="020B0604020202020204" pitchFamily="34" charset="0"/>
              </a:rPr>
              <a:t>→ </a:t>
            </a:r>
            <a:r>
              <a:rPr lang="ro-RO" sz="2400" b="1" dirty="0" err="1">
                <a:solidFill>
                  <a:srgbClr val="FFC000"/>
                </a:solidFill>
              </a:rPr>
              <a:t>Biases</a:t>
            </a:r>
            <a:r>
              <a:rPr lang="ro-RO" sz="2400" b="1" dirty="0">
                <a:solidFill>
                  <a:srgbClr val="FFC000"/>
                </a:solidFill>
              </a:rPr>
              <a:t> </a:t>
            </a:r>
            <a:r>
              <a:rPr lang="ro-RO" sz="2400" b="1" dirty="0" err="1">
                <a:solidFill>
                  <a:srgbClr val="FFC000"/>
                </a:solidFill>
              </a:rPr>
              <a:t>and</a:t>
            </a:r>
            <a:r>
              <a:rPr lang="ro-RO" sz="2400" b="1" dirty="0">
                <a:solidFill>
                  <a:srgbClr val="FFC000"/>
                </a:solidFill>
              </a:rPr>
              <a:t> </a:t>
            </a:r>
            <a:r>
              <a:rPr lang="ro-RO" sz="2400" b="1" dirty="0" err="1">
                <a:solidFill>
                  <a:srgbClr val="FFC000"/>
                </a:solidFill>
              </a:rPr>
              <a:t>fixed</a:t>
            </a:r>
            <a:r>
              <a:rPr lang="ro-RO" sz="2400" b="1" dirty="0">
                <a:solidFill>
                  <a:srgbClr val="FFC000"/>
                </a:solidFill>
              </a:rPr>
              <a:t> </a:t>
            </a:r>
            <a:r>
              <a:rPr lang="ro-RO" sz="2400" b="1" dirty="0" err="1">
                <a:solidFill>
                  <a:srgbClr val="FFC000"/>
                </a:solidFill>
              </a:rPr>
              <a:t>mindsets</a:t>
            </a:r>
            <a:r>
              <a:rPr lang="ro-RO" sz="2400" b="1" dirty="0">
                <a:solidFill>
                  <a:srgbClr val="FFC000"/>
                </a:solidFill>
              </a:rPr>
              <a:t> </a:t>
            </a:r>
            <a:r>
              <a:rPr lang="ro-RO" sz="2400" b="1" dirty="0" err="1">
                <a:solidFill>
                  <a:srgbClr val="FFC000"/>
                </a:solidFill>
              </a:rPr>
              <a:t>about</a:t>
            </a:r>
            <a:r>
              <a:rPr lang="ro-RO" sz="2400" b="1" dirty="0">
                <a:solidFill>
                  <a:srgbClr val="FFC000"/>
                </a:solidFill>
              </a:rPr>
              <a:t> </a:t>
            </a:r>
            <a:r>
              <a:rPr lang="ro-RO" sz="2400" b="1" dirty="0" err="1">
                <a:solidFill>
                  <a:srgbClr val="FFC000"/>
                </a:solidFill>
              </a:rPr>
              <a:t>women</a:t>
            </a:r>
            <a:endParaRPr lang="ro-RO" sz="2400" b="1" dirty="0">
              <a:solidFill>
                <a:srgbClr val="FFC000"/>
              </a:solidFill>
            </a:endParaRPr>
          </a:p>
          <a:p>
            <a:pPr algn="ctr"/>
            <a:endParaRPr lang="en-GB" sz="2000" dirty="0">
              <a:solidFill>
                <a:srgbClr val="FFC000"/>
              </a:solidFill>
            </a:endParaRPr>
          </a:p>
        </p:txBody>
      </p:sp>
      <p:sp>
        <p:nvSpPr>
          <p:cNvPr id="13" name="TextBox 12">
            <a:extLst>
              <a:ext uri="{FF2B5EF4-FFF2-40B4-BE49-F238E27FC236}">
                <a16:creationId xmlns:a16="http://schemas.microsoft.com/office/drawing/2014/main" id="{9B85F12B-5A0B-A962-CA9A-12776EFAFBFB}"/>
              </a:ext>
            </a:extLst>
          </p:cNvPr>
          <p:cNvSpPr txBox="1"/>
          <p:nvPr/>
        </p:nvSpPr>
        <p:spPr>
          <a:xfrm>
            <a:off x="195892" y="2821233"/>
            <a:ext cx="7495592" cy="3416320"/>
          </a:xfrm>
          <a:prstGeom prst="rect">
            <a:avLst/>
          </a:prstGeom>
          <a:noFill/>
        </p:spPr>
        <p:txBody>
          <a:bodyPr wrap="square">
            <a:spAutoFit/>
          </a:bodyPr>
          <a:lstStyle/>
          <a:p>
            <a:r>
              <a:rPr lang="ro-RO" sz="1800" dirty="0">
                <a:latin typeface="Arial" panose="020B0604020202020204" pitchFamily="34" charset="0"/>
                <a:cs typeface="Arial" panose="020B0604020202020204" pitchFamily="34" charset="0"/>
              </a:rPr>
              <a:t>→ </a:t>
            </a:r>
            <a:r>
              <a:rPr lang="en-GB" dirty="0"/>
              <a:t>The challenges faced by women seafarers have a devastating impact on the mindset </a:t>
            </a:r>
            <a:r>
              <a:rPr lang="ro-RO" dirty="0"/>
              <a:t> </a:t>
            </a:r>
            <a:r>
              <a:rPr lang="en-GB" dirty="0"/>
              <a:t>leading to anxiety, poor sleep, depression, loss of appetite, headaches, exhaustion or nausea. Victims feel humiliation, mistrust, anger, fear and sadness.</a:t>
            </a:r>
            <a:endParaRPr lang="ro-RO" dirty="0"/>
          </a:p>
          <a:p>
            <a:r>
              <a:rPr lang="en-GB" dirty="0"/>
              <a:t> </a:t>
            </a:r>
            <a:endParaRPr lang="ro-RO" dirty="0"/>
          </a:p>
          <a:p>
            <a:r>
              <a:rPr lang="ro-RO" sz="1800" dirty="0">
                <a:latin typeface="Arial" panose="020B0604020202020204" pitchFamily="34" charset="0"/>
                <a:cs typeface="Arial" panose="020B0604020202020204" pitchFamily="34" charset="0"/>
              </a:rPr>
              <a:t>→ </a:t>
            </a:r>
            <a:r>
              <a:rPr lang="en-GB" dirty="0"/>
              <a:t>There is an inherent bias in society that sailing is still</a:t>
            </a:r>
            <a:r>
              <a:rPr lang="ro-RO" dirty="0"/>
              <a:t> a </a:t>
            </a:r>
            <a:r>
              <a:rPr lang="ro-RO" dirty="0" err="1"/>
              <a:t>man</a:t>
            </a:r>
            <a:r>
              <a:rPr lang="en-US" dirty="0"/>
              <a:t>’s job.</a:t>
            </a:r>
          </a:p>
          <a:p>
            <a:endParaRPr lang="ro-RO" dirty="0"/>
          </a:p>
          <a:p>
            <a:r>
              <a:rPr lang="ro-RO"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Women seafarers who have suffered harassment often take it on themselves to alter their own </a:t>
            </a:r>
            <a:r>
              <a:rPr lang="en-GB" sz="1800" dirty="0" err="1">
                <a:latin typeface="Arial" panose="020B0604020202020204" pitchFamily="34" charset="0"/>
                <a:cs typeface="Arial" panose="020B0604020202020204" pitchFamily="34" charset="0"/>
              </a:rPr>
              <a:t>behavior</a:t>
            </a:r>
            <a:r>
              <a:rPr lang="en-GB" sz="1800" dirty="0">
                <a:latin typeface="Arial" panose="020B0604020202020204" pitchFamily="34" charset="0"/>
                <a:cs typeface="Arial" panose="020B0604020202020204" pitchFamily="34" charset="0"/>
              </a:rPr>
              <a:t> and restrict their activities to avoid their harasser or similar situations, while observing that perpetrators suffer no negative consequences.</a:t>
            </a:r>
            <a:endParaRPr lang="ro-RO" sz="1800"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E2BD118-BF01-6D45-8B4D-5738C545B971}"/>
              </a:ext>
            </a:extLst>
          </p:cNvPr>
          <p:cNvPicPr>
            <a:picLocks noChangeAspect="1"/>
          </p:cNvPicPr>
          <p:nvPr/>
        </p:nvPicPr>
        <p:blipFill>
          <a:blip r:embed="rId3"/>
          <a:stretch>
            <a:fillRect/>
          </a:stretch>
        </p:blipFill>
        <p:spPr>
          <a:xfrm>
            <a:off x="8282598" y="2695330"/>
            <a:ext cx="3713510" cy="3836383"/>
          </a:xfrm>
          <a:prstGeom prst="rect">
            <a:avLst/>
          </a:prstGeom>
        </p:spPr>
      </p:pic>
    </p:spTree>
    <p:extLst>
      <p:ext uri="{BB962C8B-B14F-4D97-AF65-F5344CB8AC3E}">
        <p14:creationId xmlns:p14="http://schemas.microsoft.com/office/powerpoint/2010/main" val="416910312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00195"/>
            <a:ext cx="12192000" cy="489749"/>
          </a:xfrm>
          <a:prstGeom prst="rect">
            <a:avLst/>
          </a:prstGeom>
          <a:noFill/>
        </p:spPr>
        <p:txBody>
          <a:bodyPr wrap="square" rtlCol="0">
            <a:spAutoFit/>
          </a:bodyPr>
          <a:lstStyle/>
          <a:p>
            <a:pPr marL="457200" algn="ctr">
              <a:lnSpc>
                <a:spcPct val="115000"/>
              </a:lnSpc>
              <a:spcAft>
                <a:spcPts val="1000"/>
              </a:spcAft>
            </a:pP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WORKPLACE </a:t>
            </a: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CHALLENGES FACED BY</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WOMEN SEAFARERS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878182-D200-974B-EE87-69EA64229941}"/>
              </a:ext>
            </a:extLst>
          </p:cNvPr>
          <p:cNvSpPr txBox="1"/>
          <p:nvPr/>
        </p:nvSpPr>
        <p:spPr>
          <a:xfrm>
            <a:off x="116306" y="1702504"/>
            <a:ext cx="3653261" cy="707886"/>
          </a:xfrm>
          <a:prstGeom prst="rect">
            <a:avLst/>
          </a:prstGeom>
          <a:noFill/>
        </p:spPr>
        <p:txBody>
          <a:bodyPr wrap="square">
            <a:spAutoFit/>
          </a:bodyPr>
          <a:lstStyle/>
          <a:p>
            <a:pPr algn="ctr"/>
            <a:r>
              <a:rPr lang="ro-RO" sz="2000" dirty="0">
                <a:solidFill>
                  <a:srgbClr val="FFC000"/>
                </a:solidFill>
                <a:latin typeface="Arial" panose="020B0604020202020204" pitchFamily="34" charset="0"/>
                <a:cs typeface="Arial" panose="020B0604020202020204" pitchFamily="34" charset="0"/>
              </a:rPr>
              <a:t>→</a:t>
            </a:r>
            <a:r>
              <a:rPr lang="en-US" sz="2000" dirty="0">
                <a:solidFill>
                  <a:srgbClr val="FFC000"/>
                </a:solidFill>
                <a:latin typeface="Arial" panose="020B0604020202020204" pitchFamily="34" charset="0"/>
                <a:cs typeface="Arial" panose="020B0604020202020204" pitchFamily="34" charset="0"/>
              </a:rPr>
              <a:t> </a:t>
            </a:r>
            <a:r>
              <a:rPr lang="en-GB" sz="2000" b="1" dirty="0">
                <a:solidFill>
                  <a:srgbClr val="FFC000"/>
                </a:solidFill>
                <a:latin typeface="Arial" panose="020B0604020202020204" pitchFamily="34" charset="0"/>
                <a:cs typeface="Arial" panose="020B0604020202020204" pitchFamily="34" charset="0"/>
              </a:rPr>
              <a:t>Poorly Fitting Personal </a:t>
            </a:r>
          </a:p>
          <a:p>
            <a:pPr algn="ctr"/>
            <a:r>
              <a:rPr lang="en-GB" sz="2000" b="1" dirty="0">
                <a:solidFill>
                  <a:srgbClr val="FFC000"/>
                </a:solidFill>
                <a:latin typeface="Arial" panose="020B0604020202020204" pitchFamily="34" charset="0"/>
                <a:cs typeface="Arial" panose="020B0604020202020204" pitchFamily="34" charset="0"/>
              </a:rPr>
              <a:t>Protective Equipment</a:t>
            </a:r>
            <a:r>
              <a:rPr lang="en-US" sz="2000" b="1" dirty="0">
                <a:solidFill>
                  <a:srgbClr val="FFC000"/>
                </a:solidFill>
                <a:latin typeface="Arial" panose="020B0604020202020204" pitchFamily="34" charset="0"/>
                <a:cs typeface="Arial" panose="020B0604020202020204" pitchFamily="34" charset="0"/>
              </a:rPr>
              <a:t> </a:t>
            </a:r>
            <a:endParaRPr lang="en-GB" sz="2000" b="1" dirty="0">
              <a:solidFill>
                <a:srgbClr val="FFC000"/>
              </a:solidFill>
            </a:endParaRPr>
          </a:p>
        </p:txBody>
      </p:sp>
      <p:pic>
        <p:nvPicPr>
          <p:cNvPr id="5" name="Picture 4">
            <a:extLst>
              <a:ext uri="{FF2B5EF4-FFF2-40B4-BE49-F238E27FC236}">
                <a16:creationId xmlns:a16="http://schemas.microsoft.com/office/drawing/2014/main" id="{9DFC0DB4-BDDA-CA9C-41AD-CABE7833F5E2}"/>
              </a:ext>
            </a:extLst>
          </p:cNvPr>
          <p:cNvPicPr>
            <a:picLocks noChangeAspect="1"/>
          </p:cNvPicPr>
          <p:nvPr/>
        </p:nvPicPr>
        <p:blipFill>
          <a:blip r:embed="rId3"/>
          <a:stretch>
            <a:fillRect/>
          </a:stretch>
        </p:blipFill>
        <p:spPr>
          <a:xfrm>
            <a:off x="1524001" y="2410390"/>
            <a:ext cx="1390988" cy="2929623"/>
          </a:xfrm>
          <a:prstGeom prst="rect">
            <a:avLst/>
          </a:prstGeom>
        </p:spPr>
      </p:pic>
      <p:pic>
        <p:nvPicPr>
          <p:cNvPr id="7" name="Picture 6">
            <a:extLst>
              <a:ext uri="{FF2B5EF4-FFF2-40B4-BE49-F238E27FC236}">
                <a16:creationId xmlns:a16="http://schemas.microsoft.com/office/drawing/2014/main" id="{03A68C10-EF2E-7310-C23E-C35D6EAAB200}"/>
              </a:ext>
            </a:extLst>
          </p:cNvPr>
          <p:cNvPicPr>
            <a:picLocks noChangeAspect="1"/>
          </p:cNvPicPr>
          <p:nvPr/>
        </p:nvPicPr>
        <p:blipFill>
          <a:blip r:embed="rId4"/>
          <a:stretch>
            <a:fillRect/>
          </a:stretch>
        </p:blipFill>
        <p:spPr>
          <a:xfrm>
            <a:off x="3617630" y="4230153"/>
            <a:ext cx="2523998" cy="2219720"/>
          </a:xfrm>
          <a:prstGeom prst="rect">
            <a:avLst/>
          </a:prstGeom>
        </p:spPr>
      </p:pic>
      <p:sp>
        <p:nvSpPr>
          <p:cNvPr id="8" name="TextBox 7">
            <a:extLst>
              <a:ext uri="{FF2B5EF4-FFF2-40B4-BE49-F238E27FC236}">
                <a16:creationId xmlns:a16="http://schemas.microsoft.com/office/drawing/2014/main" id="{9588D856-A9F4-EFB8-064D-7361DA781486}"/>
              </a:ext>
            </a:extLst>
          </p:cNvPr>
          <p:cNvSpPr txBox="1"/>
          <p:nvPr/>
        </p:nvSpPr>
        <p:spPr>
          <a:xfrm>
            <a:off x="3474431" y="3490799"/>
            <a:ext cx="2810397" cy="707886"/>
          </a:xfrm>
          <a:prstGeom prst="rect">
            <a:avLst/>
          </a:prstGeom>
          <a:noFill/>
        </p:spPr>
        <p:txBody>
          <a:bodyPr wrap="square">
            <a:spAutoFit/>
          </a:bodyPr>
          <a:lstStyle/>
          <a:p>
            <a:pPr algn="ctr"/>
            <a:r>
              <a:rPr lang="ro-RO" sz="2000" dirty="0">
                <a:solidFill>
                  <a:srgbClr val="FFC000"/>
                </a:solidFill>
                <a:latin typeface="Arial" panose="020B0604020202020204" pitchFamily="34" charset="0"/>
                <a:cs typeface="Arial" panose="020B0604020202020204" pitchFamily="34" charset="0"/>
              </a:rPr>
              <a:t>→</a:t>
            </a:r>
            <a:r>
              <a:rPr lang="en-US" sz="2000" dirty="0">
                <a:solidFill>
                  <a:srgbClr val="FFC000"/>
                </a:solidFill>
                <a:latin typeface="Arial" panose="020B0604020202020204" pitchFamily="34" charset="0"/>
                <a:cs typeface="Arial" panose="020B0604020202020204" pitchFamily="34" charset="0"/>
              </a:rPr>
              <a:t> </a:t>
            </a:r>
            <a:r>
              <a:rPr lang="en-GB" sz="2000" b="1" dirty="0">
                <a:solidFill>
                  <a:srgbClr val="FFC000"/>
                </a:solidFill>
                <a:latin typeface="Arial" panose="020B0604020202020204" pitchFamily="34" charset="0"/>
                <a:cs typeface="Arial" panose="020B0604020202020204" pitchFamily="34" charset="0"/>
              </a:rPr>
              <a:t>Working Conditions On board</a:t>
            </a:r>
            <a:endParaRPr lang="en-GB" sz="2000" b="1" dirty="0">
              <a:solidFill>
                <a:srgbClr val="FFC000"/>
              </a:solidFill>
            </a:endParaRPr>
          </a:p>
        </p:txBody>
      </p:sp>
      <p:pic>
        <p:nvPicPr>
          <p:cNvPr id="10" name="Picture 9">
            <a:extLst>
              <a:ext uri="{FF2B5EF4-FFF2-40B4-BE49-F238E27FC236}">
                <a16:creationId xmlns:a16="http://schemas.microsoft.com/office/drawing/2014/main" id="{7CAA868F-EA1D-C77C-F7C5-2B04E072C67A}"/>
              </a:ext>
            </a:extLst>
          </p:cNvPr>
          <p:cNvPicPr>
            <a:picLocks noChangeAspect="1"/>
          </p:cNvPicPr>
          <p:nvPr/>
        </p:nvPicPr>
        <p:blipFill>
          <a:blip r:embed="rId5"/>
          <a:stretch>
            <a:fillRect/>
          </a:stretch>
        </p:blipFill>
        <p:spPr>
          <a:xfrm>
            <a:off x="6756340" y="1860086"/>
            <a:ext cx="1886048" cy="2842429"/>
          </a:xfrm>
          <a:prstGeom prst="rect">
            <a:avLst/>
          </a:prstGeom>
        </p:spPr>
      </p:pic>
      <p:sp>
        <p:nvSpPr>
          <p:cNvPr id="11" name="TextBox 10">
            <a:extLst>
              <a:ext uri="{FF2B5EF4-FFF2-40B4-BE49-F238E27FC236}">
                <a16:creationId xmlns:a16="http://schemas.microsoft.com/office/drawing/2014/main" id="{9F1C6C55-734C-4192-B9CA-143D04DE54BE}"/>
              </a:ext>
            </a:extLst>
          </p:cNvPr>
          <p:cNvSpPr txBox="1"/>
          <p:nvPr/>
        </p:nvSpPr>
        <p:spPr>
          <a:xfrm>
            <a:off x="3945943" y="1751792"/>
            <a:ext cx="2810397" cy="707886"/>
          </a:xfrm>
          <a:prstGeom prst="rect">
            <a:avLst/>
          </a:prstGeom>
          <a:noFill/>
        </p:spPr>
        <p:txBody>
          <a:bodyPr wrap="square">
            <a:spAutoFit/>
          </a:bodyPr>
          <a:lstStyle/>
          <a:p>
            <a:pPr algn="ctr"/>
            <a:r>
              <a:rPr lang="ro-RO" sz="2000" dirty="0">
                <a:solidFill>
                  <a:srgbClr val="FFC000"/>
                </a:solidFill>
                <a:latin typeface="Arial" panose="020B0604020202020204" pitchFamily="34" charset="0"/>
                <a:cs typeface="Arial" panose="020B0604020202020204" pitchFamily="34" charset="0"/>
              </a:rPr>
              <a:t>→</a:t>
            </a:r>
            <a:r>
              <a:rPr lang="en-US" sz="2000" dirty="0">
                <a:solidFill>
                  <a:srgbClr val="FFC000"/>
                </a:solidFill>
                <a:latin typeface="Arial" panose="020B0604020202020204" pitchFamily="34" charset="0"/>
                <a:cs typeface="Arial" panose="020B0604020202020204" pitchFamily="34" charset="0"/>
              </a:rPr>
              <a:t> </a:t>
            </a:r>
            <a:r>
              <a:rPr lang="en-GB" sz="2000" b="1" dirty="0">
                <a:solidFill>
                  <a:srgbClr val="FFC000"/>
                </a:solidFill>
                <a:latin typeface="Arial" panose="020B0604020202020204" pitchFamily="34" charset="0"/>
                <a:cs typeface="Arial" panose="020B0604020202020204" pitchFamily="34" charset="0"/>
              </a:rPr>
              <a:t>Access to Sanitary Products</a:t>
            </a:r>
            <a:endParaRPr lang="en-GB" sz="2000" b="1" dirty="0">
              <a:solidFill>
                <a:srgbClr val="FFC000"/>
              </a:solidFill>
            </a:endParaRPr>
          </a:p>
        </p:txBody>
      </p:sp>
      <p:pic>
        <p:nvPicPr>
          <p:cNvPr id="15" name="Picture 14">
            <a:extLst>
              <a:ext uri="{FF2B5EF4-FFF2-40B4-BE49-F238E27FC236}">
                <a16:creationId xmlns:a16="http://schemas.microsoft.com/office/drawing/2014/main" id="{E4ED6B3C-96CF-FA0A-5407-A0BB7DB0021D}"/>
              </a:ext>
            </a:extLst>
          </p:cNvPr>
          <p:cNvPicPr>
            <a:picLocks noChangeAspect="1"/>
          </p:cNvPicPr>
          <p:nvPr/>
        </p:nvPicPr>
        <p:blipFill>
          <a:blip r:embed="rId6"/>
          <a:stretch>
            <a:fillRect/>
          </a:stretch>
        </p:blipFill>
        <p:spPr>
          <a:xfrm>
            <a:off x="9459238" y="3779785"/>
            <a:ext cx="2239230" cy="2360521"/>
          </a:xfrm>
          <a:prstGeom prst="rect">
            <a:avLst/>
          </a:prstGeom>
        </p:spPr>
      </p:pic>
      <p:sp>
        <p:nvSpPr>
          <p:cNvPr id="16" name="TextBox 15">
            <a:extLst>
              <a:ext uri="{FF2B5EF4-FFF2-40B4-BE49-F238E27FC236}">
                <a16:creationId xmlns:a16="http://schemas.microsoft.com/office/drawing/2014/main" id="{BFF42452-264D-6546-8217-E4663CFC3DEB}"/>
              </a:ext>
            </a:extLst>
          </p:cNvPr>
          <p:cNvSpPr txBox="1"/>
          <p:nvPr/>
        </p:nvSpPr>
        <p:spPr>
          <a:xfrm>
            <a:off x="8906397" y="2539541"/>
            <a:ext cx="3191421" cy="1015663"/>
          </a:xfrm>
          <a:prstGeom prst="rect">
            <a:avLst/>
          </a:prstGeom>
          <a:noFill/>
        </p:spPr>
        <p:txBody>
          <a:bodyPr wrap="square">
            <a:spAutoFit/>
          </a:bodyPr>
          <a:lstStyle/>
          <a:p>
            <a:pPr algn="ctr"/>
            <a:r>
              <a:rPr lang="ro-RO" sz="2000" b="1" dirty="0">
                <a:solidFill>
                  <a:srgbClr val="FFC000"/>
                </a:solidFill>
                <a:latin typeface="Arial" panose="020B0604020202020204" pitchFamily="34" charset="0"/>
                <a:cs typeface="Arial" panose="020B0604020202020204" pitchFamily="34" charset="0"/>
              </a:rPr>
              <a:t>→</a:t>
            </a:r>
            <a:r>
              <a:rPr lang="en-US" sz="2000" b="1" dirty="0">
                <a:solidFill>
                  <a:srgbClr val="FFC000"/>
                </a:solidFill>
                <a:latin typeface="Arial" panose="020B0604020202020204" pitchFamily="34" charset="0"/>
                <a:cs typeface="Arial" panose="020B0604020202020204" pitchFamily="34" charset="0"/>
              </a:rPr>
              <a:t> </a:t>
            </a:r>
            <a:r>
              <a:rPr lang="ro-RO" sz="2000" b="1" dirty="0">
                <a:solidFill>
                  <a:srgbClr val="FFC000"/>
                </a:solidFill>
                <a:latin typeface="Arial" panose="020B0604020202020204" pitchFamily="34" charset="0"/>
                <a:cs typeface="Arial" panose="020B0604020202020204" pitchFamily="34" charset="0"/>
              </a:rPr>
              <a:t>Access </a:t>
            </a:r>
            <a:r>
              <a:rPr lang="ro-RO" sz="2000" b="1" dirty="0" err="1">
                <a:solidFill>
                  <a:srgbClr val="FFC000"/>
                </a:solidFill>
                <a:latin typeface="Arial" panose="020B0604020202020204" pitchFamily="34" charset="0"/>
                <a:cs typeface="Arial" panose="020B0604020202020204" pitchFamily="34" charset="0"/>
              </a:rPr>
              <a:t>to</a:t>
            </a:r>
            <a:r>
              <a:rPr lang="en-US" sz="2000" b="1" dirty="0">
                <a:solidFill>
                  <a:srgbClr val="FFC000"/>
                </a:solidFill>
                <a:latin typeface="Arial" panose="020B0604020202020204" pitchFamily="34" charset="0"/>
                <a:cs typeface="Arial" panose="020B0604020202020204" pitchFamily="34" charset="0"/>
              </a:rPr>
              <a:t> </a:t>
            </a:r>
            <a:r>
              <a:rPr lang="ro-RO" sz="2000" b="1" dirty="0" err="1">
                <a:solidFill>
                  <a:srgbClr val="FFC000"/>
                </a:solidFill>
                <a:latin typeface="Arial" panose="020B0604020202020204" pitchFamily="34" charset="0"/>
                <a:cs typeface="Arial" panose="020B0604020202020204" pitchFamily="34" charset="0"/>
              </a:rPr>
              <a:t>Healthcare</a:t>
            </a:r>
            <a:r>
              <a:rPr lang="en-US" sz="2000" b="1" dirty="0">
                <a:solidFill>
                  <a:srgbClr val="FFC000"/>
                </a:solidFill>
                <a:latin typeface="Arial" panose="020B0604020202020204" pitchFamily="34" charset="0"/>
                <a:cs typeface="Arial" panose="020B0604020202020204" pitchFamily="34" charset="0"/>
              </a:rPr>
              <a:t> and </a:t>
            </a:r>
          </a:p>
          <a:p>
            <a:pPr algn="ctr"/>
            <a:r>
              <a:rPr lang="ro-RO" sz="2000" b="1" dirty="0">
                <a:solidFill>
                  <a:srgbClr val="FFC000"/>
                </a:solidFill>
                <a:latin typeface="Arial" panose="020B0604020202020204" pitchFamily="34" charset="0"/>
                <a:cs typeface="Arial" panose="020B0604020202020204" pitchFamily="34" charset="0"/>
              </a:rPr>
              <a:t>→ </a:t>
            </a:r>
            <a:r>
              <a:rPr lang="en-US" sz="2000" b="1" dirty="0">
                <a:solidFill>
                  <a:srgbClr val="FFC000"/>
                </a:solidFill>
                <a:latin typeface="Arial" panose="020B0604020202020204" pitchFamily="34" charset="0"/>
                <a:cs typeface="Arial" panose="020B0604020202020204" pitchFamily="34" charset="0"/>
              </a:rPr>
              <a:t>Maternity constraints </a:t>
            </a:r>
            <a:endParaRPr lang="en-GB" sz="2000" b="1" dirty="0">
              <a:solidFill>
                <a:srgbClr val="FFC000"/>
              </a:solidFill>
            </a:endParaRPr>
          </a:p>
        </p:txBody>
      </p:sp>
    </p:spTree>
    <p:extLst>
      <p:ext uri="{BB962C8B-B14F-4D97-AF65-F5344CB8AC3E}">
        <p14:creationId xmlns:p14="http://schemas.microsoft.com/office/powerpoint/2010/main" val="29924286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00195"/>
            <a:ext cx="12192000" cy="489749"/>
          </a:xfrm>
          <a:prstGeom prst="rect">
            <a:avLst/>
          </a:prstGeom>
          <a:noFill/>
        </p:spPr>
        <p:txBody>
          <a:bodyPr wrap="square" rtlCol="0">
            <a:spAutoFit/>
          </a:bodyPr>
          <a:lstStyle/>
          <a:p>
            <a:pPr marL="457200" algn="ctr">
              <a:lnSpc>
                <a:spcPct val="115000"/>
              </a:lnSpc>
              <a:spcAft>
                <a:spcPts val="1000"/>
              </a:spcAft>
            </a:pP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SUGGESTIONS FROM </a:t>
            </a: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WOMEN SEAFARERS</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E3D8D3B-268A-9939-54EF-3AD629B1FA56}"/>
              </a:ext>
            </a:extLst>
          </p:cNvPr>
          <p:cNvSpPr txBox="1"/>
          <p:nvPr/>
        </p:nvSpPr>
        <p:spPr>
          <a:xfrm>
            <a:off x="77756" y="1791774"/>
            <a:ext cx="8916954" cy="4632037"/>
          </a:xfrm>
          <a:prstGeom prst="rect">
            <a:avLst/>
          </a:prstGeom>
          <a:noFill/>
        </p:spPr>
        <p:txBody>
          <a:bodyPr wrap="square">
            <a:spAutoFit/>
          </a:bodyPr>
          <a:lstStyle/>
          <a:p>
            <a:pPr marL="285750" indent="-285750">
              <a:spcAft>
                <a:spcPts val="600"/>
              </a:spcAft>
              <a:buFont typeface="Wingdings" panose="05000000000000000000" pitchFamily="2" charset="2"/>
              <a:buChar char="ü"/>
            </a:pPr>
            <a:r>
              <a:rPr lang="ro-RO" sz="1600" dirty="0" err="1"/>
              <a:t>Creating</a:t>
            </a:r>
            <a:r>
              <a:rPr lang="ro-RO" sz="1600" dirty="0"/>
              <a:t> </a:t>
            </a:r>
            <a:r>
              <a:rPr lang="en-GB" sz="1600" dirty="0"/>
              <a:t>an environment of trust and respect</a:t>
            </a:r>
          </a:p>
          <a:p>
            <a:pPr marL="285750" indent="-285750">
              <a:spcAft>
                <a:spcPts val="600"/>
              </a:spcAft>
              <a:buFont typeface="Wingdings" panose="05000000000000000000" pitchFamily="2" charset="2"/>
              <a:buChar char="ü"/>
            </a:pPr>
            <a:r>
              <a:rPr lang="ro-RO" sz="1600" dirty="0" err="1"/>
              <a:t>Providing</a:t>
            </a:r>
            <a:r>
              <a:rPr lang="ro-RO" sz="1600" dirty="0"/>
              <a:t> </a:t>
            </a:r>
            <a:r>
              <a:rPr lang="en-GB" sz="1600" dirty="0"/>
              <a:t>equal opportunities, equal pay, fair treatment</a:t>
            </a:r>
          </a:p>
          <a:p>
            <a:pPr marL="285750" indent="-285750">
              <a:spcAft>
                <a:spcPts val="600"/>
              </a:spcAft>
              <a:buFont typeface="Wingdings" panose="05000000000000000000" pitchFamily="2" charset="2"/>
              <a:buChar char="ü"/>
            </a:pPr>
            <a:r>
              <a:rPr lang="ro-RO" sz="1600" dirty="0" err="1"/>
              <a:t>Encouriging</a:t>
            </a:r>
            <a:r>
              <a:rPr lang="ro-RO" sz="1600" dirty="0"/>
              <a:t> </a:t>
            </a:r>
            <a:r>
              <a:rPr lang="en-GB" sz="1600" dirty="0"/>
              <a:t>more women to work at sea, to be present on the board and in leadership positions</a:t>
            </a:r>
          </a:p>
          <a:p>
            <a:pPr marL="285750" indent="-285750">
              <a:spcAft>
                <a:spcPts val="600"/>
              </a:spcAft>
              <a:buFont typeface="Wingdings" panose="05000000000000000000" pitchFamily="2" charset="2"/>
              <a:buChar char="ü"/>
            </a:pPr>
            <a:r>
              <a:rPr lang="ro-RO" sz="1600" dirty="0" err="1"/>
              <a:t>Creating</a:t>
            </a:r>
            <a:r>
              <a:rPr lang="ro-RO" sz="1600" dirty="0"/>
              <a:t> </a:t>
            </a:r>
            <a:r>
              <a:rPr lang="en-GB" sz="1600" dirty="0"/>
              <a:t>an environment where women feel comfortable reporting complaints</a:t>
            </a:r>
          </a:p>
          <a:p>
            <a:pPr marL="285750" indent="-285750">
              <a:spcAft>
                <a:spcPts val="600"/>
              </a:spcAft>
              <a:buFont typeface="Wingdings" panose="05000000000000000000" pitchFamily="2" charset="2"/>
              <a:buChar char="ü"/>
            </a:pPr>
            <a:r>
              <a:rPr lang="ro-RO" sz="1600" dirty="0" err="1"/>
              <a:t>Providing</a:t>
            </a:r>
            <a:r>
              <a:rPr lang="ro-RO" sz="1600" dirty="0"/>
              <a:t> </a:t>
            </a:r>
            <a:r>
              <a:rPr lang="en-GB" sz="1600" dirty="0"/>
              <a:t>good medical service</a:t>
            </a:r>
          </a:p>
          <a:p>
            <a:pPr marL="285750" indent="-285750">
              <a:spcAft>
                <a:spcPts val="600"/>
              </a:spcAft>
              <a:buFont typeface="Wingdings" panose="05000000000000000000" pitchFamily="2" charset="2"/>
              <a:buChar char="ü"/>
            </a:pPr>
            <a:r>
              <a:rPr lang="ro-RO" sz="1600" dirty="0" err="1"/>
              <a:t>Bringing</a:t>
            </a:r>
            <a:r>
              <a:rPr lang="ro-RO" sz="1600" dirty="0"/>
              <a:t> </a:t>
            </a:r>
            <a:r>
              <a:rPr lang="en-GB" sz="1600" dirty="0"/>
              <a:t>about a change in the mindset</a:t>
            </a:r>
          </a:p>
          <a:p>
            <a:pPr marL="285750" indent="-285750">
              <a:spcAft>
                <a:spcPts val="600"/>
              </a:spcAft>
              <a:buFont typeface="Wingdings" panose="05000000000000000000" pitchFamily="2" charset="2"/>
              <a:buChar char="ü"/>
            </a:pPr>
            <a:r>
              <a:rPr lang="ro-RO" sz="1600" dirty="0" err="1"/>
              <a:t>Encouriging</a:t>
            </a:r>
            <a:r>
              <a:rPr lang="ro-RO" sz="1600" dirty="0"/>
              <a:t> </a:t>
            </a:r>
            <a:r>
              <a:rPr lang="en-GB" sz="1600" dirty="0"/>
              <a:t>mentoring to build confidence</a:t>
            </a:r>
          </a:p>
          <a:p>
            <a:pPr marL="285750" indent="-285750">
              <a:spcAft>
                <a:spcPts val="600"/>
              </a:spcAft>
              <a:buFont typeface="Wingdings" panose="05000000000000000000" pitchFamily="2" charset="2"/>
              <a:buChar char="ü"/>
            </a:pPr>
            <a:r>
              <a:rPr lang="ro-RO" sz="1600" dirty="0" err="1"/>
              <a:t>Bringing</a:t>
            </a:r>
            <a:r>
              <a:rPr lang="ro-RO" sz="1600" dirty="0"/>
              <a:t> </a:t>
            </a:r>
            <a:r>
              <a:rPr lang="en-GB" sz="1600" dirty="0"/>
              <a:t>about transparency in hiring procedures</a:t>
            </a:r>
          </a:p>
          <a:p>
            <a:pPr marL="285750" indent="-285750">
              <a:spcAft>
                <a:spcPts val="600"/>
              </a:spcAft>
              <a:buFont typeface="Wingdings" panose="05000000000000000000" pitchFamily="2" charset="2"/>
              <a:buChar char="ü"/>
            </a:pPr>
            <a:r>
              <a:rPr lang="ro-RO" sz="1600" dirty="0" err="1"/>
              <a:t>Providing</a:t>
            </a:r>
            <a:r>
              <a:rPr lang="ro-RO" sz="1600" dirty="0"/>
              <a:t> </a:t>
            </a:r>
            <a:r>
              <a:rPr lang="en-GB" sz="1600" dirty="0"/>
              <a:t>training on gender sensitization and eliminating unconscious bias</a:t>
            </a:r>
            <a:r>
              <a:rPr lang="ro-RO" sz="1600" dirty="0"/>
              <a:t> </a:t>
            </a:r>
            <a:r>
              <a:rPr lang="en-GB" sz="1600" dirty="0"/>
              <a:t>and discrimination</a:t>
            </a:r>
          </a:p>
          <a:p>
            <a:pPr marL="285750" indent="-285750">
              <a:spcAft>
                <a:spcPts val="600"/>
              </a:spcAft>
              <a:buFont typeface="Wingdings" panose="05000000000000000000" pitchFamily="2" charset="2"/>
              <a:buChar char="ü"/>
            </a:pPr>
            <a:r>
              <a:rPr lang="ro-RO" sz="1600" dirty="0" err="1"/>
              <a:t>Making</a:t>
            </a:r>
            <a:r>
              <a:rPr lang="ro-RO" sz="1600" dirty="0"/>
              <a:t> </a:t>
            </a:r>
            <a:r>
              <a:rPr lang="en-GB" sz="1600" dirty="0"/>
              <a:t>fair evaluations based on work performance alone</a:t>
            </a:r>
          </a:p>
          <a:p>
            <a:pPr marL="285750" indent="-285750">
              <a:spcAft>
                <a:spcPts val="600"/>
              </a:spcAft>
              <a:buFont typeface="Wingdings" panose="05000000000000000000" pitchFamily="2" charset="2"/>
              <a:buChar char="ü"/>
            </a:pPr>
            <a:r>
              <a:rPr lang="ro-RO" sz="1600" dirty="0" err="1"/>
              <a:t>Clear</a:t>
            </a:r>
            <a:r>
              <a:rPr lang="ro-RO" sz="1600" dirty="0"/>
              <a:t> </a:t>
            </a:r>
            <a:r>
              <a:rPr lang="en-GB" sz="1600" dirty="0"/>
              <a:t>support from the company that any kind of harassment or bullying will not be</a:t>
            </a:r>
            <a:r>
              <a:rPr lang="ro-RO" sz="1600" dirty="0"/>
              <a:t> </a:t>
            </a:r>
            <a:r>
              <a:rPr lang="en-GB" sz="1600" dirty="0"/>
              <a:t>tolerated and stricter penalties for inappropriate behaviours</a:t>
            </a:r>
          </a:p>
          <a:p>
            <a:pPr marL="285750" indent="-285750">
              <a:spcAft>
                <a:spcPts val="600"/>
              </a:spcAft>
              <a:buFont typeface="Wingdings" panose="05000000000000000000" pitchFamily="2" charset="2"/>
              <a:buChar char="ü"/>
            </a:pPr>
            <a:r>
              <a:rPr lang="en-GB" sz="1600" dirty="0"/>
              <a:t>Designating a female officer on board/ in the company office whom women</a:t>
            </a:r>
            <a:r>
              <a:rPr lang="ro-RO" sz="1600" dirty="0"/>
              <a:t> </a:t>
            </a:r>
            <a:r>
              <a:rPr lang="en-GB" sz="1600" dirty="0"/>
              <a:t>seafarers can contact in case required</a:t>
            </a:r>
          </a:p>
        </p:txBody>
      </p:sp>
      <p:pic>
        <p:nvPicPr>
          <p:cNvPr id="14" name="Picture 13">
            <a:extLst>
              <a:ext uri="{FF2B5EF4-FFF2-40B4-BE49-F238E27FC236}">
                <a16:creationId xmlns:a16="http://schemas.microsoft.com/office/drawing/2014/main" id="{03D7F1D5-B26D-5EA8-3B60-C7A870670831}"/>
              </a:ext>
            </a:extLst>
          </p:cNvPr>
          <p:cNvPicPr>
            <a:picLocks noChangeAspect="1"/>
          </p:cNvPicPr>
          <p:nvPr/>
        </p:nvPicPr>
        <p:blipFill>
          <a:blip r:embed="rId3"/>
          <a:stretch>
            <a:fillRect/>
          </a:stretch>
        </p:blipFill>
        <p:spPr>
          <a:xfrm>
            <a:off x="8933391" y="2564059"/>
            <a:ext cx="2916486" cy="3223318"/>
          </a:xfrm>
          <a:prstGeom prst="rect">
            <a:avLst/>
          </a:prstGeom>
        </p:spPr>
      </p:pic>
    </p:spTree>
    <p:extLst>
      <p:ext uri="{BB962C8B-B14F-4D97-AF65-F5344CB8AC3E}">
        <p14:creationId xmlns:p14="http://schemas.microsoft.com/office/powerpoint/2010/main" val="28269871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00195"/>
            <a:ext cx="12192000" cy="489749"/>
          </a:xfrm>
          <a:prstGeom prst="rect">
            <a:avLst/>
          </a:prstGeom>
          <a:noFill/>
        </p:spPr>
        <p:txBody>
          <a:bodyPr wrap="square" rtlCol="0">
            <a:spAutoFit/>
          </a:bodyPr>
          <a:lstStyle/>
          <a:p>
            <a:pPr marL="457200" algn="ctr">
              <a:lnSpc>
                <a:spcPct val="115000"/>
              </a:lnSpc>
              <a:spcAft>
                <a:spcPts val="1000"/>
              </a:spcAft>
            </a:pP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COMPANY POLICIES THAT</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FACILITATE </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BALANCE</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77C3027-7EC1-B3F0-AB4D-3187BD5210DB}"/>
              </a:ext>
            </a:extLst>
          </p:cNvPr>
          <p:cNvPicPr>
            <a:picLocks noChangeAspect="1"/>
          </p:cNvPicPr>
          <p:nvPr/>
        </p:nvPicPr>
        <p:blipFill>
          <a:blip r:embed="rId3"/>
          <a:stretch>
            <a:fillRect/>
          </a:stretch>
        </p:blipFill>
        <p:spPr>
          <a:xfrm>
            <a:off x="317239" y="2283188"/>
            <a:ext cx="4920345" cy="2078936"/>
          </a:xfrm>
          <a:prstGeom prst="rect">
            <a:avLst/>
          </a:prstGeom>
        </p:spPr>
      </p:pic>
      <p:pic>
        <p:nvPicPr>
          <p:cNvPr id="6" name="Picture 5">
            <a:extLst>
              <a:ext uri="{FF2B5EF4-FFF2-40B4-BE49-F238E27FC236}">
                <a16:creationId xmlns:a16="http://schemas.microsoft.com/office/drawing/2014/main" id="{DAB90977-4F9A-E912-3B19-56E82A3ED823}"/>
              </a:ext>
            </a:extLst>
          </p:cNvPr>
          <p:cNvPicPr>
            <a:picLocks noChangeAspect="1"/>
          </p:cNvPicPr>
          <p:nvPr/>
        </p:nvPicPr>
        <p:blipFill>
          <a:blip r:embed="rId4"/>
          <a:stretch>
            <a:fillRect/>
          </a:stretch>
        </p:blipFill>
        <p:spPr>
          <a:xfrm>
            <a:off x="5977812" y="2357462"/>
            <a:ext cx="4441372" cy="2022191"/>
          </a:xfrm>
          <a:prstGeom prst="rect">
            <a:avLst/>
          </a:prstGeom>
        </p:spPr>
      </p:pic>
      <p:sp>
        <p:nvSpPr>
          <p:cNvPr id="8" name="TextBox 7">
            <a:extLst>
              <a:ext uri="{FF2B5EF4-FFF2-40B4-BE49-F238E27FC236}">
                <a16:creationId xmlns:a16="http://schemas.microsoft.com/office/drawing/2014/main" id="{D5F031AE-EDD8-6DB4-BA6B-5883E6BD8AD5}"/>
              </a:ext>
            </a:extLst>
          </p:cNvPr>
          <p:cNvSpPr txBox="1"/>
          <p:nvPr/>
        </p:nvSpPr>
        <p:spPr>
          <a:xfrm>
            <a:off x="6463005" y="1838390"/>
            <a:ext cx="2954693" cy="369332"/>
          </a:xfrm>
          <a:prstGeom prst="rect">
            <a:avLst/>
          </a:prstGeom>
          <a:noFill/>
        </p:spPr>
        <p:txBody>
          <a:bodyPr wrap="square">
            <a:spAutoFit/>
          </a:bodyPr>
          <a:lstStyle/>
          <a:p>
            <a:r>
              <a:rPr lang="ro-RO" sz="1800" dirty="0">
                <a:latin typeface="Arial" panose="020B0604020202020204" pitchFamily="34" charset="0"/>
                <a:cs typeface="Arial" panose="020B0604020202020204" pitchFamily="34" charset="0"/>
              </a:rPr>
              <a:t>→ </a:t>
            </a:r>
            <a:r>
              <a:rPr lang="en-GB" b="1" dirty="0">
                <a:solidFill>
                  <a:srgbClr val="FFC000"/>
                </a:solidFill>
              </a:rPr>
              <a:t>Zero Tolerance</a:t>
            </a:r>
            <a:r>
              <a:rPr lang="ro-RO" b="1" dirty="0">
                <a:solidFill>
                  <a:srgbClr val="FFC000"/>
                </a:solidFill>
              </a:rPr>
              <a:t> </a:t>
            </a:r>
            <a:r>
              <a:rPr lang="ro-RO" b="1" dirty="0" err="1">
                <a:solidFill>
                  <a:srgbClr val="FFC000"/>
                </a:solidFill>
              </a:rPr>
              <a:t>Policy</a:t>
            </a:r>
            <a:endParaRPr lang="en-GB" b="1" dirty="0">
              <a:solidFill>
                <a:srgbClr val="FFC000"/>
              </a:solidFill>
            </a:endParaRPr>
          </a:p>
        </p:txBody>
      </p:sp>
      <p:sp>
        <p:nvSpPr>
          <p:cNvPr id="9" name="TextBox 8">
            <a:extLst>
              <a:ext uri="{FF2B5EF4-FFF2-40B4-BE49-F238E27FC236}">
                <a16:creationId xmlns:a16="http://schemas.microsoft.com/office/drawing/2014/main" id="{15BA343B-A3C7-4A60-CCB9-E0EA9BCDF58A}"/>
              </a:ext>
            </a:extLst>
          </p:cNvPr>
          <p:cNvSpPr txBox="1"/>
          <p:nvPr/>
        </p:nvSpPr>
        <p:spPr>
          <a:xfrm>
            <a:off x="1017037" y="1839037"/>
            <a:ext cx="6413241" cy="369332"/>
          </a:xfrm>
          <a:prstGeom prst="rect">
            <a:avLst/>
          </a:prstGeom>
          <a:noFill/>
        </p:spPr>
        <p:txBody>
          <a:bodyPr wrap="square">
            <a:spAutoFit/>
          </a:bodyPr>
          <a:lstStyle/>
          <a:p>
            <a:r>
              <a:rPr lang="ro-RO" sz="1800" dirty="0">
                <a:latin typeface="Arial" panose="020B0604020202020204" pitchFamily="34" charset="0"/>
                <a:cs typeface="Arial" panose="020B0604020202020204" pitchFamily="34" charset="0"/>
              </a:rPr>
              <a:t>→ </a:t>
            </a:r>
            <a:r>
              <a:rPr lang="ro-RO" b="1" dirty="0">
                <a:solidFill>
                  <a:srgbClr val="FFC000"/>
                </a:solidFill>
              </a:rPr>
              <a:t>Fair </a:t>
            </a:r>
            <a:r>
              <a:rPr lang="ro-RO" b="1" dirty="0" err="1">
                <a:solidFill>
                  <a:srgbClr val="FFC000"/>
                </a:solidFill>
              </a:rPr>
              <a:t>working</a:t>
            </a:r>
            <a:r>
              <a:rPr lang="ro-RO" b="1" dirty="0">
                <a:solidFill>
                  <a:srgbClr val="FFC000"/>
                </a:solidFill>
              </a:rPr>
              <a:t> </a:t>
            </a:r>
            <a:r>
              <a:rPr lang="ro-RO" b="1" dirty="0" err="1">
                <a:solidFill>
                  <a:srgbClr val="FFC000"/>
                </a:solidFill>
              </a:rPr>
              <a:t>procedures</a:t>
            </a:r>
            <a:endParaRPr lang="en-GB" b="1" dirty="0">
              <a:solidFill>
                <a:srgbClr val="FFC000"/>
              </a:solidFill>
            </a:endParaRPr>
          </a:p>
        </p:txBody>
      </p:sp>
      <p:pic>
        <p:nvPicPr>
          <p:cNvPr id="11" name="Picture 10">
            <a:extLst>
              <a:ext uri="{FF2B5EF4-FFF2-40B4-BE49-F238E27FC236}">
                <a16:creationId xmlns:a16="http://schemas.microsoft.com/office/drawing/2014/main" id="{F9AC8744-421B-287A-E84D-09E98E42197C}"/>
              </a:ext>
            </a:extLst>
          </p:cNvPr>
          <p:cNvPicPr>
            <a:picLocks noChangeAspect="1"/>
          </p:cNvPicPr>
          <p:nvPr/>
        </p:nvPicPr>
        <p:blipFill>
          <a:blip r:embed="rId5"/>
          <a:stretch>
            <a:fillRect/>
          </a:stretch>
        </p:blipFill>
        <p:spPr>
          <a:xfrm>
            <a:off x="2102496" y="5012113"/>
            <a:ext cx="6854891" cy="1588558"/>
          </a:xfrm>
          <a:prstGeom prst="rect">
            <a:avLst/>
          </a:prstGeom>
        </p:spPr>
      </p:pic>
      <p:sp>
        <p:nvSpPr>
          <p:cNvPr id="13" name="TextBox 12">
            <a:extLst>
              <a:ext uri="{FF2B5EF4-FFF2-40B4-BE49-F238E27FC236}">
                <a16:creationId xmlns:a16="http://schemas.microsoft.com/office/drawing/2014/main" id="{B4807B2E-DCE2-1196-8827-BF67DA2EDF72}"/>
              </a:ext>
            </a:extLst>
          </p:cNvPr>
          <p:cNvSpPr txBox="1"/>
          <p:nvPr/>
        </p:nvSpPr>
        <p:spPr>
          <a:xfrm>
            <a:off x="4096140" y="4511217"/>
            <a:ext cx="2954693" cy="369332"/>
          </a:xfrm>
          <a:prstGeom prst="rect">
            <a:avLst/>
          </a:prstGeom>
          <a:noFill/>
        </p:spPr>
        <p:txBody>
          <a:bodyPr wrap="square">
            <a:spAutoFit/>
          </a:bodyPr>
          <a:lstStyle/>
          <a:p>
            <a:r>
              <a:rPr lang="ro-RO" sz="1800" dirty="0">
                <a:latin typeface="Arial" panose="020B0604020202020204" pitchFamily="34" charset="0"/>
                <a:cs typeface="Arial" panose="020B0604020202020204" pitchFamily="34" charset="0"/>
              </a:rPr>
              <a:t>→ </a:t>
            </a:r>
            <a:r>
              <a:rPr lang="ro-RO" b="1" dirty="0" err="1">
                <a:solidFill>
                  <a:srgbClr val="FFC000"/>
                </a:solidFill>
              </a:rPr>
              <a:t>Redressal</a:t>
            </a:r>
            <a:r>
              <a:rPr lang="ro-RO" b="1" dirty="0">
                <a:solidFill>
                  <a:srgbClr val="FFC000"/>
                </a:solidFill>
              </a:rPr>
              <a:t> </a:t>
            </a:r>
            <a:r>
              <a:rPr lang="ro-RO" b="1" dirty="0" err="1">
                <a:solidFill>
                  <a:srgbClr val="FFC000"/>
                </a:solidFill>
              </a:rPr>
              <a:t>process</a:t>
            </a:r>
            <a:endParaRPr lang="en-GB" b="1" dirty="0">
              <a:solidFill>
                <a:srgbClr val="FFC000"/>
              </a:solidFill>
            </a:endParaRPr>
          </a:p>
        </p:txBody>
      </p:sp>
    </p:spTree>
    <p:extLst>
      <p:ext uri="{BB962C8B-B14F-4D97-AF65-F5344CB8AC3E}">
        <p14:creationId xmlns:p14="http://schemas.microsoft.com/office/powerpoint/2010/main" val="31419116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00195"/>
            <a:ext cx="12192000" cy="489749"/>
          </a:xfrm>
          <a:prstGeom prst="rect">
            <a:avLst/>
          </a:prstGeom>
          <a:noFill/>
        </p:spPr>
        <p:txBody>
          <a:bodyPr wrap="square" rtlCol="0">
            <a:spAutoFit/>
          </a:bodyPr>
          <a:lstStyle/>
          <a:p>
            <a:pPr marL="457200" algn="ctr">
              <a:lnSpc>
                <a:spcPct val="115000"/>
              </a:lnSpc>
              <a:spcAft>
                <a:spcPts val="1000"/>
              </a:spcAft>
            </a:pP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COMPANY POLICIES THAT</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FACILITATE </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BALANCE</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0DA445E-B364-59E0-6E43-74B6D7A39EAC}"/>
              </a:ext>
            </a:extLst>
          </p:cNvPr>
          <p:cNvPicPr>
            <a:picLocks noChangeAspect="1"/>
          </p:cNvPicPr>
          <p:nvPr/>
        </p:nvPicPr>
        <p:blipFill>
          <a:blip r:embed="rId3"/>
          <a:stretch>
            <a:fillRect/>
          </a:stretch>
        </p:blipFill>
        <p:spPr>
          <a:xfrm>
            <a:off x="255306" y="1719535"/>
            <a:ext cx="4696139" cy="4968931"/>
          </a:xfrm>
          <a:prstGeom prst="rect">
            <a:avLst/>
          </a:prstGeom>
        </p:spPr>
      </p:pic>
      <p:pic>
        <p:nvPicPr>
          <p:cNvPr id="7" name="Picture 6">
            <a:extLst>
              <a:ext uri="{FF2B5EF4-FFF2-40B4-BE49-F238E27FC236}">
                <a16:creationId xmlns:a16="http://schemas.microsoft.com/office/drawing/2014/main" id="{A0194434-7A81-CFA5-D7ED-6A1753CFD175}"/>
              </a:ext>
            </a:extLst>
          </p:cNvPr>
          <p:cNvPicPr>
            <a:picLocks noChangeAspect="1"/>
          </p:cNvPicPr>
          <p:nvPr/>
        </p:nvPicPr>
        <p:blipFill>
          <a:blip r:embed="rId4"/>
          <a:stretch>
            <a:fillRect/>
          </a:stretch>
        </p:blipFill>
        <p:spPr>
          <a:xfrm>
            <a:off x="5374434" y="2059276"/>
            <a:ext cx="6344814" cy="1495191"/>
          </a:xfrm>
          <a:prstGeom prst="rect">
            <a:avLst/>
          </a:prstGeom>
        </p:spPr>
      </p:pic>
      <p:sp>
        <p:nvSpPr>
          <p:cNvPr id="14" name="TextBox 13">
            <a:extLst>
              <a:ext uri="{FF2B5EF4-FFF2-40B4-BE49-F238E27FC236}">
                <a16:creationId xmlns:a16="http://schemas.microsoft.com/office/drawing/2014/main" id="{C5B37953-6059-65B9-A54E-3C245DCFBFC7}"/>
              </a:ext>
            </a:extLst>
          </p:cNvPr>
          <p:cNvSpPr txBox="1"/>
          <p:nvPr/>
        </p:nvSpPr>
        <p:spPr>
          <a:xfrm>
            <a:off x="6164425" y="1689944"/>
            <a:ext cx="4920343" cy="369332"/>
          </a:xfrm>
          <a:prstGeom prst="rect">
            <a:avLst/>
          </a:prstGeom>
          <a:noFill/>
        </p:spPr>
        <p:txBody>
          <a:bodyPr wrap="square">
            <a:spAutoFit/>
          </a:bodyPr>
          <a:lstStyle/>
          <a:p>
            <a:r>
              <a:rPr lang="en-GB" b="1" dirty="0">
                <a:solidFill>
                  <a:srgbClr val="FFC000"/>
                </a:solidFill>
              </a:rPr>
              <a:t>Gender </a:t>
            </a:r>
            <a:r>
              <a:rPr lang="ro-RO" b="1" dirty="0" err="1">
                <a:solidFill>
                  <a:srgbClr val="FFC000"/>
                </a:solidFill>
              </a:rPr>
              <a:t>awareness</a:t>
            </a:r>
            <a:r>
              <a:rPr lang="ro-RO" b="1" dirty="0">
                <a:solidFill>
                  <a:srgbClr val="FFC000"/>
                </a:solidFill>
              </a:rPr>
              <a:t> </a:t>
            </a:r>
            <a:r>
              <a:rPr lang="ro-RO" b="1" dirty="0" err="1">
                <a:solidFill>
                  <a:srgbClr val="FFC000"/>
                </a:solidFill>
              </a:rPr>
              <a:t>and</a:t>
            </a:r>
            <a:r>
              <a:rPr lang="ro-RO" b="1" dirty="0">
                <a:solidFill>
                  <a:srgbClr val="FFC000"/>
                </a:solidFill>
              </a:rPr>
              <a:t> </a:t>
            </a:r>
            <a:r>
              <a:rPr lang="en-GB" b="1" dirty="0">
                <a:solidFill>
                  <a:srgbClr val="FFC000"/>
                </a:solidFill>
              </a:rPr>
              <a:t>sensitisation</a:t>
            </a:r>
          </a:p>
        </p:txBody>
      </p:sp>
      <p:sp>
        <p:nvSpPr>
          <p:cNvPr id="18" name="TextBox 17">
            <a:extLst>
              <a:ext uri="{FF2B5EF4-FFF2-40B4-BE49-F238E27FC236}">
                <a16:creationId xmlns:a16="http://schemas.microsoft.com/office/drawing/2014/main" id="{75FAC821-583C-62BA-2BAF-37E99CB9D7A4}"/>
              </a:ext>
            </a:extLst>
          </p:cNvPr>
          <p:cNvSpPr txBox="1"/>
          <p:nvPr/>
        </p:nvSpPr>
        <p:spPr>
          <a:xfrm>
            <a:off x="5576596" y="3662071"/>
            <a:ext cx="6096000" cy="369332"/>
          </a:xfrm>
          <a:prstGeom prst="rect">
            <a:avLst/>
          </a:prstGeom>
          <a:noFill/>
        </p:spPr>
        <p:txBody>
          <a:bodyPr wrap="square">
            <a:spAutoFit/>
          </a:bodyPr>
          <a:lstStyle/>
          <a:p>
            <a:r>
              <a:rPr lang="en-GB" b="1" dirty="0">
                <a:solidFill>
                  <a:srgbClr val="FFC000"/>
                </a:solidFill>
              </a:rPr>
              <a:t>Empowering female seafarers in the workplace</a:t>
            </a:r>
          </a:p>
        </p:txBody>
      </p:sp>
      <p:pic>
        <p:nvPicPr>
          <p:cNvPr id="22" name="Picture 21">
            <a:extLst>
              <a:ext uri="{FF2B5EF4-FFF2-40B4-BE49-F238E27FC236}">
                <a16:creationId xmlns:a16="http://schemas.microsoft.com/office/drawing/2014/main" id="{1998978A-B2D9-EF1A-1292-3CDD9BAC006F}"/>
              </a:ext>
            </a:extLst>
          </p:cNvPr>
          <p:cNvPicPr>
            <a:picLocks noChangeAspect="1"/>
          </p:cNvPicPr>
          <p:nvPr/>
        </p:nvPicPr>
        <p:blipFill>
          <a:blip r:embed="rId5"/>
          <a:stretch>
            <a:fillRect/>
          </a:stretch>
        </p:blipFill>
        <p:spPr>
          <a:xfrm>
            <a:off x="7806615" y="4100581"/>
            <a:ext cx="1780340" cy="1932721"/>
          </a:xfrm>
          <a:prstGeom prst="rect">
            <a:avLst/>
          </a:prstGeom>
        </p:spPr>
      </p:pic>
      <p:sp>
        <p:nvSpPr>
          <p:cNvPr id="24" name="TextBox 23">
            <a:extLst>
              <a:ext uri="{FF2B5EF4-FFF2-40B4-BE49-F238E27FC236}">
                <a16:creationId xmlns:a16="http://schemas.microsoft.com/office/drawing/2014/main" id="{99127E08-B4FC-3698-47AF-B558156BF7A9}"/>
              </a:ext>
            </a:extLst>
          </p:cNvPr>
          <p:cNvSpPr txBox="1"/>
          <p:nvPr/>
        </p:nvSpPr>
        <p:spPr>
          <a:xfrm>
            <a:off x="5704113" y="4100580"/>
            <a:ext cx="2009192" cy="830997"/>
          </a:xfrm>
          <a:prstGeom prst="rect">
            <a:avLst/>
          </a:prstGeom>
          <a:noFill/>
          <a:ln>
            <a:solidFill>
              <a:srgbClr val="FFC000"/>
            </a:solidFill>
          </a:ln>
        </p:spPr>
        <p:txBody>
          <a:bodyPr wrap="square">
            <a:spAutoFit/>
          </a:bodyPr>
          <a:lstStyle/>
          <a:p>
            <a:pPr algn="ctr"/>
            <a:r>
              <a:rPr lang="en-GB" sz="1600" dirty="0"/>
              <a:t>Educate seafarers</a:t>
            </a:r>
          </a:p>
          <a:p>
            <a:pPr algn="ctr"/>
            <a:r>
              <a:rPr lang="en-GB" sz="1600" dirty="0"/>
              <a:t>about company</a:t>
            </a:r>
          </a:p>
          <a:p>
            <a:pPr algn="ctr"/>
            <a:r>
              <a:rPr lang="en-GB" sz="1600" dirty="0"/>
              <a:t>initiatives</a:t>
            </a:r>
          </a:p>
        </p:txBody>
      </p:sp>
      <p:sp>
        <p:nvSpPr>
          <p:cNvPr id="25" name="TextBox 24">
            <a:extLst>
              <a:ext uri="{FF2B5EF4-FFF2-40B4-BE49-F238E27FC236}">
                <a16:creationId xmlns:a16="http://schemas.microsoft.com/office/drawing/2014/main" id="{80756381-32F3-C4B7-DB42-5C543DA13C7F}"/>
              </a:ext>
            </a:extLst>
          </p:cNvPr>
          <p:cNvSpPr txBox="1"/>
          <p:nvPr/>
        </p:nvSpPr>
        <p:spPr>
          <a:xfrm>
            <a:off x="5091404" y="5066941"/>
            <a:ext cx="2009192" cy="830997"/>
          </a:xfrm>
          <a:prstGeom prst="rect">
            <a:avLst/>
          </a:prstGeom>
          <a:noFill/>
          <a:ln>
            <a:solidFill>
              <a:srgbClr val="FFC000"/>
            </a:solidFill>
          </a:ln>
        </p:spPr>
        <p:txBody>
          <a:bodyPr wrap="square">
            <a:spAutoFit/>
          </a:bodyPr>
          <a:lstStyle/>
          <a:p>
            <a:pPr algn="ctr"/>
            <a:r>
              <a:rPr lang="en-GB" sz="1600" dirty="0"/>
              <a:t>Create objectives</a:t>
            </a:r>
          </a:p>
          <a:p>
            <a:pPr algn="ctr"/>
            <a:r>
              <a:rPr lang="en-GB" sz="1600" dirty="0"/>
              <a:t>to empower female</a:t>
            </a:r>
          </a:p>
          <a:p>
            <a:pPr algn="ctr"/>
            <a:r>
              <a:rPr lang="en-GB" sz="1600" dirty="0"/>
              <a:t>employees</a:t>
            </a:r>
          </a:p>
        </p:txBody>
      </p:sp>
      <p:sp>
        <p:nvSpPr>
          <p:cNvPr id="26" name="TextBox 25">
            <a:extLst>
              <a:ext uri="{FF2B5EF4-FFF2-40B4-BE49-F238E27FC236}">
                <a16:creationId xmlns:a16="http://schemas.microsoft.com/office/drawing/2014/main" id="{13FBCD3A-7EF3-AD3E-EA40-23EB05169E62}"/>
              </a:ext>
            </a:extLst>
          </p:cNvPr>
          <p:cNvSpPr txBox="1"/>
          <p:nvPr/>
        </p:nvSpPr>
        <p:spPr>
          <a:xfrm>
            <a:off x="9705144" y="4100580"/>
            <a:ext cx="1971870" cy="830997"/>
          </a:xfrm>
          <a:prstGeom prst="rect">
            <a:avLst/>
          </a:prstGeom>
          <a:noFill/>
          <a:ln>
            <a:solidFill>
              <a:srgbClr val="FFC000"/>
            </a:solidFill>
          </a:ln>
        </p:spPr>
        <p:txBody>
          <a:bodyPr wrap="square">
            <a:spAutoFit/>
          </a:bodyPr>
          <a:lstStyle/>
          <a:p>
            <a:pPr algn="ctr"/>
            <a:r>
              <a:rPr lang="en-GB" sz="1600" dirty="0"/>
              <a:t>Recognize the</a:t>
            </a:r>
            <a:r>
              <a:rPr lang="ro-RO" sz="1600" dirty="0"/>
              <a:t> </a:t>
            </a:r>
            <a:r>
              <a:rPr lang="en-GB" sz="1600" dirty="0"/>
              <a:t>female employees</a:t>
            </a:r>
            <a:r>
              <a:rPr lang="ro-RO" sz="1600" dirty="0"/>
              <a:t> </a:t>
            </a:r>
            <a:r>
              <a:rPr lang="en-GB" sz="1600" dirty="0"/>
              <a:t>contribution</a:t>
            </a:r>
          </a:p>
        </p:txBody>
      </p:sp>
      <p:sp>
        <p:nvSpPr>
          <p:cNvPr id="27" name="TextBox 26">
            <a:extLst>
              <a:ext uri="{FF2B5EF4-FFF2-40B4-BE49-F238E27FC236}">
                <a16:creationId xmlns:a16="http://schemas.microsoft.com/office/drawing/2014/main" id="{AC30CA7B-8F76-4A8F-0D54-DAAF98AA0071}"/>
              </a:ext>
            </a:extLst>
          </p:cNvPr>
          <p:cNvSpPr txBox="1"/>
          <p:nvPr/>
        </p:nvSpPr>
        <p:spPr>
          <a:xfrm>
            <a:off x="10098833" y="5102135"/>
            <a:ext cx="1971870" cy="830997"/>
          </a:xfrm>
          <a:prstGeom prst="rect">
            <a:avLst/>
          </a:prstGeom>
          <a:noFill/>
          <a:ln>
            <a:solidFill>
              <a:srgbClr val="FFC000"/>
            </a:solidFill>
          </a:ln>
        </p:spPr>
        <p:txBody>
          <a:bodyPr wrap="square">
            <a:spAutoFit/>
          </a:bodyPr>
          <a:lstStyle/>
          <a:p>
            <a:pPr algn="ctr"/>
            <a:r>
              <a:rPr lang="en-GB" sz="1600" dirty="0"/>
              <a:t>Appreciate your female</a:t>
            </a:r>
          </a:p>
          <a:p>
            <a:pPr algn="ctr"/>
            <a:r>
              <a:rPr lang="en-GB" sz="1600" dirty="0"/>
              <a:t>team members</a:t>
            </a:r>
          </a:p>
        </p:txBody>
      </p:sp>
      <p:sp>
        <p:nvSpPr>
          <p:cNvPr id="30" name="TextBox 29">
            <a:extLst>
              <a:ext uri="{FF2B5EF4-FFF2-40B4-BE49-F238E27FC236}">
                <a16:creationId xmlns:a16="http://schemas.microsoft.com/office/drawing/2014/main" id="{C7214425-A710-9554-84FE-0A17A0E0EFB6}"/>
              </a:ext>
            </a:extLst>
          </p:cNvPr>
          <p:cNvSpPr txBox="1"/>
          <p:nvPr/>
        </p:nvSpPr>
        <p:spPr>
          <a:xfrm>
            <a:off x="6780898" y="6102480"/>
            <a:ext cx="3831773" cy="584775"/>
          </a:xfrm>
          <a:prstGeom prst="rect">
            <a:avLst/>
          </a:prstGeom>
          <a:noFill/>
          <a:ln>
            <a:solidFill>
              <a:srgbClr val="FFC000"/>
            </a:solidFill>
          </a:ln>
        </p:spPr>
        <p:txBody>
          <a:bodyPr wrap="square">
            <a:spAutoFit/>
          </a:bodyPr>
          <a:lstStyle/>
          <a:p>
            <a:pPr algn="ctr"/>
            <a:r>
              <a:rPr lang="en-GB" sz="1600" dirty="0"/>
              <a:t>Recognize the contribution of female</a:t>
            </a:r>
          </a:p>
          <a:p>
            <a:pPr algn="ctr"/>
            <a:r>
              <a:rPr lang="en-GB" sz="1600" dirty="0"/>
              <a:t>employees and reward them</a:t>
            </a:r>
          </a:p>
        </p:txBody>
      </p:sp>
    </p:spTree>
    <p:extLst>
      <p:ext uri="{BB962C8B-B14F-4D97-AF65-F5344CB8AC3E}">
        <p14:creationId xmlns:p14="http://schemas.microsoft.com/office/powerpoint/2010/main" val="1444682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467615"/>
            <a:ext cx="12192000" cy="5293757"/>
          </a:xfrm>
          <a:prstGeom prst="rect">
            <a:avLst/>
          </a:prstGeom>
          <a:noFill/>
        </p:spPr>
        <p:txBody>
          <a:bodyPr wrap="square" rtlCol="0">
            <a:spAutoFit/>
          </a:bodyPr>
          <a:lstStyle/>
          <a:p>
            <a:pPr algn="ctr" eaLnBrk="0" fontAlgn="base" hangingPunct="0">
              <a:spcBef>
                <a:spcPct val="0"/>
              </a:spcBef>
              <a:spcAft>
                <a:spcPct val="0"/>
              </a:spcAft>
            </a:pPr>
            <a:r>
              <a:rPr lang="en-GB" sz="3200" b="1" i="1" dirty="0">
                <a:solidFill>
                  <a:srgbClr val="92D050"/>
                </a:solidFill>
                <a:effectLst/>
                <a:latin typeface="Arial" panose="020B0604020202020204" pitchFamily="34" charset="0"/>
                <a:cs typeface="Arial" panose="020B0604020202020204" pitchFamily="34" charset="0"/>
              </a:rPr>
              <a:t>Task 7.5.4 </a:t>
            </a:r>
            <a:r>
              <a:rPr lang="ro-RO" sz="3200" b="1" i="1" dirty="0" err="1">
                <a:solidFill>
                  <a:srgbClr val="92D050"/>
                </a:solidFill>
                <a:effectLst/>
                <a:latin typeface="Arial" panose="020B0604020202020204" pitchFamily="34" charset="0"/>
                <a:cs typeface="Arial" panose="020B0604020202020204" pitchFamily="34" charset="0"/>
              </a:rPr>
              <a:t>Gender</a:t>
            </a:r>
            <a:r>
              <a:rPr lang="ro-RO" sz="3200" b="1" i="1" dirty="0">
                <a:solidFill>
                  <a:srgbClr val="92D050"/>
                </a:solidFill>
                <a:effectLst/>
                <a:latin typeface="Arial" panose="020B0604020202020204" pitchFamily="34" charset="0"/>
                <a:cs typeface="Arial" panose="020B0604020202020204" pitchFamily="34" charset="0"/>
              </a:rPr>
              <a:t> </a:t>
            </a:r>
            <a:r>
              <a:rPr lang="ro-RO" sz="3200" b="1" i="1" dirty="0" err="1">
                <a:solidFill>
                  <a:srgbClr val="92D050"/>
                </a:solidFill>
                <a:effectLst/>
                <a:latin typeface="Arial" panose="020B0604020202020204" pitchFamily="34" charset="0"/>
                <a:cs typeface="Arial" panose="020B0604020202020204" pitchFamily="34" charset="0"/>
              </a:rPr>
              <a:t>Analysis</a:t>
            </a:r>
            <a:r>
              <a:rPr lang="ro-RO" sz="3200" b="1" i="1" dirty="0">
                <a:solidFill>
                  <a:srgbClr val="92D050"/>
                </a:solidFill>
                <a:effectLst/>
                <a:latin typeface="Arial" panose="020B0604020202020204" pitchFamily="34" charset="0"/>
                <a:cs typeface="Arial" panose="020B0604020202020204" pitchFamily="34" charset="0"/>
              </a:rPr>
              <a:t> - </a:t>
            </a:r>
            <a:r>
              <a:rPr lang="ro-RO" sz="3200" b="1" i="1" dirty="0" err="1">
                <a:solidFill>
                  <a:srgbClr val="92D050"/>
                </a:solidFill>
                <a:effectLst/>
                <a:latin typeface="Arial" panose="020B0604020202020204" pitchFamily="34" charset="0"/>
                <a:cs typeface="Arial" panose="020B0604020202020204" pitchFamily="34" charset="0"/>
              </a:rPr>
              <a:t>Methodology</a:t>
            </a:r>
            <a:r>
              <a:rPr lang="ro-RO" sz="3200" b="1" i="1" dirty="0">
                <a:solidFill>
                  <a:srgbClr val="92D050"/>
                </a:solidFill>
                <a:effectLst/>
                <a:latin typeface="Arial" panose="020B0604020202020204" pitchFamily="34" charset="0"/>
                <a:cs typeface="Arial" panose="020B0604020202020204" pitchFamily="34" charset="0"/>
              </a:rPr>
              <a:t> </a:t>
            </a:r>
            <a:r>
              <a:rPr lang="ro-RO" sz="3200" b="1" i="1" dirty="0" err="1">
                <a:solidFill>
                  <a:srgbClr val="92D050"/>
                </a:solidFill>
                <a:effectLst/>
                <a:latin typeface="Arial" panose="020B0604020202020204" pitchFamily="34" charset="0"/>
                <a:cs typeface="Arial" panose="020B0604020202020204" pitchFamily="34" charset="0"/>
              </a:rPr>
              <a:t>and</a:t>
            </a:r>
            <a:r>
              <a:rPr lang="ro-RO" sz="3200" b="1" i="1" dirty="0">
                <a:solidFill>
                  <a:srgbClr val="92D050"/>
                </a:solidFill>
                <a:effectLst/>
                <a:latin typeface="Arial" panose="020B0604020202020204" pitchFamily="34" charset="0"/>
                <a:cs typeface="Arial" panose="020B0604020202020204" pitchFamily="34" charset="0"/>
              </a:rPr>
              <a:t> </a:t>
            </a:r>
            <a:r>
              <a:rPr lang="ro-RO" sz="3200" b="1" i="1" dirty="0" err="1">
                <a:solidFill>
                  <a:srgbClr val="92D050"/>
                </a:solidFill>
                <a:effectLst/>
                <a:latin typeface="Arial" panose="020B0604020202020204" pitchFamily="34" charset="0"/>
                <a:cs typeface="Arial" panose="020B0604020202020204" pitchFamily="34" charset="0"/>
              </a:rPr>
              <a:t>results</a:t>
            </a:r>
            <a:endParaRPr lang="en-GB" sz="3200" b="1" i="1" dirty="0">
              <a:solidFill>
                <a:srgbClr val="92D050"/>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endParaRPr lang="ro-RO" sz="2400" b="1" i="0" dirty="0">
              <a:effectLst/>
              <a:latin typeface="Calibri" panose="020F0502020204030204" pitchFamily="34" charset="0"/>
            </a:endParaRPr>
          </a:p>
          <a:p>
            <a:pPr algn="l">
              <a:spcAft>
                <a:spcPts val="0"/>
              </a:spcAft>
            </a:pPr>
            <a:r>
              <a:rPr lang="ro-RO" sz="2800" b="1" i="0" u="sng" dirty="0">
                <a:solidFill>
                  <a:srgbClr val="FFFF00"/>
                </a:solidFill>
                <a:effectLst/>
                <a:latin typeface="Arial" panose="020B0604020202020204" pitchFamily="34" charset="0"/>
                <a:cs typeface="Arial" panose="020B0604020202020204" pitchFamily="34" charset="0"/>
              </a:rPr>
              <a:t>1. </a:t>
            </a:r>
            <a:r>
              <a:rPr lang="en-GB" sz="2800" b="1" i="0" u="sng" dirty="0">
                <a:solidFill>
                  <a:srgbClr val="FFFF00"/>
                </a:solidFill>
                <a:effectLst/>
                <a:latin typeface="Arial" panose="020B0604020202020204" pitchFamily="34" charset="0"/>
                <a:cs typeface="Arial" panose="020B0604020202020204" pitchFamily="34" charset="0"/>
              </a:rPr>
              <a:t>Gender equity in project management and research activities</a:t>
            </a:r>
            <a:endParaRPr lang="en-GB" sz="2800" b="0" i="0" u="sng" dirty="0">
              <a:solidFill>
                <a:srgbClr val="FFFF00"/>
              </a:solidFill>
              <a:effectLst/>
              <a:latin typeface="Arial" panose="020B0604020202020204" pitchFamily="34" charset="0"/>
              <a:cs typeface="Arial" panose="020B0604020202020204" pitchFamily="34" charset="0"/>
            </a:endParaRPr>
          </a:p>
          <a:p>
            <a:pPr marL="742950" lvl="1" indent="-285750" algn="l">
              <a:spcAft>
                <a:spcPts val="1200"/>
              </a:spcAft>
              <a:buFont typeface="Arial" panose="020B0604020202020204" pitchFamily="34" charset="0"/>
              <a:buChar char="•"/>
            </a:pPr>
            <a:r>
              <a:rPr lang="en-GB" sz="2600" b="0" i="0" dirty="0">
                <a:effectLst/>
                <a:latin typeface="Arial" panose="020B0604020202020204" pitchFamily="34" charset="0"/>
                <a:cs typeface="Arial" panose="020B0604020202020204" pitchFamily="34" charset="0"/>
              </a:rPr>
              <a:t>Specific provisions </a:t>
            </a:r>
            <a:r>
              <a:rPr lang="ro-RO" sz="2600" b="0" i="0" dirty="0" err="1">
                <a:effectLst/>
                <a:latin typeface="Arial" panose="020B0604020202020204" pitchFamily="34" charset="0"/>
                <a:cs typeface="Arial" panose="020B0604020202020204" pitchFamily="34" charset="0"/>
              </a:rPr>
              <a:t>will</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be</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identified</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and</a:t>
            </a:r>
            <a:r>
              <a:rPr lang="ro-RO" sz="2600" b="0" i="0" dirty="0">
                <a:effectLst/>
                <a:latin typeface="Arial" panose="020B0604020202020204" pitchFamily="34" charset="0"/>
                <a:cs typeface="Arial" panose="020B0604020202020204" pitchFamily="34" charset="0"/>
              </a:rPr>
              <a:t> </a:t>
            </a:r>
            <a:r>
              <a:rPr lang="en-GB" sz="2600" b="0" i="0" dirty="0">
                <a:effectLst/>
                <a:latin typeface="Arial" panose="020B0604020202020204" pitchFamily="34" charset="0"/>
                <a:cs typeface="Arial" panose="020B0604020202020204" pitchFamily="34" charset="0"/>
              </a:rPr>
              <a:t>inserted in the Project management quality assurance plan regarding the non-discrimination and gender analysis;</a:t>
            </a:r>
          </a:p>
          <a:p>
            <a:pPr marL="742950" lvl="1" indent="-285750" algn="l">
              <a:spcAft>
                <a:spcPts val="1200"/>
              </a:spcAft>
              <a:buFont typeface="Arial" panose="020B0604020202020204" pitchFamily="34" charset="0"/>
              <a:buChar char="•"/>
            </a:pPr>
            <a:r>
              <a:rPr lang="en-GB" sz="2600" b="0" i="0" dirty="0">
                <a:effectLst/>
                <a:latin typeface="Arial" panose="020B0604020202020204" pitchFamily="34" charset="0"/>
                <a:cs typeface="Arial" panose="020B0604020202020204" pitchFamily="34" charset="0"/>
              </a:rPr>
              <a:t>Surveys </a:t>
            </a:r>
            <a:r>
              <a:rPr lang="ro-RO" sz="2600" b="0" i="0" dirty="0" err="1">
                <a:effectLst/>
                <a:latin typeface="Arial" panose="020B0604020202020204" pitchFamily="34" charset="0"/>
                <a:cs typeface="Arial" panose="020B0604020202020204" pitchFamily="34" charset="0"/>
              </a:rPr>
              <a:t>has</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been</a:t>
            </a:r>
            <a:r>
              <a:rPr lang="ro-RO" sz="2600" b="0" i="0" dirty="0">
                <a:effectLst/>
                <a:latin typeface="Arial" panose="020B0604020202020204" pitchFamily="34" charset="0"/>
                <a:cs typeface="Arial" panose="020B0604020202020204" pitchFamily="34" charset="0"/>
              </a:rPr>
              <a:t> </a:t>
            </a:r>
            <a:r>
              <a:rPr lang="en-GB" sz="2600" b="0" i="0" dirty="0">
                <a:effectLst/>
                <a:latin typeface="Arial" panose="020B0604020202020204" pitchFamily="34" charset="0"/>
                <a:cs typeface="Arial" panose="020B0604020202020204" pitchFamily="34" charset="0"/>
              </a:rPr>
              <a:t>developed to be applied </a:t>
            </a:r>
            <a:r>
              <a:rPr lang="ro-RO" sz="2600" b="0" i="0" dirty="0" err="1">
                <a:effectLst/>
                <a:latin typeface="Arial" panose="020B0604020202020204" pitchFamily="34" charset="0"/>
                <a:cs typeface="Arial" panose="020B0604020202020204" pitchFamily="34" charset="0"/>
              </a:rPr>
              <a:t>among</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the</a:t>
            </a:r>
            <a:r>
              <a:rPr lang="ro-RO" sz="2600" b="0" i="0" dirty="0">
                <a:effectLst/>
                <a:latin typeface="Arial" panose="020B0604020202020204" pitchFamily="34" charset="0"/>
                <a:cs typeface="Arial" panose="020B0604020202020204" pitchFamily="34" charset="0"/>
              </a:rPr>
              <a:t> team </a:t>
            </a:r>
            <a:r>
              <a:rPr lang="ro-RO" sz="2600" b="0" i="0" dirty="0" err="1">
                <a:effectLst/>
                <a:latin typeface="Arial" panose="020B0604020202020204" pitchFamily="34" charset="0"/>
                <a:cs typeface="Arial" panose="020B0604020202020204" pitchFamily="34" charset="0"/>
              </a:rPr>
              <a:t>members</a:t>
            </a:r>
            <a:r>
              <a:rPr lang="ro-RO" sz="2600" b="0" i="0" dirty="0">
                <a:effectLst/>
                <a:latin typeface="Arial" panose="020B0604020202020204" pitchFamily="34" charset="0"/>
                <a:cs typeface="Arial" panose="020B0604020202020204" pitchFamily="34" charset="0"/>
              </a:rPr>
              <a:t> or </a:t>
            </a:r>
            <a:r>
              <a:rPr lang="en-GB" sz="2600" b="0" i="0" dirty="0">
                <a:effectLst/>
                <a:latin typeface="Arial" panose="020B0604020202020204" pitchFamily="34" charset="0"/>
                <a:cs typeface="Arial" panose="020B0604020202020204" pitchFamily="34" charset="0"/>
              </a:rPr>
              <a:t>during the project events along the project implementation activities – gender non-discrimination by the project team members and researchers (part of project quality management charter);</a:t>
            </a:r>
            <a:endParaRPr lang="ro-RO" sz="2600" b="0" i="0" dirty="0">
              <a:effectLst/>
              <a:latin typeface="Arial" panose="020B0604020202020204" pitchFamily="34" charset="0"/>
              <a:cs typeface="Arial" panose="020B0604020202020204" pitchFamily="34" charset="0"/>
            </a:endParaRPr>
          </a:p>
          <a:p>
            <a:pPr marL="0" lvl="1" algn="l">
              <a:spcAft>
                <a:spcPts val="0"/>
              </a:spcAft>
            </a:pPr>
            <a:endParaRPr lang="ro-RO" sz="2600" b="1" i="0" u="sng" dirty="0">
              <a:solidFill>
                <a:srgbClr val="FFFF00"/>
              </a:solidFill>
              <a:effectLst/>
              <a:latin typeface="Arial" panose="020B0604020202020204" pitchFamily="34" charset="0"/>
              <a:cs typeface="Arial" panose="020B0604020202020204" pitchFamily="34" charset="0"/>
            </a:endParaRPr>
          </a:p>
          <a:p>
            <a:pPr marL="0" lvl="1" algn="l">
              <a:spcAft>
                <a:spcPts val="0"/>
              </a:spcAft>
            </a:pPr>
            <a:r>
              <a:rPr lang="en-GB" sz="2600" b="1" i="0" u="sng" dirty="0">
                <a:solidFill>
                  <a:srgbClr val="FFFF00"/>
                </a:solidFill>
                <a:effectLst/>
                <a:latin typeface="Arial" panose="020B0604020202020204" pitchFamily="34" charset="0"/>
                <a:cs typeface="Arial" panose="020B0604020202020204" pitchFamily="34" charset="0"/>
              </a:rPr>
              <a:t>Result 1</a:t>
            </a:r>
            <a:r>
              <a:rPr lang="en-GB" sz="2600" b="0" i="0" dirty="0">
                <a:effectLst/>
                <a:latin typeface="Arial" panose="020B0604020202020204" pitchFamily="34" charset="0"/>
                <a:cs typeface="Arial" panose="020B0604020202020204" pitchFamily="34" charset="0"/>
              </a:rPr>
              <a:t>: Will be concluded with a report regarding the "</a:t>
            </a:r>
            <a:r>
              <a:rPr lang="en-GB" sz="2600" b="0" i="1" dirty="0">
                <a:effectLst/>
                <a:latin typeface="Arial" panose="020B0604020202020204" pitchFamily="34" charset="0"/>
                <a:cs typeface="Arial" panose="020B0604020202020204" pitchFamily="34" charset="0"/>
              </a:rPr>
              <a:t>Gender equity in project implementation and research activities</a:t>
            </a:r>
            <a:r>
              <a:rPr lang="en-GB" sz="2600" b="0" i="0" dirty="0">
                <a:effectLst/>
                <a:latin typeface="Arial" panose="020B0604020202020204" pitchFamily="34" charset="0"/>
                <a:cs typeface="Arial" panose="020B0604020202020204" pitchFamily="34" charset="0"/>
              </a:rPr>
              <a:t>".</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20140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1524001" y="1920895"/>
            <a:ext cx="9376906" cy="1508105"/>
          </a:xfrm>
          <a:prstGeom prst="rect">
            <a:avLst/>
          </a:prstGeom>
          <a:noFill/>
        </p:spPr>
        <p:txBody>
          <a:bodyPr wrap="square" rtlCol="0">
            <a:spAutoFit/>
          </a:bodyPr>
          <a:lstStyle/>
          <a:p>
            <a:pPr algn="ctr" eaLnBrk="0" fontAlgn="base" hangingPunct="0">
              <a:spcBef>
                <a:spcPct val="0"/>
              </a:spcBef>
              <a:spcAft>
                <a:spcPct val="0"/>
              </a:spcAft>
            </a:pPr>
            <a:r>
              <a:rPr lang="ro-RO" sz="2800" b="1" dirty="0">
                <a:solidFill>
                  <a:srgbClr val="FFFFFF"/>
                </a:solidFill>
                <a:latin typeface="Arial" charset="0"/>
              </a:rPr>
              <a:t>Training </a:t>
            </a:r>
            <a:r>
              <a:rPr lang="ro-RO" sz="2800" b="1" dirty="0" err="1">
                <a:solidFill>
                  <a:srgbClr val="FFFFFF"/>
                </a:solidFill>
                <a:latin typeface="Arial" charset="0"/>
              </a:rPr>
              <a:t>course</a:t>
            </a:r>
            <a:endParaRPr lang="ro-RO" sz="2800" b="1" dirty="0">
              <a:solidFill>
                <a:srgbClr val="FFFFFF"/>
              </a:solidFill>
              <a:latin typeface="Arial" charset="0"/>
            </a:endParaRPr>
          </a:p>
          <a:p>
            <a:pPr algn="ctr" eaLnBrk="0" fontAlgn="base" hangingPunct="0">
              <a:spcBef>
                <a:spcPct val="0"/>
              </a:spcBef>
              <a:spcAft>
                <a:spcPct val="0"/>
              </a:spcAft>
            </a:pPr>
            <a:r>
              <a:rPr lang="en-GB" sz="3200" b="1" dirty="0">
                <a:solidFill>
                  <a:srgbClr val="FFC000"/>
                </a:solidFill>
                <a:latin typeface="Arial" charset="0"/>
              </a:rPr>
              <a:t>Onboard gender issues – operational and leadership aspects</a:t>
            </a:r>
            <a:endParaRPr lang="tr-TR" sz="3200" b="1" dirty="0">
              <a:solidFill>
                <a:srgbClr val="FFC000"/>
              </a:solidFill>
              <a:latin typeface="Arial" charset="0"/>
            </a:endParaRPr>
          </a:p>
        </p:txBody>
      </p:sp>
      <p:pic>
        <p:nvPicPr>
          <p:cNvPr id="2" name="Εικόνα 97">
            <a:extLst>
              <a:ext uri="{FF2B5EF4-FFF2-40B4-BE49-F238E27FC236}">
                <a16:creationId xmlns:a16="http://schemas.microsoft.com/office/drawing/2014/main" id="{5DF83FF2-6FB3-B25E-5F38-0A536BED7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44A524C-4ACE-7EC0-7883-8C17BA3942EB}"/>
              </a:ext>
            </a:extLst>
          </p:cNvPr>
          <p:cNvPicPr>
            <a:picLocks noChangeAspect="1"/>
          </p:cNvPicPr>
          <p:nvPr/>
        </p:nvPicPr>
        <p:blipFill>
          <a:blip r:embed="rId3"/>
          <a:stretch>
            <a:fillRect/>
          </a:stretch>
        </p:blipFill>
        <p:spPr>
          <a:xfrm>
            <a:off x="4268822" y="3529977"/>
            <a:ext cx="4570378" cy="3033914"/>
          </a:xfrm>
          <a:prstGeom prst="rect">
            <a:avLst/>
          </a:prstGeom>
        </p:spPr>
      </p:pic>
      <p:pic>
        <p:nvPicPr>
          <p:cNvPr id="8" name="Picture 7">
            <a:extLst>
              <a:ext uri="{FF2B5EF4-FFF2-40B4-BE49-F238E27FC236}">
                <a16:creationId xmlns:a16="http://schemas.microsoft.com/office/drawing/2014/main" id="{319D1E5B-7DAC-3BD6-9BA4-30E00DDAD37C}"/>
              </a:ext>
            </a:extLst>
          </p:cNvPr>
          <p:cNvPicPr>
            <a:picLocks noChangeAspect="1"/>
          </p:cNvPicPr>
          <p:nvPr/>
        </p:nvPicPr>
        <p:blipFill>
          <a:blip r:embed="rId4"/>
          <a:stretch>
            <a:fillRect/>
          </a:stretch>
        </p:blipFill>
        <p:spPr>
          <a:xfrm>
            <a:off x="10356981" y="1160230"/>
            <a:ext cx="1835019" cy="1670667"/>
          </a:xfrm>
          <a:prstGeom prst="rect">
            <a:avLst/>
          </a:prstGeom>
        </p:spPr>
      </p:pic>
    </p:spTree>
    <p:extLst>
      <p:ext uri="{BB962C8B-B14F-4D97-AF65-F5344CB8AC3E}">
        <p14:creationId xmlns:p14="http://schemas.microsoft.com/office/powerpoint/2010/main" val="30974103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368" y="1563779"/>
            <a:ext cx="11333527" cy="1643931"/>
          </a:xfrm>
        </p:spPr>
        <p:txBody>
          <a:bodyPr/>
          <a:lstStyle/>
          <a:p>
            <a:pPr algn="ctr">
              <a:lnSpc>
                <a:spcPct val="150000"/>
              </a:lnSpc>
            </a:pPr>
            <a:r>
              <a:rPr lang="ro-RO" sz="2800" b="1" dirty="0">
                <a:effectLst/>
                <a:latin typeface="Arial" panose="020B0604020202020204" pitchFamily="34" charset="0"/>
                <a:cs typeface="Arial" panose="020B0604020202020204" pitchFamily="34" charset="0"/>
              </a:rPr>
              <a:t>TOPIC 1</a:t>
            </a:r>
            <a:r>
              <a:rPr lang="tr-TR" sz="2800" b="1" dirty="0">
                <a:effectLst/>
                <a:latin typeface="Arial" panose="020B0604020202020204" pitchFamily="34" charset="0"/>
                <a:cs typeface="Arial" panose="020B0604020202020204" pitchFamily="34" charset="0"/>
              </a:rPr>
              <a:t> </a:t>
            </a:r>
            <a:br>
              <a:rPr lang="tr-TR" sz="4000" b="1" dirty="0">
                <a:effectLst/>
                <a:latin typeface="Arial" panose="020B0604020202020204" pitchFamily="34" charset="0"/>
                <a:cs typeface="Arial" panose="020B0604020202020204" pitchFamily="34" charset="0"/>
              </a:rPr>
            </a:br>
            <a:r>
              <a:rPr lang="ro-RO" sz="2800" b="1" dirty="0">
                <a:latin typeface="Arial" panose="020B0604020202020204" pitchFamily="34" charset="0"/>
                <a:cs typeface="Arial" panose="020B0604020202020204" pitchFamily="34" charset="0"/>
              </a:rPr>
              <a:t>GENERAL FRAMEWORK OF D</a:t>
            </a:r>
            <a:r>
              <a:rPr lang="tr-TR" sz="2800" b="1" dirty="0">
                <a:latin typeface="Arial" panose="020B0604020202020204" pitchFamily="34" charset="0"/>
                <a:cs typeface="Arial" panose="020B0604020202020204" pitchFamily="34" charset="0"/>
              </a:rPr>
              <a:t>IVERSITY MANAGEMENT </a:t>
            </a:r>
            <a:br>
              <a:rPr lang="tr-TR" sz="2800" dirty="0">
                <a:effectLst/>
                <a:latin typeface="Arial" panose="020B0604020202020204" pitchFamily="34" charset="0"/>
                <a:cs typeface="Arial" panose="020B0604020202020204" pitchFamily="34" charset="0"/>
              </a:rPr>
            </a:br>
            <a:r>
              <a:rPr lang="tr-TR" sz="2800" b="1" dirty="0">
                <a:effectLst/>
                <a:latin typeface="Arial" panose="020B0604020202020204" pitchFamily="34" charset="0"/>
                <a:cs typeface="Arial" panose="020B0604020202020204" pitchFamily="34" charset="0"/>
              </a:rPr>
              <a:t>  </a:t>
            </a:r>
            <a:br>
              <a:rPr lang="tr-TR" sz="2800" b="1" dirty="0">
                <a:effectLst/>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632" y="3309257"/>
            <a:ext cx="6985000" cy="2789273"/>
          </a:xfrm>
          <a:prstGeom prst="rect">
            <a:avLst/>
          </a:prstGeom>
        </p:spPr>
      </p:pic>
      <p:pic>
        <p:nvPicPr>
          <p:cNvPr id="5" name="Εικόνα 97">
            <a:extLst>
              <a:ext uri="{FF2B5EF4-FFF2-40B4-BE49-F238E27FC236}">
                <a16:creationId xmlns:a16="http://schemas.microsoft.com/office/drawing/2014/main" id="{3BC9D5A7-D31D-3604-A60D-2C5FE1F36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9346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6588" y="1396675"/>
            <a:ext cx="7772400" cy="792088"/>
          </a:xfrm>
        </p:spPr>
        <p:txBody>
          <a:bodyPr/>
          <a:lstStyle/>
          <a:p>
            <a:pPr algn="ctr"/>
            <a:r>
              <a:rPr lang="ro-RO" sz="2800" b="1" dirty="0" err="1">
                <a:latin typeface="Arial" panose="020B0604020202020204" pitchFamily="34" charset="0"/>
                <a:cs typeface="Arial" panose="020B0604020202020204" pitchFamily="34" charset="0"/>
              </a:rPr>
              <a:t>Theoretical</a:t>
            </a:r>
            <a:r>
              <a:rPr lang="ro-RO" sz="2800" b="1" dirty="0">
                <a:latin typeface="Arial" panose="020B0604020202020204" pitchFamily="34" charset="0"/>
                <a:cs typeface="Arial" panose="020B0604020202020204" pitchFamily="34" charset="0"/>
              </a:rPr>
              <a:t> </a:t>
            </a:r>
            <a:r>
              <a:rPr lang="ro-RO" sz="2800" b="1" dirty="0" err="1">
                <a:latin typeface="Arial" panose="020B0604020202020204" pitchFamily="34" charset="0"/>
                <a:cs typeface="Arial" panose="020B0604020202020204" pitchFamily="34" charset="0"/>
              </a:rPr>
              <a:t>Basics</a:t>
            </a:r>
            <a:r>
              <a:rPr lang="ro-RO" sz="2800" b="1" dirty="0">
                <a:latin typeface="Arial" panose="020B0604020202020204" pitchFamily="34" charset="0"/>
                <a:cs typeface="Arial" panose="020B0604020202020204" pitchFamily="34" charset="0"/>
              </a:rPr>
              <a:t> of </a:t>
            </a:r>
            <a:r>
              <a:rPr lang="en-US" sz="2800" b="1" dirty="0">
                <a:latin typeface="Arial" panose="020B0604020202020204" pitchFamily="34" charset="0"/>
                <a:cs typeface="Arial" panose="020B0604020202020204" pitchFamily="34" charset="0"/>
              </a:rPr>
              <a:t>Diversity</a:t>
            </a:r>
            <a:br>
              <a:rPr lang="tr-TR"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t>
            </a:r>
            <a:endParaRPr lang="tr-TR" sz="2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1832292"/>
            <a:ext cx="6269722" cy="3960440"/>
          </a:xfrm>
        </p:spPr>
        <p:txBody>
          <a:bodyPr/>
          <a:lstStyle/>
          <a:p>
            <a:br>
              <a:rPr lang="tr-TR" sz="2800" b="1" dirty="0">
                <a:effectLst/>
                <a:latin typeface="Arial" panose="020B0604020202020204" pitchFamily="34" charset="0"/>
                <a:cs typeface="Arial" panose="020B0604020202020204" pitchFamily="34" charset="0"/>
              </a:rPr>
            </a:br>
            <a:r>
              <a:rPr lang="tr-TR" sz="2800" b="1" dirty="0">
                <a:effectLst/>
                <a:latin typeface="Arial" panose="020B0604020202020204" pitchFamily="34" charset="0"/>
                <a:cs typeface="Arial" panose="020B0604020202020204" pitchFamily="34" charset="0"/>
              </a:rPr>
              <a:t>What is Diversity?</a:t>
            </a:r>
            <a:br>
              <a:rPr lang="tr-TR" sz="2800" dirty="0">
                <a:effectLst/>
                <a:latin typeface="Arial" pitchFamily="34" charset="0"/>
                <a:cs typeface="Arial" pitchFamily="34" charset="0"/>
              </a:rPr>
            </a:br>
            <a:endParaRPr lang="tr-TR" sz="2800" dirty="0">
              <a:effectLst/>
              <a:latin typeface="Arial" pitchFamily="34" charset="0"/>
              <a:cs typeface="Arial" pitchFamily="34" charset="0"/>
            </a:endParaRPr>
          </a:p>
          <a:p>
            <a:pPr marL="457200" indent="-457200" algn="just">
              <a:buFont typeface="Arial" panose="020B0604020202020204" pitchFamily="34" charset="0"/>
              <a:buChar char="•"/>
            </a:pPr>
            <a:r>
              <a:rPr lang="tr-TR" sz="2800" dirty="0">
                <a:effectLst/>
                <a:latin typeface="Arial" pitchFamily="34" charset="0"/>
                <a:cs typeface="Arial" pitchFamily="34" charset="0"/>
              </a:rPr>
              <a:t>“variety” in role, function and personality</a:t>
            </a:r>
          </a:p>
          <a:p>
            <a:pPr marL="457200" indent="-457200" algn="just">
              <a:buFont typeface="Arial" panose="020B0604020202020204" pitchFamily="34" charset="0"/>
              <a:buChar char="•"/>
            </a:pP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differences</a:t>
            </a:r>
            <a:r>
              <a:rPr lang="tr-TR" sz="2800" dirty="0">
                <a:effectLst/>
                <a:latin typeface="Arial" pitchFamily="34" charset="0"/>
                <a:cs typeface="Arial" pitchFamily="34" charset="0"/>
              </a:rPr>
              <a:t> in the population</a:t>
            </a:r>
          </a:p>
          <a:p>
            <a:pPr marL="457200" indent="-457200" algn="just">
              <a:buFont typeface="Arial" panose="020B0604020202020204" pitchFamily="34" charset="0"/>
              <a:buChar char="•"/>
            </a:pP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globalization</a:t>
            </a:r>
            <a:r>
              <a:rPr lang="tr-TR" sz="2800" dirty="0">
                <a:effectLst/>
                <a:latin typeface="Arial" pitchFamily="34" charset="0"/>
                <a:cs typeface="Arial" pitchFamily="34" charset="0"/>
              </a:rPr>
              <a:t> process</a:t>
            </a:r>
          </a:p>
          <a:p>
            <a:pPr marL="457200" indent="-457200" algn="just">
              <a:buFont typeface="Arial" panose="020B0604020202020204" pitchFamily="34" charset="0"/>
              <a:buChar char="•"/>
            </a:pPr>
            <a:r>
              <a:rPr lang="tr-TR" sz="2800" dirty="0">
                <a:effectLst/>
                <a:latin typeface="Arial" pitchFamily="34" charset="0"/>
                <a:cs typeface="Arial" pitchFamily="34" charset="0"/>
              </a:rPr>
              <a:t> international business </a:t>
            </a:r>
          </a:p>
          <a:p>
            <a:pPr marL="457200" indent="-457200" algn="just">
              <a:buFont typeface="Arial" panose="020B0604020202020204" pitchFamily="34" charset="0"/>
              <a:buChar char="•"/>
            </a:pP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cross</a:t>
            </a:r>
            <a:r>
              <a:rPr lang="tr-TR" sz="2800" dirty="0">
                <a:effectLst/>
                <a:latin typeface="Arial" pitchFamily="34" charset="0"/>
                <a:cs typeface="Arial" pitchFamily="34" charset="0"/>
              </a:rPr>
              <a:t> borders business</a:t>
            </a:r>
            <a:endParaRPr lang="tr-TR" sz="2800" dirty="0">
              <a:latin typeface="Arial" pitchFamily="34" charset="0"/>
              <a:cs typeface="Arial" pitchFamily="34" charset="0"/>
            </a:endParaRPr>
          </a:p>
        </p:txBody>
      </p:sp>
      <p:pic>
        <p:nvPicPr>
          <p:cNvPr id="4" name="Εικόνα 97">
            <a:extLst>
              <a:ext uri="{FF2B5EF4-FFF2-40B4-BE49-F238E27FC236}">
                <a16:creationId xmlns:a16="http://schemas.microsoft.com/office/drawing/2014/main" id="{484ABB71-39DE-3B6A-893A-5CB3B3DAC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CA79B653-11D1-319E-607E-5B2980C7B77C}"/>
              </a:ext>
            </a:extLst>
          </p:cNvPr>
          <p:cNvSpPr txBox="1">
            <a:spLocks/>
          </p:cNvSpPr>
          <p:nvPr/>
        </p:nvSpPr>
        <p:spPr>
          <a:xfrm>
            <a:off x="4398068" y="2483353"/>
            <a:ext cx="8134672" cy="1080119"/>
          </a:xfrm>
          <a:prstGeom prst="rect">
            <a:avLst/>
          </a:prstGeom>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tr-TR" sz="3600" kern="0" dirty="0"/>
              <a:t>	</a:t>
            </a:r>
            <a:endParaRPr lang="tr-TR" sz="2800" kern="0" dirty="0"/>
          </a:p>
        </p:txBody>
      </p:sp>
      <p:sp>
        <p:nvSpPr>
          <p:cNvPr id="6" name="Content Placeholder 1">
            <a:extLst>
              <a:ext uri="{FF2B5EF4-FFF2-40B4-BE49-F238E27FC236}">
                <a16:creationId xmlns:a16="http://schemas.microsoft.com/office/drawing/2014/main" id="{A4DA0121-9FC4-E6B8-1AED-FA5669AB1F0C}"/>
              </a:ext>
            </a:extLst>
          </p:cNvPr>
          <p:cNvSpPr txBox="1">
            <a:spLocks/>
          </p:cNvSpPr>
          <p:nvPr/>
        </p:nvSpPr>
        <p:spPr>
          <a:xfrm>
            <a:off x="6730252" y="2246908"/>
            <a:ext cx="5540189" cy="3145904"/>
          </a:xfrm>
          <a:prstGeom prst="rect">
            <a:avLst/>
          </a:prstGeom>
        </p:spPr>
        <p:txBody>
          <a:bodyPr/>
          <a:lstStyle>
            <a:lvl1pPr marL="0" indent="0" algn="ctr" rtl="0" eaLnBrk="0" fontAlgn="base" hangingPunct="0">
              <a:spcBef>
                <a:spcPct val="20000"/>
              </a:spcBef>
              <a:spcAft>
                <a:spcPct val="0"/>
              </a:spcAft>
              <a:buClr>
                <a:schemeClr val="hlink"/>
              </a:buClr>
              <a:buSzPct val="120000"/>
              <a:buNone/>
              <a:defRPr sz="3200">
                <a:solidFill>
                  <a:schemeClr val="tx1"/>
                </a:solidFill>
                <a:effectLst>
                  <a:outerShdw blurRad="38100" dist="38100" dir="2700000" algn="tl">
                    <a:srgbClr val="000000"/>
                  </a:outerShdw>
                </a:effectLst>
                <a:latin typeface="+mn-lt"/>
                <a:ea typeface="+mn-ea"/>
                <a:cs typeface="+mn-cs"/>
              </a:defRPr>
            </a:lvl1pPr>
            <a:lvl2pPr marL="457200" indent="0" algn="ctr" rtl="0" eaLnBrk="0" fontAlgn="base" hangingPunct="0">
              <a:spcBef>
                <a:spcPct val="20000"/>
              </a:spcBef>
              <a:spcAft>
                <a:spcPct val="0"/>
              </a:spcAft>
              <a:buFont typeface="Tahoma" pitchFamily="34" charset="0"/>
              <a:buNone/>
              <a:defRPr sz="2800">
                <a:solidFill>
                  <a:schemeClr val="tx1"/>
                </a:solidFill>
                <a:effectLst>
                  <a:outerShdw blurRad="38100" dist="38100" dir="2700000" algn="tl">
                    <a:srgbClr val="000000"/>
                  </a:outerShdw>
                </a:effectLst>
                <a:latin typeface="+mn-lt"/>
              </a:defRPr>
            </a:lvl2pPr>
            <a:lvl3pPr marL="914400" indent="0" algn="ctr" rtl="0" eaLnBrk="0" fontAlgn="base" hangingPunct="0">
              <a:spcBef>
                <a:spcPct val="20000"/>
              </a:spcBef>
              <a:spcAft>
                <a:spcPct val="0"/>
              </a:spcAft>
              <a:buClr>
                <a:schemeClr val="hlink"/>
              </a:buClr>
              <a:buSzPct val="120000"/>
              <a:buNone/>
              <a:defRPr sz="2400">
                <a:solidFill>
                  <a:schemeClr val="tx1"/>
                </a:solidFill>
                <a:effectLst>
                  <a:outerShdw blurRad="38100" dist="38100" dir="2700000" algn="tl">
                    <a:srgbClr val="000000"/>
                  </a:outerShdw>
                </a:effectLst>
                <a:latin typeface="+mn-lt"/>
              </a:defRPr>
            </a:lvl3pPr>
            <a:lvl4pPr marL="1371600" indent="0" algn="ctr" rtl="0" eaLnBrk="0" fontAlgn="base" hangingPunct="0">
              <a:spcBef>
                <a:spcPct val="20000"/>
              </a:spcBef>
              <a:spcAft>
                <a:spcPct val="0"/>
              </a:spcAft>
              <a:buFont typeface="Tahoma" pitchFamily="34" charset="0"/>
              <a:buNone/>
              <a:defRPr sz="2000">
                <a:solidFill>
                  <a:schemeClr val="tx1"/>
                </a:solidFill>
                <a:effectLst>
                  <a:outerShdw blurRad="38100" dist="38100" dir="2700000" algn="tl">
                    <a:srgbClr val="000000"/>
                  </a:outerShdw>
                </a:effectLst>
                <a:latin typeface="+mn-lt"/>
              </a:defRPr>
            </a:lvl4pPr>
            <a:lvl5pPr marL="1828800" indent="0" algn="ctr" rtl="0" eaLnBrk="0" fontAlgn="base" hangingPunct="0">
              <a:spcBef>
                <a:spcPct val="20000"/>
              </a:spcBef>
              <a:spcAft>
                <a:spcPct val="0"/>
              </a:spcAft>
              <a:buClr>
                <a:schemeClr val="hlink"/>
              </a:buClr>
              <a:buSzPct val="80000"/>
              <a:buFont typeface="Wingdings" pitchFamily="2" charset="2"/>
              <a:buNone/>
              <a:defRPr sz="2000">
                <a:solidFill>
                  <a:schemeClr val="tx1"/>
                </a:solidFill>
                <a:effectLst>
                  <a:outerShdw blurRad="38100" dist="38100" dir="2700000" algn="tl">
                    <a:srgbClr val="000000"/>
                  </a:outerShdw>
                </a:effectLst>
                <a:latin typeface="+mn-lt"/>
              </a:defRPr>
            </a:lvl5pPr>
            <a:lvl6pPr marL="2286000" indent="0" algn="ctr" rtl="0" fontAlgn="base">
              <a:spcBef>
                <a:spcPct val="20000"/>
              </a:spcBef>
              <a:spcAft>
                <a:spcPct val="0"/>
              </a:spcAft>
              <a:buClr>
                <a:schemeClr val="hlink"/>
              </a:buClr>
              <a:buSzPct val="80000"/>
              <a:buFont typeface="Wingdings" pitchFamily="2" charset="2"/>
              <a:buNone/>
              <a:defRPr sz="2000">
                <a:solidFill>
                  <a:schemeClr val="tx1"/>
                </a:solidFill>
                <a:effectLst>
                  <a:outerShdw blurRad="38100" dist="38100" dir="2700000" algn="tl">
                    <a:srgbClr val="000000"/>
                  </a:outerShdw>
                </a:effectLst>
                <a:latin typeface="+mn-lt"/>
              </a:defRPr>
            </a:lvl6pPr>
            <a:lvl7pPr marL="2743200" indent="0" algn="ctr" rtl="0" fontAlgn="base">
              <a:spcBef>
                <a:spcPct val="20000"/>
              </a:spcBef>
              <a:spcAft>
                <a:spcPct val="0"/>
              </a:spcAft>
              <a:buClr>
                <a:schemeClr val="hlink"/>
              </a:buClr>
              <a:buSzPct val="80000"/>
              <a:buFont typeface="Wingdings" pitchFamily="2" charset="2"/>
              <a:buNone/>
              <a:defRPr sz="2000">
                <a:solidFill>
                  <a:schemeClr val="tx1"/>
                </a:solidFill>
                <a:effectLst>
                  <a:outerShdw blurRad="38100" dist="38100" dir="2700000" algn="tl">
                    <a:srgbClr val="000000"/>
                  </a:outerShdw>
                </a:effectLst>
                <a:latin typeface="+mn-lt"/>
              </a:defRPr>
            </a:lvl7pPr>
            <a:lvl8pPr marL="3200400" indent="0" algn="ctr" rtl="0" fontAlgn="base">
              <a:spcBef>
                <a:spcPct val="20000"/>
              </a:spcBef>
              <a:spcAft>
                <a:spcPct val="0"/>
              </a:spcAft>
              <a:buClr>
                <a:schemeClr val="hlink"/>
              </a:buClr>
              <a:buSzPct val="80000"/>
              <a:buFont typeface="Wingdings" pitchFamily="2" charset="2"/>
              <a:buNone/>
              <a:defRPr sz="2000">
                <a:solidFill>
                  <a:schemeClr val="tx1"/>
                </a:solidFill>
                <a:effectLst>
                  <a:outerShdw blurRad="38100" dist="38100" dir="2700000" algn="tl">
                    <a:srgbClr val="000000"/>
                  </a:outerShdw>
                </a:effectLst>
                <a:latin typeface="+mn-lt"/>
              </a:defRPr>
            </a:lvl8pPr>
            <a:lvl9pPr marL="3657600" indent="0" algn="ctr" rtl="0" fontAlgn="base">
              <a:spcBef>
                <a:spcPct val="20000"/>
              </a:spcBef>
              <a:spcAft>
                <a:spcPct val="0"/>
              </a:spcAft>
              <a:buClr>
                <a:schemeClr val="hlink"/>
              </a:buClr>
              <a:buSzPct val="80000"/>
              <a:buFont typeface="Wingdings" pitchFamily="2" charset="2"/>
              <a:buNone/>
              <a:defRPr sz="2000">
                <a:solidFill>
                  <a:schemeClr val="tx1"/>
                </a:solidFill>
                <a:effectLst>
                  <a:outerShdw blurRad="38100" dist="38100" dir="2700000" algn="tl">
                    <a:srgbClr val="000000"/>
                  </a:outerShdw>
                </a:effectLst>
                <a:latin typeface="+mn-lt"/>
              </a:defRPr>
            </a:lvl9pPr>
          </a:lstStyle>
          <a:p>
            <a:r>
              <a:rPr lang="tr-TR" sz="2800" b="1" kern="0" dirty="0">
                <a:effectLst/>
                <a:latin typeface="Arial" panose="020B0604020202020204" pitchFamily="34" charset="0"/>
                <a:cs typeface="Arial" panose="020B0604020202020204" pitchFamily="34" charset="0"/>
              </a:rPr>
              <a:t>Effects of Diversity</a:t>
            </a:r>
            <a:r>
              <a:rPr lang="ro-RO" sz="2800" b="1" kern="0" dirty="0">
                <a:effectLst/>
                <a:latin typeface="Arial" panose="020B0604020202020204" pitchFamily="34" charset="0"/>
                <a:cs typeface="Arial" panose="020B0604020202020204" pitchFamily="34" charset="0"/>
              </a:rPr>
              <a:t>:</a:t>
            </a:r>
            <a:br>
              <a:rPr lang="tr-TR" sz="2800" b="1" kern="0" dirty="0">
                <a:effectLst/>
                <a:latin typeface="Arial" panose="020B0604020202020204" pitchFamily="34" charset="0"/>
                <a:cs typeface="Arial" panose="020B0604020202020204" pitchFamily="34" charset="0"/>
              </a:rPr>
            </a:br>
            <a:endParaRPr lang="tr-TR" sz="2800" kern="0" dirty="0">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tr-TR" sz="2800" kern="0" dirty="0">
                <a:effectLst/>
                <a:latin typeface="Arial" panose="020B0604020202020204" pitchFamily="34" charset="0"/>
                <a:cs typeface="Arial" panose="020B0604020202020204" pitchFamily="34" charset="0"/>
              </a:rPr>
              <a:t>a key component of effective</a:t>
            </a:r>
            <a:endParaRPr lang="ro-RO" sz="2800" kern="0" dirty="0">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tr-TR" sz="2800" kern="0" dirty="0">
                <a:effectLst/>
                <a:latin typeface="Arial" panose="020B0604020202020204" pitchFamily="34" charset="0"/>
                <a:cs typeface="Arial" panose="020B0604020202020204" pitchFamily="34" charset="0"/>
              </a:rPr>
              <a:t>competitive advantages</a:t>
            </a:r>
            <a:endParaRPr lang="ro-RO" sz="2800" kern="0" dirty="0">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tr-TR" sz="2800" kern="0" dirty="0">
                <a:effectLst/>
                <a:latin typeface="Arial" panose="020B0604020202020204" pitchFamily="34" charset="0"/>
                <a:cs typeface="Arial" panose="020B0604020202020204" pitchFamily="34" charset="0"/>
              </a:rPr>
              <a:t> people management</a:t>
            </a:r>
          </a:p>
          <a:p>
            <a:pPr marL="457200" indent="-457200" algn="l">
              <a:buFont typeface="Arial" panose="020B0604020202020204" pitchFamily="34" charset="0"/>
              <a:buChar char="•"/>
            </a:pPr>
            <a:r>
              <a:rPr lang="tr-TR" sz="2800" kern="0" dirty="0">
                <a:effectLst/>
                <a:latin typeface="Arial" panose="020B0604020202020204" pitchFamily="34" charset="0"/>
                <a:cs typeface="Arial" panose="020B0604020202020204" pitchFamily="34" charset="0"/>
              </a:rPr>
              <a:t>improve workplace productivity</a:t>
            </a:r>
          </a:p>
          <a:p>
            <a:pPr marL="457200" indent="-457200" algn="l">
              <a:buFont typeface="Arial" panose="020B0604020202020204" pitchFamily="34" charset="0"/>
              <a:buChar char="•"/>
            </a:pPr>
            <a:r>
              <a:rPr lang="tr-TR" sz="2800" kern="0" dirty="0">
                <a:effectLst/>
                <a:latin typeface="Arial" panose="020B0604020202020204" pitchFamily="34" charset="0"/>
                <a:cs typeface="Arial" panose="020B0604020202020204" pitchFamily="34" charset="0"/>
              </a:rPr>
              <a:t>contribute to the strategic objectives of human resource management</a:t>
            </a:r>
            <a:endParaRPr lang="tr-TR" sz="2800" kern="0" dirty="0">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98DB62FF-7061-EEB8-FF7C-1CDE46E02868}"/>
              </a:ext>
            </a:extLst>
          </p:cNvPr>
          <p:cNvSpPr/>
          <p:nvPr/>
        </p:nvSpPr>
        <p:spPr bwMode="auto">
          <a:xfrm>
            <a:off x="5372100" y="2339732"/>
            <a:ext cx="1990165" cy="34080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749889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449" y="2292724"/>
            <a:ext cx="5555876" cy="4925144"/>
          </a:xfrm>
        </p:spPr>
        <p:txBody>
          <a:bodyPr/>
          <a:lstStyle/>
          <a:p>
            <a:pPr marL="0" indent="0" algn="ctr">
              <a:buNone/>
            </a:pPr>
            <a:r>
              <a:rPr lang="tr-TR" sz="2800" b="1" u="sng" dirty="0" err="1">
                <a:effectLst/>
                <a:latin typeface="Arial" panose="020B0604020202020204" pitchFamily="34" charset="0"/>
                <a:cs typeface="Arial" panose="020B0604020202020204" pitchFamily="34" charset="0"/>
              </a:rPr>
              <a:t>Effective</a:t>
            </a:r>
            <a:r>
              <a:rPr lang="tr-TR" sz="2800" b="1" u="sng" dirty="0">
                <a:effectLst/>
                <a:latin typeface="Arial" panose="020B0604020202020204" pitchFamily="34" charset="0"/>
                <a:cs typeface="Arial" panose="020B0604020202020204" pitchFamily="34" charset="0"/>
              </a:rPr>
              <a:t> </a:t>
            </a:r>
            <a:r>
              <a:rPr lang="tr-TR" sz="2800" b="1" u="sng" dirty="0" err="1">
                <a:effectLst/>
                <a:latin typeface="Arial" panose="020B0604020202020204" pitchFamily="34" charset="0"/>
                <a:cs typeface="Arial" panose="020B0604020202020204" pitchFamily="34" charset="0"/>
              </a:rPr>
              <a:t>diversity</a:t>
            </a:r>
            <a:r>
              <a:rPr lang="tr-TR" sz="2800" b="1" u="sng" dirty="0">
                <a:effectLst/>
                <a:latin typeface="Arial" panose="020B0604020202020204" pitchFamily="34" charset="0"/>
                <a:cs typeface="Arial" panose="020B0604020202020204" pitchFamily="34" charset="0"/>
              </a:rPr>
              <a:t> </a:t>
            </a:r>
            <a:r>
              <a:rPr lang="tr-TR" sz="2800" b="1" u="sng" dirty="0" err="1">
                <a:effectLst/>
                <a:latin typeface="Arial" panose="020B0604020202020204" pitchFamily="34" charset="0"/>
                <a:cs typeface="Arial" panose="020B0604020202020204" pitchFamily="34" charset="0"/>
              </a:rPr>
              <a:t>management</a:t>
            </a:r>
            <a:r>
              <a:rPr lang="tr-TR" sz="2800" b="1" u="sng" dirty="0">
                <a:effectLst/>
                <a:latin typeface="Arial" panose="020B0604020202020204" pitchFamily="34" charset="0"/>
                <a:cs typeface="Arial" panose="020B0604020202020204" pitchFamily="34" charset="0"/>
              </a:rPr>
              <a:t> </a:t>
            </a:r>
            <a:r>
              <a:rPr lang="tr-TR" sz="2800" b="1" u="sng" dirty="0" err="1">
                <a:effectLst/>
                <a:latin typeface="Arial" panose="020B0604020202020204" pitchFamily="34" charset="0"/>
                <a:cs typeface="Arial" panose="020B0604020202020204" pitchFamily="34" charset="0"/>
              </a:rPr>
              <a:t>enhances</a:t>
            </a:r>
            <a:r>
              <a:rPr lang="tr-TR" sz="2800" b="1" u="sng" dirty="0">
                <a:effectLst/>
                <a:latin typeface="Arial" panose="020B0604020202020204" pitchFamily="34" charset="0"/>
                <a:cs typeface="Arial" panose="020B0604020202020204" pitchFamily="34" charset="0"/>
              </a:rPr>
              <a:t>:</a:t>
            </a:r>
          </a:p>
          <a:p>
            <a:pPr marL="0" indent="0">
              <a:buNone/>
            </a:pPr>
            <a:endParaRPr lang="tr-TR" sz="2800" dirty="0">
              <a:effectLst/>
              <a:latin typeface="Arial" panose="020B0604020202020204" pitchFamily="34" charset="0"/>
              <a:cs typeface="Arial" panose="020B0604020202020204" pitchFamily="34" charset="0"/>
            </a:endParaRPr>
          </a:p>
          <a:p>
            <a:r>
              <a:rPr lang="tr-TR" sz="2800" dirty="0" err="1">
                <a:effectLst/>
                <a:latin typeface="Arial" panose="020B0604020202020204" pitchFamily="34" charset="0"/>
                <a:cs typeface="Arial" panose="020B0604020202020204" pitchFamily="34" charset="0"/>
              </a:rPr>
              <a:t>organizational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performance</a:t>
            </a:r>
            <a:endParaRPr lang="tr-TR" sz="2800" dirty="0">
              <a:effectLst/>
              <a:latin typeface="Arial" panose="020B0604020202020204" pitchFamily="34" charset="0"/>
              <a:cs typeface="Arial" panose="020B0604020202020204" pitchFamily="34" charset="0"/>
            </a:endParaRPr>
          </a:p>
          <a:p>
            <a:pPr marL="0" indent="0">
              <a:buNone/>
            </a:pPr>
            <a:endParaRPr lang="tr-TR" sz="2800" dirty="0">
              <a:effectLst/>
              <a:latin typeface="Arial" panose="020B0604020202020204" pitchFamily="34" charset="0"/>
              <a:cs typeface="Arial" panose="020B0604020202020204" pitchFamily="34" charset="0"/>
            </a:endParaRPr>
          </a:p>
          <a:p>
            <a:r>
              <a:rPr lang="tr-TR" sz="2800" dirty="0" err="1">
                <a:effectLst/>
                <a:latin typeface="Arial" panose="020B0604020202020204" pitchFamily="34" charset="0"/>
                <a:cs typeface="Arial" panose="020B0604020202020204" pitchFamily="34" charset="0"/>
              </a:rPr>
              <a:t>organizational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culture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managerial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attitudes</a:t>
            </a:r>
            <a:r>
              <a:rPr lang="tr-TR" sz="2800" dirty="0">
                <a:effectLst/>
                <a:latin typeface="Arial" panose="020B0604020202020204" pitchFamily="34" charset="0"/>
                <a:cs typeface="Arial" panose="020B0604020202020204" pitchFamily="34" charset="0"/>
              </a:rPr>
              <a:t> </a:t>
            </a:r>
          </a:p>
          <a:p>
            <a:pPr marL="0" indent="0">
              <a:buNone/>
            </a:pPr>
            <a:endParaRPr lang="tr-TR" sz="2800" dirty="0">
              <a:effectLst/>
              <a:latin typeface="Arial" panose="020B0604020202020204" pitchFamily="34" charset="0"/>
              <a:cs typeface="Arial" panose="020B0604020202020204" pitchFamily="34" charset="0"/>
            </a:endParaRPr>
          </a:p>
          <a:p>
            <a:r>
              <a:rPr lang="tr-TR" sz="2800" dirty="0" err="1">
                <a:effectLst/>
                <a:latin typeface="Arial" panose="020B0604020202020204" pitchFamily="34" charset="0"/>
                <a:cs typeface="Arial" panose="020B0604020202020204" pitchFamily="34" charset="0"/>
              </a:rPr>
              <a:t>growth</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learning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intuition</a:t>
            </a:r>
            <a:endParaRPr lang="tr-TR" sz="2800" dirty="0">
              <a:latin typeface="Arial" panose="020B0604020202020204" pitchFamily="34" charset="0"/>
              <a:cs typeface="Arial" panose="020B0604020202020204" pitchFamily="34" charset="0"/>
            </a:endParaRPr>
          </a:p>
        </p:txBody>
      </p:sp>
      <p:pic>
        <p:nvPicPr>
          <p:cNvPr id="3" name="Εικόνα 97">
            <a:extLst>
              <a:ext uri="{FF2B5EF4-FFF2-40B4-BE49-F238E27FC236}">
                <a16:creationId xmlns:a16="http://schemas.microsoft.com/office/drawing/2014/main" id="{458684A1-1DB7-17EB-92BA-6BA0B45BC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a:extLst>
              <a:ext uri="{FF2B5EF4-FFF2-40B4-BE49-F238E27FC236}">
                <a16:creationId xmlns:a16="http://schemas.microsoft.com/office/drawing/2014/main" id="{89BA45CD-2B02-7F6B-8BD2-258F803ED3F1}"/>
              </a:ext>
            </a:extLst>
          </p:cNvPr>
          <p:cNvSpPr txBox="1">
            <a:spLocks/>
          </p:cNvSpPr>
          <p:nvPr/>
        </p:nvSpPr>
        <p:spPr>
          <a:xfrm>
            <a:off x="5894293" y="2252383"/>
            <a:ext cx="6035487" cy="4525963"/>
          </a:xfrm>
          <a:prstGeom prst="rect">
            <a:avLst/>
          </a:prstGeom>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ctr">
              <a:buFontTx/>
              <a:buNone/>
            </a:pPr>
            <a:r>
              <a:rPr lang="tr-TR" sz="2800" b="1" u="sng" kern="0" dirty="0">
                <a:effectLst/>
                <a:latin typeface="Arial" panose="020B0604020202020204" pitchFamily="34" charset="0"/>
                <a:cs typeface="Arial" panose="020B0604020202020204" pitchFamily="34" charset="0"/>
              </a:rPr>
              <a:t>Advantages of Diversity in Workplace</a:t>
            </a:r>
          </a:p>
          <a:p>
            <a:pPr>
              <a:lnSpc>
                <a:spcPct val="150000"/>
              </a:lnSpc>
            </a:pPr>
            <a:r>
              <a:rPr lang="tr-TR" sz="2800" kern="0" dirty="0">
                <a:effectLst/>
                <a:latin typeface="Arial" panose="020B0604020202020204" pitchFamily="34" charset="0"/>
                <a:cs typeface="Arial" panose="020B0604020202020204" pitchFamily="34" charset="0"/>
              </a:rPr>
              <a:t>Increased creativity</a:t>
            </a:r>
          </a:p>
          <a:p>
            <a:pPr>
              <a:lnSpc>
                <a:spcPct val="150000"/>
              </a:lnSpc>
            </a:pPr>
            <a:r>
              <a:rPr lang="tr-TR" sz="2800" kern="0" dirty="0">
                <a:effectLst/>
                <a:latin typeface="Arial" panose="020B0604020202020204" pitchFamily="34" charset="0"/>
                <a:cs typeface="Arial" panose="020B0604020202020204" pitchFamily="34" charset="0"/>
              </a:rPr>
              <a:t>Increased adaptability</a:t>
            </a:r>
          </a:p>
          <a:p>
            <a:pPr>
              <a:lnSpc>
                <a:spcPct val="150000"/>
              </a:lnSpc>
            </a:pPr>
            <a:r>
              <a:rPr lang="tr-TR" sz="2800" kern="0" dirty="0">
                <a:effectLst/>
                <a:latin typeface="Arial" panose="020B0604020202020204" pitchFamily="34" charset="0"/>
                <a:cs typeface="Arial" panose="020B0604020202020204" pitchFamily="34" charset="0"/>
              </a:rPr>
              <a:t>Melting Pot of ideas</a:t>
            </a:r>
          </a:p>
          <a:p>
            <a:pPr>
              <a:lnSpc>
                <a:spcPct val="150000"/>
              </a:lnSpc>
            </a:pPr>
            <a:r>
              <a:rPr lang="tr-TR" sz="2800" kern="0" dirty="0">
                <a:effectLst/>
                <a:latin typeface="Arial" panose="020B0604020202020204" pitchFamily="34" charset="0"/>
                <a:cs typeface="Arial" panose="020B0604020202020204" pitchFamily="34" charset="0"/>
              </a:rPr>
              <a:t>Increased productivity</a:t>
            </a:r>
          </a:p>
          <a:p>
            <a:pPr>
              <a:lnSpc>
                <a:spcPct val="150000"/>
              </a:lnSpc>
            </a:pPr>
            <a:r>
              <a:rPr lang="tr-TR" sz="2800" kern="0" dirty="0">
                <a:effectLst/>
                <a:latin typeface="Arial" panose="020B0604020202020204" pitchFamily="34" charset="0"/>
                <a:cs typeface="Arial" panose="020B0604020202020204" pitchFamily="34" charset="0"/>
              </a:rPr>
              <a:t>Increased range of services</a:t>
            </a:r>
          </a:p>
          <a:p>
            <a:pPr marL="0" indent="0">
              <a:buFontTx/>
              <a:buNone/>
            </a:pPr>
            <a:endParaRPr lang="tr-TR" kern="0" dirty="0">
              <a:effectLst/>
            </a:endParaRPr>
          </a:p>
          <a:p>
            <a:endParaRPr lang="tr-TR" kern="0" dirty="0">
              <a:effectLst/>
            </a:endParaRPr>
          </a:p>
          <a:p>
            <a:pPr marL="0" indent="0">
              <a:buFontTx/>
              <a:buNone/>
            </a:pPr>
            <a:endParaRPr lang="tr-TR" kern="0" dirty="0">
              <a:effectLst/>
            </a:endParaRPr>
          </a:p>
          <a:p>
            <a:endParaRPr lang="tr-TR" kern="0" dirty="0"/>
          </a:p>
        </p:txBody>
      </p:sp>
      <p:pic>
        <p:nvPicPr>
          <p:cNvPr id="5" name="Picture 4">
            <a:extLst>
              <a:ext uri="{FF2B5EF4-FFF2-40B4-BE49-F238E27FC236}">
                <a16:creationId xmlns:a16="http://schemas.microsoft.com/office/drawing/2014/main" id="{D1FF9822-4852-B78C-9177-D90854A8DE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2637" y="3525509"/>
            <a:ext cx="1770914" cy="1436456"/>
          </a:xfrm>
          <a:prstGeom prst="rect">
            <a:avLst/>
          </a:prstGeom>
        </p:spPr>
      </p:pic>
      <p:sp>
        <p:nvSpPr>
          <p:cNvPr id="7" name="TextBox 6">
            <a:extLst>
              <a:ext uri="{FF2B5EF4-FFF2-40B4-BE49-F238E27FC236}">
                <a16:creationId xmlns:a16="http://schemas.microsoft.com/office/drawing/2014/main" id="{4D50E29C-A5EC-FA4B-E5B0-FDFD88ED8E65}"/>
              </a:ext>
            </a:extLst>
          </p:cNvPr>
          <p:cNvSpPr txBox="1"/>
          <p:nvPr/>
        </p:nvSpPr>
        <p:spPr>
          <a:xfrm>
            <a:off x="100853" y="1235713"/>
            <a:ext cx="12277164" cy="646331"/>
          </a:xfrm>
          <a:prstGeom prst="rect">
            <a:avLst/>
          </a:prstGeom>
          <a:noFill/>
        </p:spPr>
        <p:txBody>
          <a:bodyPr wrap="square">
            <a:spAutoFit/>
          </a:bodyPr>
          <a:lstStyle/>
          <a:p>
            <a:pPr marL="0" indent="0" algn="ctr">
              <a:buNone/>
            </a:pPr>
            <a:r>
              <a:rPr lang="tr-TR" sz="1800" i="1" dirty="0">
                <a:solidFill>
                  <a:srgbClr val="FFFF00"/>
                </a:solidFill>
                <a:effectLst/>
                <a:latin typeface="Arial" panose="020B0604020202020204" pitchFamily="34" charset="0"/>
                <a:cs typeface="Arial" panose="020B0604020202020204" pitchFamily="34" charset="0"/>
              </a:rPr>
              <a:t>The workforce of today is more diverse than ever</a:t>
            </a:r>
            <a:r>
              <a:rPr lang="ro-RO" sz="1800" i="1" dirty="0">
                <a:solidFill>
                  <a:srgbClr val="FFFF00"/>
                </a:solidFill>
                <a:effectLst/>
                <a:latin typeface="Arial" panose="020B0604020202020204" pitchFamily="34" charset="0"/>
                <a:cs typeface="Arial" panose="020B0604020202020204" pitchFamily="34" charset="0"/>
              </a:rPr>
              <a:t> - </a:t>
            </a:r>
            <a:r>
              <a:rPr lang="tr-TR" sz="1800" i="1" dirty="0">
                <a:solidFill>
                  <a:srgbClr val="FFFF00"/>
                </a:solidFill>
                <a:effectLst/>
                <a:latin typeface="Arial" panose="020B0604020202020204" pitchFamily="34" charset="0"/>
                <a:cs typeface="Arial" panose="020B0604020202020204" pitchFamily="34" charset="0"/>
              </a:rPr>
              <a:t>with different gender, race, personality, ethnicity, cognitive style, tenure, organizational function, group, age, education, background.</a:t>
            </a:r>
          </a:p>
        </p:txBody>
      </p:sp>
    </p:spTree>
    <p:extLst>
      <p:ext uri="{BB962C8B-B14F-4D97-AF65-F5344CB8AC3E}">
        <p14:creationId xmlns:p14="http://schemas.microsoft.com/office/powerpoint/2010/main" val="29632720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9487" y="1340768"/>
            <a:ext cx="11560923" cy="4997152"/>
          </a:xfrm>
        </p:spPr>
        <p:txBody>
          <a:bodyPr/>
          <a:lstStyle/>
          <a:p>
            <a:pPr marL="0" indent="0" algn="ctr">
              <a:buNone/>
            </a:pPr>
            <a:r>
              <a:rPr lang="tr-TR" sz="2800" b="1" dirty="0">
                <a:effectLst/>
                <a:latin typeface="Arial" panose="020B0604020202020204" pitchFamily="34" charset="0"/>
                <a:cs typeface="Arial" panose="020B0604020202020204" pitchFamily="34" charset="0"/>
              </a:rPr>
              <a:t>Disadvantages of Diversity in the Workplace</a:t>
            </a:r>
            <a:endParaRPr lang="ro-RO" sz="2800" b="1" dirty="0">
              <a:effectLst/>
              <a:latin typeface="Arial" panose="020B0604020202020204" pitchFamily="34" charset="0"/>
              <a:cs typeface="Arial" panose="020B0604020202020204" pitchFamily="34" charset="0"/>
            </a:endParaRPr>
          </a:p>
          <a:p>
            <a:pPr marL="0" indent="0" algn="ctr">
              <a:buNone/>
            </a:pPr>
            <a:endParaRPr lang="tr-TR" sz="2800" b="1" dirty="0">
              <a:effectLst/>
              <a:latin typeface="Arial" panose="020B0604020202020204" pitchFamily="34" charset="0"/>
              <a:cs typeface="Arial" panose="020B0604020202020204" pitchFamily="34" charset="0"/>
            </a:endParaRPr>
          </a:p>
          <a:p>
            <a:pPr>
              <a:lnSpc>
                <a:spcPct val="150000"/>
              </a:lnSpc>
            </a:pPr>
            <a:r>
              <a:rPr lang="tr-TR" sz="2800" dirty="0">
                <a:effectLst/>
                <a:latin typeface="Arial" panose="020B0604020202020204" pitchFamily="34" charset="0"/>
                <a:cs typeface="Arial" panose="020B0604020202020204" pitchFamily="34" charset="0"/>
              </a:rPr>
              <a:t>Communication </a:t>
            </a:r>
            <a:r>
              <a:rPr lang="ro-RO" sz="2800" dirty="0">
                <a:effectLst/>
                <a:latin typeface="Arial" panose="020B0604020202020204" pitchFamily="34" charset="0"/>
                <a:cs typeface="Arial" panose="020B0604020202020204" pitchFamily="34" charset="0"/>
              </a:rPr>
              <a:t>i</a:t>
            </a:r>
            <a:r>
              <a:rPr lang="tr-TR" sz="2800" dirty="0">
                <a:effectLst/>
                <a:latin typeface="Arial" panose="020B0604020202020204" pitchFamily="34" charset="0"/>
                <a:cs typeface="Arial" panose="020B0604020202020204" pitchFamily="34" charset="0"/>
              </a:rPr>
              <a:t>ssues</a:t>
            </a:r>
          </a:p>
          <a:p>
            <a:pPr>
              <a:lnSpc>
                <a:spcPct val="150000"/>
              </a:lnSpc>
            </a:pPr>
            <a:r>
              <a:rPr lang="tr-TR" sz="2800" dirty="0" err="1">
                <a:effectLst/>
                <a:latin typeface="Arial" panose="020B0604020202020204" pitchFamily="34" charset="0"/>
                <a:cs typeface="Arial" panose="020B0604020202020204" pitchFamily="34" charset="0"/>
              </a:rPr>
              <a:t>Lack</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freedom</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speech</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Increased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cost</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training</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a:effectLst/>
                <a:latin typeface="Arial" panose="020B0604020202020204" pitchFamily="34" charset="0"/>
                <a:cs typeface="Arial" panose="020B0604020202020204" pitchFamily="34" charset="0"/>
              </a:rPr>
              <a:t>Integration </a:t>
            </a:r>
            <a:r>
              <a:rPr lang="tr-TR" sz="2800" dirty="0" err="1">
                <a:effectLst/>
                <a:latin typeface="Arial" panose="020B0604020202020204" pitchFamily="34" charset="0"/>
                <a:cs typeface="Arial" panose="020B0604020202020204" pitchFamily="34" charset="0"/>
              </a:rPr>
              <a:t>issues</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Increased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competition</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a:effectLst/>
                <a:latin typeface="Arial" panose="020B0604020202020204" pitchFamily="34" charset="0"/>
                <a:cs typeface="Arial" panose="020B0604020202020204" pitchFamily="34" charset="0"/>
              </a:rPr>
              <a:t>Breeds di</a:t>
            </a:r>
            <a:r>
              <a:rPr lang="ro-RO" sz="2800" dirty="0">
                <a:effectLst/>
                <a:latin typeface="Arial" panose="020B0604020202020204" pitchFamily="34" charset="0"/>
                <a:cs typeface="Arial" panose="020B0604020202020204" pitchFamily="34" charset="0"/>
              </a:rPr>
              <a:t>s</a:t>
            </a:r>
            <a:r>
              <a:rPr lang="tr-TR" sz="2800" dirty="0">
                <a:effectLst/>
                <a:latin typeface="Arial" panose="020B0604020202020204" pitchFamily="34" charset="0"/>
                <a:cs typeface="Arial" panose="020B0604020202020204" pitchFamily="34" charset="0"/>
              </a:rPr>
              <a:t>respect</a:t>
            </a:r>
          </a:p>
          <a:p>
            <a:endParaRPr lang="tr-TR" dirty="0">
              <a:effectLst/>
            </a:endParaRPr>
          </a:p>
          <a:p>
            <a:endParaRPr lang="tr-T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7362" y="3353671"/>
            <a:ext cx="3955804" cy="2592288"/>
          </a:xfrm>
          <a:prstGeom prst="rect">
            <a:avLst/>
          </a:prstGeom>
        </p:spPr>
      </p:pic>
      <p:pic>
        <p:nvPicPr>
          <p:cNvPr id="4" name="Εικόνα 97">
            <a:extLst>
              <a:ext uri="{FF2B5EF4-FFF2-40B4-BE49-F238E27FC236}">
                <a16:creationId xmlns:a16="http://schemas.microsoft.com/office/drawing/2014/main" id="{CBA320B2-E708-C400-C146-A830A6740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01356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tr-TR" sz="2800" b="1" dirty="0">
                <a:effectLst/>
                <a:latin typeface="Arial" panose="020B0604020202020204" pitchFamily="34" charset="0"/>
                <a:cs typeface="Arial" panose="020B0604020202020204" pitchFamily="34" charset="0"/>
              </a:rPr>
              <a:t>Gender Discrimination Problem</a:t>
            </a:r>
            <a:endParaRPr lang="ro-RO" sz="2800" b="1" dirty="0">
              <a:effectLst/>
              <a:latin typeface="Arial" panose="020B0604020202020204" pitchFamily="34" charset="0"/>
              <a:cs typeface="Arial" panose="020B0604020202020204" pitchFamily="34" charset="0"/>
            </a:endParaRPr>
          </a:p>
          <a:p>
            <a:pPr marL="0" indent="0" algn="ctr">
              <a:buNone/>
            </a:pPr>
            <a:endParaRPr lang="tr-TR" sz="2800" b="1" dirty="0">
              <a:effectLst/>
              <a:latin typeface="Arial" panose="020B0604020202020204" pitchFamily="34" charset="0"/>
              <a:cs typeface="Arial" panose="020B0604020202020204" pitchFamily="34" charset="0"/>
            </a:endParaRPr>
          </a:p>
          <a:p>
            <a:pPr marL="0" indent="0">
              <a:buNone/>
            </a:pPr>
            <a:r>
              <a:rPr lang="tr-TR" sz="2800" b="1" dirty="0">
                <a:effectLst/>
                <a:latin typeface="Arial" panose="020B0604020202020204" pitchFamily="34" charset="0"/>
                <a:cs typeface="Arial" panose="020B0604020202020204" pitchFamily="34" charset="0"/>
              </a:rPr>
              <a:t> Women Discrimination</a:t>
            </a:r>
          </a:p>
          <a:p>
            <a:pPr>
              <a:lnSpc>
                <a:spcPct val="150000"/>
              </a:lnSpc>
            </a:pP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societies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both</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with</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paternal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maternal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type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families</a:t>
            </a:r>
            <a:r>
              <a:rPr lang="tr-TR" sz="2800" dirty="0">
                <a:effectLst/>
                <a:latin typeface="Arial" panose="020B0604020202020204" pitchFamily="34" charset="0"/>
                <a:cs typeface="Arial" panose="020B0604020202020204" pitchFamily="34" charset="0"/>
              </a:rPr>
              <a:t>. </a:t>
            </a:r>
          </a:p>
          <a:p>
            <a:pPr>
              <a:lnSpc>
                <a:spcPct val="150000"/>
              </a:lnSpc>
            </a:pP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effects</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religions</a:t>
            </a:r>
            <a:r>
              <a:rPr lang="tr-TR" sz="2800" dirty="0">
                <a:effectLst/>
                <a:latin typeface="Arial" panose="020B0604020202020204" pitchFamily="34" charset="0"/>
                <a:cs typeface="Arial" panose="020B0604020202020204" pitchFamily="34" charset="0"/>
              </a:rPr>
              <a:t> </a:t>
            </a:r>
          </a:p>
          <a:p>
            <a:pPr>
              <a:lnSpc>
                <a:spcPct val="150000"/>
              </a:lnSpc>
            </a:pPr>
            <a:r>
              <a:rPr lang="tr-TR" sz="2800" dirty="0" err="1">
                <a:effectLst/>
                <a:latin typeface="Arial" panose="020B0604020202020204" pitchFamily="34" charset="0"/>
                <a:cs typeface="Arial" panose="020B0604020202020204" pitchFamily="34" charset="0"/>
              </a:rPr>
              <a:t>male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suppression</a:t>
            </a:r>
            <a:endParaRPr lang="tr-TR" sz="2800" dirty="0">
              <a:effectLst/>
              <a:latin typeface="Arial" panose="020B0604020202020204" pitchFamily="34" charset="0"/>
              <a:cs typeface="Arial" panose="020B0604020202020204" pitchFamily="34" charset="0"/>
            </a:endParaRPr>
          </a:p>
          <a:p>
            <a:pPr marL="0" indent="0">
              <a:buNone/>
            </a:pPr>
            <a:endParaRPr lang="tr-T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984" y="4725144"/>
            <a:ext cx="4538816" cy="1969388"/>
          </a:xfrm>
          <a:prstGeom prst="rect">
            <a:avLst/>
          </a:prstGeom>
        </p:spPr>
      </p:pic>
      <p:pic>
        <p:nvPicPr>
          <p:cNvPr id="4" name="Εικόνα 97">
            <a:extLst>
              <a:ext uri="{FF2B5EF4-FFF2-40B4-BE49-F238E27FC236}">
                <a16:creationId xmlns:a16="http://schemas.microsoft.com/office/drawing/2014/main" id="{0B843A3D-6815-829B-8FAF-ED79E6957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25175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002873"/>
            <a:ext cx="12192000" cy="4525963"/>
          </a:xfrm>
        </p:spPr>
        <p:txBody>
          <a:bodyPr/>
          <a:lstStyle/>
          <a:p>
            <a:pPr marL="0" indent="0">
              <a:buNone/>
            </a:pPr>
            <a:r>
              <a:rPr lang="ro-RO" sz="2800" b="1" dirty="0" err="1">
                <a:effectLst/>
                <a:latin typeface="Arial" panose="020B0604020202020204" pitchFamily="34" charset="0"/>
                <a:cs typeface="Arial" panose="020B0604020202020204" pitchFamily="34" charset="0"/>
              </a:rPr>
              <a:t>Considering</a:t>
            </a:r>
            <a:r>
              <a:rPr lang="ro-RO" sz="2800" b="1" dirty="0">
                <a:effectLst/>
                <a:latin typeface="Arial" panose="020B0604020202020204" pitchFamily="34" charset="0"/>
                <a:cs typeface="Arial" panose="020B0604020202020204" pitchFamily="34" charset="0"/>
              </a:rPr>
              <a:t> </a:t>
            </a:r>
            <a:r>
              <a:rPr lang="ro-RO" sz="2800" b="1" dirty="0" err="1">
                <a:effectLst/>
                <a:latin typeface="Arial" panose="020B0604020202020204" pitchFamily="34" charset="0"/>
                <a:cs typeface="Arial" panose="020B0604020202020204" pitchFamily="34" charset="0"/>
              </a:rPr>
              <a:t>the</a:t>
            </a:r>
            <a:r>
              <a:rPr lang="ro-RO" sz="2800" b="1" dirty="0">
                <a:effectLst/>
                <a:latin typeface="Arial" panose="020B0604020202020204" pitchFamily="34" charset="0"/>
                <a:cs typeface="Arial" panose="020B0604020202020204" pitchFamily="34" charset="0"/>
              </a:rPr>
              <a:t> </a:t>
            </a:r>
            <a:r>
              <a:rPr lang="tr-TR" sz="2800" b="1" i="1" dirty="0">
                <a:solidFill>
                  <a:srgbClr val="FFFF00"/>
                </a:solidFill>
                <a:effectLst/>
                <a:latin typeface="Arial" panose="020B0604020202020204" pitchFamily="34" charset="0"/>
                <a:cs typeface="Arial" panose="020B0604020202020204" pitchFamily="34" charset="0"/>
              </a:rPr>
              <a:t>Social Institute Gender Index </a:t>
            </a:r>
            <a:r>
              <a:rPr lang="ro-RO" sz="2800" b="1" dirty="0">
                <a:effectLst/>
                <a:latin typeface="Arial" panose="020B0604020202020204" pitchFamily="34" charset="0"/>
                <a:cs typeface="Arial" panose="020B0604020202020204" pitchFamily="34" charset="0"/>
              </a:rPr>
              <a:t>- </a:t>
            </a:r>
            <a:r>
              <a:rPr lang="tr-TR" sz="2800" b="1" dirty="0">
                <a:effectLst/>
                <a:latin typeface="Arial" panose="020B0604020202020204" pitchFamily="34" charset="0"/>
                <a:cs typeface="Arial" panose="020B0604020202020204" pitchFamily="34" charset="0"/>
              </a:rPr>
              <a:t>SIGI </a:t>
            </a:r>
          </a:p>
          <a:p>
            <a:pPr marL="0" indent="0">
              <a:lnSpc>
                <a:spcPct val="150000"/>
              </a:lnSpc>
              <a:buNone/>
            </a:pPr>
            <a:r>
              <a:rPr lang="ro-RO" sz="2400" dirty="0">
                <a:effectLst/>
                <a:latin typeface="Arial" panose="020B0604020202020204" pitchFamily="34" charset="0"/>
                <a:cs typeface="Arial" panose="020B0604020202020204" pitchFamily="34" charset="0"/>
              </a:rPr>
              <a:t>1. </a:t>
            </a:r>
            <a:r>
              <a:rPr lang="tr-TR" sz="2400" dirty="0">
                <a:effectLst/>
                <a:latin typeface="Arial" panose="020B0604020202020204" pitchFamily="34" charset="0"/>
                <a:cs typeface="Arial" panose="020B0604020202020204" pitchFamily="34" charset="0"/>
              </a:rPr>
              <a:t>Social institutions can be a source of positive social </a:t>
            </a:r>
            <a:endParaRPr lang="ro-RO" sz="2400" dirty="0">
              <a:effectLst/>
              <a:latin typeface="Arial" panose="020B0604020202020204" pitchFamily="34" charset="0"/>
              <a:cs typeface="Arial" panose="020B0604020202020204" pitchFamily="34" charset="0"/>
            </a:endParaRPr>
          </a:p>
          <a:p>
            <a:pPr marL="0" indent="0">
              <a:lnSpc>
                <a:spcPct val="150000"/>
              </a:lnSpc>
              <a:buNone/>
            </a:pPr>
            <a:r>
              <a:rPr lang="tr-TR" sz="2400" dirty="0">
                <a:effectLst/>
                <a:latin typeface="Arial" panose="020B0604020202020204" pitchFamily="34" charset="0"/>
                <a:cs typeface="Arial" panose="020B0604020202020204" pitchFamily="34" charset="0"/>
              </a:rPr>
              <a:t>transformation and empowerment. </a:t>
            </a:r>
            <a:endParaRPr lang="ro-RO" sz="2400" dirty="0">
              <a:effectLst/>
              <a:latin typeface="Arial" panose="020B0604020202020204" pitchFamily="34" charset="0"/>
              <a:cs typeface="Arial" panose="020B0604020202020204" pitchFamily="34" charset="0"/>
            </a:endParaRPr>
          </a:p>
          <a:p>
            <a:pPr marL="0" indent="0">
              <a:lnSpc>
                <a:spcPct val="150000"/>
              </a:lnSpc>
              <a:buNone/>
            </a:pPr>
            <a:r>
              <a:rPr lang="ro-RO" sz="2400" dirty="0">
                <a:effectLst/>
                <a:latin typeface="Arial" panose="020B0604020202020204" pitchFamily="34" charset="0"/>
                <a:cs typeface="Arial" panose="020B0604020202020204" pitchFamily="34" charset="0"/>
              </a:rPr>
              <a:t>2. </a:t>
            </a:r>
            <a:r>
              <a:rPr lang="tr-TR" sz="2400" dirty="0">
                <a:effectLst/>
                <a:latin typeface="Arial" panose="020B0604020202020204" pitchFamily="34" charset="0"/>
                <a:cs typeface="Arial" panose="020B0604020202020204" pitchFamily="34" charset="0"/>
              </a:rPr>
              <a:t>Discriminatory social institutions have a domino effect on a woman’s whole life cycle. </a:t>
            </a:r>
          </a:p>
          <a:p>
            <a:pPr marL="0" indent="0">
              <a:lnSpc>
                <a:spcPct val="150000"/>
              </a:lnSpc>
              <a:buNone/>
            </a:pPr>
            <a:r>
              <a:rPr lang="ro-RO" sz="2400" dirty="0">
                <a:effectLst/>
                <a:latin typeface="Arial" panose="020B0604020202020204" pitchFamily="34" charset="0"/>
                <a:cs typeface="Arial" panose="020B0604020202020204" pitchFamily="34" charset="0"/>
              </a:rPr>
              <a:t>3. </a:t>
            </a:r>
            <a:r>
              <a:rPr lang="tr-TR" sz="2400" dirty="0">
                <a:effectLst/>
                <a:latin typeface="Arial" panose="020B0604020202020204" pitchFamily="34" charset="0"/>
                <a:cs typeface="Arial" panose="020B0604020202020204" pitchFamily="34" charset="0"/>
              </a:rPr>
              <a:t>Gender-neutral laws and policies are not enough to guarantee equality. </a:t>
            </a:r>
            <a:endParaRPr lang="ro-RO" sz="2400" dirty="0">
              <a:effectLst/>
              <a:latin typeface="Arial" panose="020B0604020202020204" pitchFamily="34" charset="0"/>
              <a:cs typeface="Arial" panose="020B0604020202020204" pitchFamily="34" charset="0"/>
            </a:endParaRPr>
          </a:p>
          <a:p>
            <a:pPr marL="0" indent="0">
              <a:lnSpc>
                <a:spcPct val="150000"/>
              </a:lnSpc>
              <a:buNone/>
            </a:pPr>
            <a:r>
              <a:rPr lang="ro-RO" sz="2400" dirty="0">
                <a:effectLst/>
                <a:latin typeface="Arial" panose="020B0604020202020204" pitchFamily="34" charset="0"/>
                <a:cs typeface="Arial" panose="020B0604020202020204" pitchFamily="34" charset="0"/>
              </a:rPr>
              <a:t>4. </a:t>
            </a:r>
            <a:r>
              <a:rPr lang="tr-TR" sz="2400" dirty="0">
                <a:effectLst/>
                <a:latin typeface="Arial" panose="020B0604020202020204" pitchFamily="34" charset="0"/>
                <a:cs typeface="Arial" panose="020B0604020202020204" pitchFamily="34" charset="0"/>
              </a:rPr>
              <a:t>Gender equality has improved, but greater investments are needed to bridge the gaps. </a:t>
            </a:r>
          </a:p>
          <a:p>
            <a:pPr marL="0" indent="0">
              <a:lnSpc>
                <a:spcPct val="150000"/>
              </a:lnSpc>
              <a:buNone/>
            </a:pPr>
            <a:r>
              <a:rPr lang="ro-RO" sz="2400" dirty="0">
                <a:effectLst/>
                <a:latin typeface="Arial" panose="020B0604020202020204" pitchFamily="34" charset="0"/>
                <a:cs typeface="Arial" panose="020B0604020202020204" pitchFamily="34" charset="0"/>
              </a:rPr>
              <a:t>5. </a:t>
            </a:r>
            <a:r>
              <a:rPr lang="tr-TR" sz="2400" dirty="0">
                <a:effectLst/>
                <a:latin typeface="Arial" panose="020B0604020202020204" pitchFamily="34" charset="0"/>
                <a:cs typeface="Arial" panose="020B0604020202020204" pitchFamily="34" charset="0"/>
              </a:rPr>
              <a:t>Gender equality needs the united voices and actions of a cross-section of actors. </a:t>
            </a:r>
          </a:p>
        </p:txBody>
      </p:sp>
      <p:pic>
        <p:nvPicPr>
          <p:cNvPr id="3" name="Εικόνα 97">
            <a:extLst>
              <a:ext uri="{FF2B5EF4-FFF2-40B4-BE49-F238E27FC236}">
                <a16:creationId xmlns:a16="http://schemas.microsoft.com/office/drawing/2014/main" id="{7A38E927-CF71-C830-0537-7932C4743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ttps://media.gettyimages.com/vectors/gender-equality-illustration-vector-id165801582?s=612x612">
            <a:extLst>
              <a:ext uri="{FF2B5EF4-FFF2-40B4-BE49-F238E27FC236}">
                <a16:creationId xmlns:a16="http://schemas.microsoft.com/office/drawing/2014/main" id="{DD4630D3-81AF-D62C-353D-8DFF41FE48B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007598" y="1525529"/>
            <a:ext cx="3025011" cy="2160240"/>
          </a:xfrm>
          <a:prstGeom prst="rect">
            <a:avLst/>
          </a:prstGeom>
          <a:noFill/>
          <a:ln>
            <a:noFill/>
          </a:ln>
        </p:spPr>
      </p:pic>
    </p:spTree>
    <p:extLst>
      <p:ext uri="{BB962C8B-B14F-4D97-AF65-F5344CB8AC3E}">
        <p14:creationId xmlns:p14="http://schemas.microsoft.com/office/powerpoint/2010/main" val="24978091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653" y="1793148"/>
            <a:ext cx="9785913" cy="4525963"/>
          </a:xfrm>
        </p:spPr>
        <p:txBody>
          <a:bodyPr/>
          <a:lstStyle/>
          <a:p>
            <a:pPr marL="0" indent="0" algn="ctr">
              <a:buNone/>
            </a:pPr>
            <a:r>
              <a:rPr lang="tr-TR" sz="2800" b="1" dirty="0">
                <a:effectLst/>
                <a:latin typeface="Arial" panose="020B0604020202020204" pitchFamily="34" charset="0"/>
                <a:cs typeface="Arial" panose="020B0604020202020204" pitchFamily="34" charset="0"/>
              </a:rPr>
              <a:t>Gender Discrimination and Women Seafarers  </a:t>
            </a:r>
          </a:p>
          <a:p>
            <a:pPr>
              <a:lnSpc>
                <a:spcPct val="150000"/>
              </a:lnSpc>
            </a:pPr>
            <a:r>
              <a:rPr lang="tr-TR" sz="2800" dirty="0" err="1">
                <a:effectLst/>
                <a:latin typeface="Arial" panose="020B0604020202020204" pitchFamily="34" charset="0"/>
                <a:cs typeface="Arial" panose="020B0604020202020204" pitchFamily="34" charset="0"/>
              </a:rPr>
              <a:t>too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rare</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world</a:t>
            </a:r>
            <a:r>
              <a:rPr lang="tr-TR" sz="2800" dirty="0">
                <a:effectLst/>
                <a:latin typeface="Arial" panose="020B0604020202020204" pitchFamily="34" charset="0"/>
                <a:cs typeface="Arial" panose="020B0604020202020204" pitchFamily="34" charset="0"/>
              </a:rPr>
              <a:t> (2 %)</a:t>
            </a:r>
          </a:p>
          <a:p>
            <a:pPr>
              <a:lnSpc>
                <a:spcPct val="150000"/>
              </a:lnSpc>
            </a:pPr>
            <a:r>
              <a:rPr lang="tr-TR" sz="2800" dirty="0" err="1">
                <a:effectLst/>
                <a:latin typeface="Arial" panose="020B0604020202020204" pitchFamily="34" charset="0"/>
                <a:cs typeface="Arial" panose="020B0604020202020204" pitchFamily="34" charset="0"/>
              </a:rPr>
              <a:t>work</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generally</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cruise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ferries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sector</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are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confronting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prejudice</a:t>
            </a:r>
            <a:r>
              <a:rPr lang="tr-TR" sz="2800" dirty="0">
                <a:effectLst/>
                <a:latin typeface="Arial" panose="020B0604020202020204" pitchFamily="34" charset="0"/>
                <a:cs typeface="Arial" panose="020B0604020202020204" pitchFamily="34" charset="0"/>
              </a:rPr>
              <a:t> but </a:t>
            </a:r>
            <a:r>
              <a:rPr lang="tr-TR" sz="2800" dirty="0" err="1">
                <a:effectLst/>
                <a:latin typeface="Arial" panose="020B0604020202020204" pitchFamily="34" charset="0"/>
                <a:cs typeface="Arial" panose="020B0604020202020204" pitchFamily="34" charset="0"/>
              </a:rPr>
              <a:t>becoming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valuable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members</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lower</a:t>
            </a:r>
            <a:r>
              <a:rPr lang="tr-TR" sz="2800" dirty="0">
                <a:effectLst/>
                <a:latin typeface="Arial" panose="020B0604020202020204" pitchFamily="34" charset="0"/>
                <a:cs typeface="Arial" panose="020B0604020202020204" pitchFamily="34" charset="0"/>
              </a:rPr>
              <a:t> pay </a:t>
            </a:r>
          </a:p>
          <a:p>
            <a:pPr>
              <a:lnSpc>
                <a:spcPct val="150000"/>
              </a:lnSpc>
            </a:pPr>
            <a:r>
              <a:rPr lang="tr-TR" sz="2800" dirty="0" err="1">
                <a:effectLst/>
                <a:latin typeface="Arial" panose="020B0604020202020204" pitchFamily="34" charset="0"/>
                <a:cs typeface="Arial" panose="020B0604020202020204" pitchFamily="34" charset="0"/>
              </a:rPr>
              <a:t>doing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work</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equivalent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that</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male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colleagues</a:t>
            </a:r>
            <a:endParaRPr lang="tr-TR" sz="2800" dirty="0">
              <a:effectLst/>
              <a:latin typeface="Arial" panose="020B0604020202020204" pitchFamily="34" charset="0"/>
              <a:cs typeface="Arial" panose="020B0604020202020204" pitchFamily="34" charset="0"/>
            </a:endParaRPr>
          </a:p>
        </p:txBody>
      </p:sp>
      <p:pic>
        <p:nvPicPr>
          <p:cNvPr id="3" name="Εικόνα 97">
            <a:extLst>
              <a:ext uri="{FF2B5EF4-FFF2-40B4-BE49-F238E27FC236}">
                <a16:creationId xmlns:a16="http://schemas.microsoft.com/office/drawing/2014/main" id="{7AAF64AB-2791-89B0-3ED7-6632F4AC0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912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0913" y="1513766"/>
            <a:ext cx="9589058" cy="1487176"/>
          </a:xfrm>
        </p:spPr>
        <p:txBody>
          <a:bodyPr/>
          <a:lstStyle/>
          <a:p>
            <a:pPr algn="ctr">
              <a:lnSpc>
                <a:spcPct val="150000"/>
              </a:lnSpc>
            </a:pPr>
            <a:r>
              <a:rPr lang="ro-RO" sz="2800" b="1" dirty="0">
                <a:effectLst/>
                <a:latin typeface="Arial" panose="020B0604020202020204" pitchFamily="34" charset="0"/>
                <a:cs typeface="Arial" panose="020B0604020202020204" pitchFamily="34" charset="0"/>
              </a:rPr>
              <a:t>TOPIC</a:t>
            </a:r>
            <a:r>
              <a:rPr lang="tr-TR" sz="2800" b="1" dirty="0">
                <a:effectLst/>
                <a:latin typeface="Arial" panose="020B0604020202020204" pitchFamily="34" charset="0"/>
                <a:cs typeface="Arial" panose="020B0604020202020204" pitchFamily="34" charset="0"/>
              </a:rPr>
              <a:t> </a:t>
            </a:r>
            <a:r>
              <a:rPr lang="ro-RO" sz="2800" b="1" dirty="0">
                <a:effectLst/>
                <a:latin typeface="Arial" panose="020B0604020202020204" pitchFamily="34" charset="0"/>
                <a:cs typeface="Arial" panose="020B0604020202020204" pitchFamily="34" charset="0"/>
              </a:rPr>
              <a:t>2</a:t>
            </a:r>
            <a:r>
              <a:rPr lang="tr-TR" sz="2800" b="1" dirty="0">
                <a:effectLst/>
                <a:latin typeface="Arial" panose="020B0604020202020204" pitchFamily="34" charset="0"/>
                <a:cs typeface="Arial" panose="020B0604020202020204" pitchFamily="34" charset="0"/>
              </a:rPr>
              <a:t> </a:t>
            </a:r>
            <a:br>
              <a:rPr lang="tr-TR" sz="4000" b="1" dirty="0">
                <a:effectLst/>
                <a:latin typeface="Arial" panose="020B0604020202020204" pitchFamily="34" charset="0"/>
                <a:cs typeface="Arial" panose="020B0604020202020204" pitchFamily="34" charset="0"/>
              </a:rPr>
            </a:br>
            <a:r>
              <a:rPr lang="ro-RO" sz="2800" b="1" dirty="0">
                <a:latin typeface="Arial" panose="020B0604020202020204" pitchFamily="34" charset="0"/>
                <a:cs typeface="Arial" panose="020B0604020202020204" pitchFamily="34" charset="0"/>
              </a:rPr>
              <a:t>D</a:t>
            </a:r>
            <a:r>
              <a:rPr lang="tr-TR" sz="2800" b="1" dirty="0">
                <a:latin typeface="Arial" panose="020B0604020202020204" pitchFamily="34" charset="0"/>
                <a:cs typeface="Arial" panose="020B0604020202020204" pitchFamily="34" charset="0"/>
              </a:rPr>
              <a:t>IVERSITY MANAGEMENT</a:t>
            </a:r>
            <a:r>
              <a:rPr lang="ro-RO" sz="2800" b="1" dirty="0">
                <a:latin typeface="Arial" panose="020B0604020202020204" pitchFamily="34" charset="0"/>
                <a:cs typeface="Arial" panose="020B0604020202020204" pitchFamily="34" charset="0"/>
              </a:rPr>
              <a:t> IN MARITIME SECTOR</a:t>
            </a:r>
            <a:br>
              <a:rPr lang="tr-TR" sz="2800" dirty="0">
                <a:effectLst/>
                <a:latin typeface="Arial" panose="020B0604020202020204" pitchFamily="34" charset="0"/>
                <a:cs typeface="Arial" panose="020B0604020202020204" pitchFamily="34" charset="0"/>
              </a:rPr>
            </a:br>
            <a:r>
              <a:rPr lang="tr-TR" sz="2800" b="1" dirty="0">
                <a:effectLst/>
                <a:latin typeface="Arial" panose="020B0604020202020204" pitchFamily="34" charset="0"/>
                <a:cs typeface="Arial" panose="020B0604020202020204" pitchFamily="34" charset="0"/>
              </a:rPr>
              <a:t>  </a:t>
            </a:r>
            <a:br>
              <a:rPr lang="tr-TR" sz="2800" b="1" dirty="0">
                <a:effectLst/>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6520" y="3169920"/>
            <a:ext cx="6985000" cy="2928611"/>
          </a:xfrm>
          <a:prstGeom prst="rect">
            <a:avLst/>
          </a:prstGeom>
        </p:spPr>
      </p:pic>
      <p:pic>
        <p:nvPicPr>
          <p:cNvPr id="3" name="Εικόνα 97">
            <a:extLst>
              <a:ext uri="{FF2B5EF4-FFF2-40B4-BE49-F238E27FC236}">
                <a16:creationId xmlns:a16="http://schemas.microsoft.com/office/drawing/2014/main" id="{190C8CAB-3EBB-3682-97F3-451E34AFF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4113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87" y="2352752"/>
            <a:ext cx="6141243" cy="4229520"/>
          </a:xfrm>
        </p:spPr>
        <p:txBody>
          <a:bodyPr/>
          <a:lstStyle/>
          <a:p>
            <a:pPr>
              <a:lnSpc>
                <a:spcPct val="150000"/>
              </a:lnSpc>
            </a:pPr>
            <a:r>
              <a:rPr lang="tr-TR" sz="2800" dirty="0">
                <a:effectLst/>
                <a:latin typeface="Arial" panose="020B0604020202020204" pitchFamily="34" charset="0"/>
                <a:cs typeface="Arial" panose="020B0604020202020204" pitchFamily="34" charset="0"/>
              </a:rPr>
              <a:t>A gender-dominated workplace</a:t>
            </a:r>
          </a:p>
          <a:p>
            <a:pPr>
              <a:lnSpc>
                <a:spcPct val="150000"/>
              </a:lnSpc>
            </a:pPr>
            <a:r>
              <a:rPr lang="tr-TR" sz="2800" kern="1200" dirty="0">
                <a:effectLst/>
                <a:latin typeface="Arial" charset="0"/>
              </a:rPr>
              <a:t>Shipping and seafaring are increasingly diverse in terms of race, class and nationality </a:t>
            </a:r>
          </a:p>
          <a:p>
            <a:pPr>
              <a:lnSpc>
                <a:spcPct val="150000"/>
              </a:lnSpc>
            </a:pPr>
            <a:r>
              <a:rPr lang="tr-TR" sz="2800" kern="1200" dirty="0">
                <a:effectLst/>
                <a:latin typeface="Arial" charset="0"/>
              </a:rPr>
              <a:t>this intricate and globalised industry </a:t>
            </a:r>
            <a:endParaRPr lang="tr-TR" dirty="0">
              <a:effectLst/>
              <a:latin typeface="Arial" panose="020B0604020202020204" pitchFamily="34" charset="0"/>
              <a:cs typeface="Arial" panose="020B0604020202020204" pitchFamily="34" charset="0"/>
            </a:endParaRPr>
          </a:p>
        </p:txBody>
      </p:sp>
      <p:sp>
        <p:nvSpPr>
          <p:cNvPr id="3" name="Content Placeholder 1">
            <a:extLst>
              <a:ext uri="{FF2B5EF4-FFF2-40B4-BE49-F238E27FC236}">
                <a16:creationId xmlns:a16="http://schemas.microsoft.com/office/drawing/2014/main" id="{59D96336-2216-D57E-A921-9B76696E1C71}"/>
              </a:ext>
            </a:extLst>
          </p:cNvPr>
          <p:cNvSpPr txBox="1">
            <a:spLocks/>
          </p:cNvSpPr>
          <p:nvPr/>
        </p:nvSpPr>
        <p:spPr>
          <a:xfrm>
            <a:off x="6227430" y="2188057"/>
            <a:ext cx="5729134" cy="4785395"/>
          </a:xfrm>
          <a:prstGeom prst="rect">
            <a:avLst/>
          </a:prstGeom>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nSpc>
                <a:spcPct val="150000"/>
              </a:lnSpc>
            </a:pPr>
            <a:r>
              <a:rPr lang="tr-TR" sz="3400" kern="0" dirty="0">
                <a:effectLst/>
                <a:latin typeface="Arial" panose="020B0604020202020204" pitchFamily="34" charset="0"/>
                <a:cs typeface="Arial" panose="020B0604020202020204" pitchFamily="34" charset="0"/>
              </a:rPr>
              <a:t> </a:t>
            </a:r>
            <a:r>
              <a:rPr lang="tr-TR" sz="2800" kern="0" dirty="0">
                <a:effectLst/>
                <a:latin typeface="Arial" panose="020B0604020202020204" pitchFamily="34" charset="0"/>
                <a:cs typeface="Arial" panose="020B0604020202020204" pitchFamily="34" charset="0"/>
              </a:rPr>
              <a:t>Varied Viewpoints</a:t>
            </a:r>
          </a:p>
          <a:p>
            <a:pPr>
              <a:lnSpc>
                <a:spcPct val="150000"/>
              </a:lnSpc>
            </a:pPr>
            <a:r>
              <a:rPr lang="tr-TR" sz="2800" kern="1200" dirty="0">
                <a:effectLst/>
                <a:latin typeface="Arial" charset="0"/>
              </a:rPr>
              <a:t>Strong Communication</a:t>
            </a:r>
          </a:p>
          <a:p>
            <a:pPr>
              <a:lnSpc>
                <a:spcPct val="150000"/>
              </a:lnSpc>
            </a:pPr>
            <a:r>
              <a:rPr lang="tr-TR" sz="2800" kern="1200" dirty="0">
                <a:effectLst/>
                <a:latin typeface="Arial" charset="0"/>
              </a:rPr>
              <a:t>Foster a Positive Work Environment</a:t>
            </a:r>
          </a:p>
          <a:p>
            <a:pPr>
              <a:lnSpc>
                <a:spcPct val="150000"/>
              </a:lnSpc>
            </a:pPr>
            <a:r>
              <a:rPr lang="tr-TR" sz="2800" kern="1200" dirty="0">
                <a:effectLst/>
                <a:latin typeface="Arial" charset="0"/>
                <a:cs typeface="Arial" panose="020B0604020202020204" pitchFamily="34" charset="0"/>
              </a:rPr>
              <a:t>Taking Care of Employees</a:t>
            </a:r>
          </a:p>
          <a:p>
            <a:pPr>
              <a:lnSpc>
                <a:spcPct val="150000"/>
              </a:lnSpc>
            </a:pPr>
            <a:r>
              <a:rPr lang="tr-TR" sz="2800" kern="1200" dirty="0">
                <a:effectLst/>
                <a:latin typeface="Arial" charset="0"/>
                <a:cs typeface="Arial" panose="020B0604020202020204" pitchFamily="34" charset="0"/>
              </a:rPr>
              <a:t>Gaining a Great Reputation</a:t>
            </a:r>
            <a:endParaRPr lang="tr-TR" sz="2800" kern="0" dirty="0">
              <a:effectLst/>
              <a:latin typeface="Arial" panose="020B0604020202020204" pitchFamily="34" charset="0"/>
              <a:cs typeface="Arial" panose="020B0604020202020204" pitchFamily="34" charset="0"/>
            </a:endParaRPr>
          </a:p>
          <a:p>
            <a:endParaRPr lang="tr-TR" sz="2800" kern="0" dirty="0">
              <a:effectLst/>
              <a:latin typeface="Arial" panose="020B0604020202020204" pitchFamily="34" charset="0"/>
              <a:cs typeface="Arial" panose="020B0604020202020204" pitchFamily="34" charset="0"/>
            </a:endParaRPr>
          </a:p>
          <a:p>
            <a:endParaRPr lang="tr-TR" kern="0" dirty="0">
              <a:effectLst/>
              <a:latin typeface="Arial" panose="020B0604020202020204" pitchFamily="34" charset="0"/>
              <a:cs typeface="Arial" panose="020B0604020202020204" pitchFamily="34" charset="0"/>
            </a:endParaRPr>
          </a:p>
          <a:p>
            <a:endParaRPr lang="tr-TR" kern="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01BC22-01FE-F736-5EB7-73BF8C00E8B7}"/>
              </a:ext>
            </a:extLst>
          </p:cNvPr>
          <p:cNvSpPr txBox="1"/>
          <p:nvPr/>
        </p:nvSpPr>
        <p:spPr>
          <a:xfrm>
            <a:off x="713342" y="1535267"/>
            <a:ext cx="11028176" cy="523220"/>
          </a:xfrm>
          <a:prstGeom prst="rect">
            <a:avLst/>
          </a:prstGeom>
          <a:noFill/>
        </p:spPr>
        <p:txBody>
          <a:bodyPr wrap="square">
            <a:spAutoFit/>
          </a:bodyPr>
          <a:lstStyle/>
          <a:p>
            <a:pPr marL="0" indent="0" algn="ctr">
              <a:buNone/>
            </a:pPr>
            <a:r>
              <a:rPr lang="tr-TR" sz="2800" b="1" dirty="0">
                <a:effectLst/>
                <a:latin typeface="Arial" panose="020B0604020202020204" pitchFamily="34" charset="0"/>
                <a:cs typeface="Arial" panose="020B0604020202020204" pitchFamily="34" charset="0"/>
              </a:rPr>
              <a:t>Diversity Management </a:t>
            </a:r>
            <a:r>
              <a:rPr lang="ro-RO" sz="2800" b="1" dirty="0" err="1">
                <a:effectLst/>
                <a:latin typeface="Arial" panose="020B0604020202020204" pitchFamily="34" charset="0"/>
                <a:cs typeface="Arial" panose="020B0604020202020204" pitchFamily="34" charset="0"/>
              </a:rPr>
              <a:t>Particularities</a:t>
            </a:r>
            <a:r>
              <a:rPr lang="ro-RO" sz="2800" b="1" dirty="0">
                <a:effectLst/>
                <a:latin typeface="Arial" panose="020B0604020202020204" pitchFamily="34" charset="0"/>
                <a:cs typeface="Arial" panose="020B0604020202020204" pitchFamily="34" charset="0"/>
              </a:rPr>
              <a:t> </a:t>
            </a:r>
            <a:r>
              <a:rPr lang="tr-TR" sz="2800" b="1" dirty="0">
                <a:effectLst/>
                <a:latin typeface="Arial" panose="020B0604020202020204" pitchFamily="34" charset="0"/>
                <a:cs typeface="Arial" panose="020B0604020202020204" pitchFamily="34" charset="0"/>
              </a:rPr>
              <a:t>in Maritime</a:t>
            </a:r>
            <a:r>
              <a:rPr lang="ro-RO" sz="2800" b="1" dirty="0">
                <a:effectLst/>
                <a:latin typeface="Arial" panose="020B0604020202020204" pitchFamily="34" charset="0"/>
                <a:cs typeface="Arial" panose="020B0604020202020204" pitchFamily="34" charset="0"/>
              </a:rPr>
              <a:t> Sector</a:t>
            </a:r>
            <a:r>
              <a:rPr lang="tr-TR" sz="2800" b="1" dirty="0">
                <a:effectLst/>
                <a:latin typeface="Arial" panose="020B0604020202020204" pitchFamily="34" charset="0"/>
                <a:cs typeface="Arial" panose="020B0604020202020204" pitchFamily="34" charset="0"/>
              </a:rPr>
              <a:t> </a:t>
            </a:r>
          </a:p>
        </p:txBody>
      </p:sp>
      <p:pic>
        <p:nvPicPr>
          <p:cNvPr id="6" name="Εικόνα 97">
            <a:extLst>
              <a:ext uri="{FF2B5EF4-FFF2-40B4-BE49-F238E27FC236}">
                <a16:creationId xmlns:a16="http://schemas.microsoft.com/office/drawing/2014/main" id="{EC4037BC-B9CD-D1C9-C0FC-4A37B3037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8960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440878"/>
            <a:ext cx="12192000" cy="5293757"/>
          </a:xfrm>
          <a:prstGeom prst="rect">
            <a:avLst/>
          </a:prstGeom>
          <a:noFill/>
        </p:spPr>
        <p:txBody>
          <a:bodyPr wrap="square" rtlCol="0">
            <a:spAutoFit/>
          </a:bodyPr>
          <a:lstStyle/>
          <a:p>
            <a:pPr algn="ctr" eaLnBrk="0" fontAlgn="base" hangingPunct="0">
              <a:spcBef>
                <a:spcPct val="0"/>
              </a:spcBef>
              <a:spcAft>
                <a:spcPct val="0"/>
              </a:spcAft>
            </a:pPr>
            <a:r>
              <a:rPr lang="en-GB" sz="3200" b="1" i="1" dirty="0">
                <a:solidFill>
                  <a:srgbClr val="92D050"/>
                </a:solidFill>
                <a:effectLst/>
                <a:latin typeface="Arial" panose="020B0604020202020204" pitchFamily="34" charset="0"/>
                <a:cs typeface="Arial" panose="020B0604020202020204" pitchFamily="34" charset="0"/>
              </a:rPr>
              <a:t>Task 7.5.4 </a:t>
            </a:r>
            <a:r>
              <a:rPr lang="ro-RO" sz="3200" b="1" i="1" dirty="0" err="1">
                <a:solidFill>
                  <a:srgbClr val="92D050"/>
                </a:solidFill>
                <a:effectLst/>
                <a:latin typeface="Arial" panose="020B0604020202020204" pitchFamily="34" charset="0"/>
                <a:cs typeface="Arial" panose="020B0604020202020204" pitchFamily="34" charset="0"/>
              </a:rPr>
              <a:t>Gender</a:t>
            </a:r>
            <a:r>
              <a:rPr lang="ro-RO" sz="3200" b="1" i="1" dirty="0">
                <a:solidFill>
                  <a:srgbClr val="92D050"/>
                </a:solidFill>
                <a:effectLst/>
                <a:latin typeface="Arial" panose="020B0604020202020204" pitchFamily="34" charset="0"/>
                <a:cs typeface="Arial" panose="020B0604020202020204" pitchFamily="34" charset="0"/>
              </a:rPr>
              <a:t> </a:t>
            </a:r>
            <a:r>
              <a:rPr lang="ro-RO" sz="3200" b="1" i="1" dirty="0" err="1">
                <a:solidFill>
                  <a:srgbClr val="92D050"/>
                </a:solidFill>
                <a:effectLst/>
                <a:latin typeface="Arial" panose="020B0604020202020204" pitchFamily="34" charset="0"/>
                <a:cs typeface="Arial" panose="020B0604020202020204" pitchFamily="34" charset="0"/>
              </a:rPr>
              <a:t>Analysis</a:t>
            </a:r>
            <a:r>
              <a:rPr lang="ro-RO" sz="3200" b="1" i="1" dirty="0">
                <a:solidFill>
                  <a:srgbClr val="92D050"/>
                </a:solidFill>
                <a:effectLst/>
                <a:latin typeface="Arial" panose="020B0604020202020204" pitchFamily="34" charset="0"/>
                <a:cs typeface="Arial" panose="020B0604020202020204" pitchFamily="34" charset="0"/>
              </a:rPr>
              <a:t> - </a:t>
            </a:r>
            <a:r>
              <a:rPr lang="ro-RO" sz="3200" b="1" i="1" dirty="0" err="1">
                <a:solidFill>
                  <a:srgbClr val="92D050"/>
                </a:solidFill>
                <a:effectLst/>
                <a:latin typeface="Arial" panose="020B0604020202020204" pitchFamily="34" charset="0"/>
                <a:cs typeface="Arial" panose="020B0604020202020204" pitchFamily="34" charset="0"/>
              </a:rPr>
              <a:t>Methodology</a:t>
            </a:r>
            <a:r>
              <a:rPr lang="ro-RO" sz="3200" b="1" i="1" dirty="0">
                <a:solidFill>
                  <a:srgbClr val="92D050"/>
                </a:solidFill>
                <a:effectLst/>
                <a:latin typeface="Arial" panose="020B0604020202020204" pitchFamily="34" charset="0"/>
                <a:cs typeface="Arial" panose="020B0604020202020204" pitchFamily="34" charset="0"/>
              </a:rPr>
              <a:t> </a:t>
            </a:r>
            <a:r>
              <a:rPr lang="ro-RO" sz="3200" b="1" i="1" dirty="0" err="1">
                <a:solidFill>
                  <a:srgbClr val="92D050"/>
                </a:solidFill>
                <a:effectLst/>
                <a:latin typeface="Arial" panose="020B0604020202020204" pitchFamily="34" charset="0"/>
                <a:cs typeface="Arial" panose="020B0604020202020204" pitchFamily="34" charset="0"/>
              </a:rPr>
              <a:t>and</a:t>
            </a:r>
            <a:r>
              <a:rPr lang="ro-RO" sz="3200" b="1" i="1" dirty="0">
                <a:solidFill>
                  <a:srgbClr val="92D050"/>
                </a:solidFill>
                <a:effectLst/>
                <a:latin typeface="Arial" panose="020B0604020202020204" pitchFamily="34" charset="0"/>
                <a:cs typeface="Arial" panose="020B0604020202020204" pitchFamily="34" charset="0"/>
              </a:rPr>
              <a:t> </a:t>
            </a:r>
            <a:r>
              <a:rPr lang="ro-RO" sz="3200" b="1" i="1" dirty="0" err="1">
                <a:solidFill>
                  <a:srgbClr val="92D050"/>
                </a:solidFill>
                <a:effectLst/>
                <a:latin typeface="Arial" panose="020B0604020202020204" pitchFamily="34" charset="0"/>
                <a:cs typeface="Arial" panose="020B0604020202020204" pitchFamily="34" charset="0"/>
              </a:rPr>
              <a:t>results</a:t>
            </a:r>
            <a:endParaRPr lang="en-GB" sz="3200" b="1" i="1" dirty="0">
              <a:solidFill>
                <a:srgbClr val="92D050"/>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endParaRPr lang="ro-RO" sz="2800" b="1" i="0" dirty="0">
              <a:effectLst/>
              <a:latin typeface="Arial" panose="020B0604020202020204" pitchFamily="34" charset="0"/>
              <a:cs typeface="Arial" panose="020B0604020202020204" pitchFamily="34" charset="0"/>
            </a:endParaRPr>
          </a:p>
          <a:p>
            <a:pPr algn="l">
              <a:spcAft>
                <a:spcPts val="0"/>
              </a:spcAft>
            </a:pPr>
            <a:r>
              <a:rPr lang="ro-RO" sz="2800" b="1" i="0" u="sng" dirty="0">
                <a:solidFill>
                  <a:srgbClr val="FFFF00"/>
                </a:solidFill>
                <a:effectLst/>
                <a:latin typeface="Arial" panose="020B0604020202020204" pitchFamily="34" charset="0"/>
                <a:cs typeface="Arial" panose="020B0604020202020204" pitchFamily="34" charset="0"/>
              </a:rPr>
              <a:t>2. </a:t>
            </a:r>
            <a:r>
              <a:rPr lang="en-GB" sz="2800" b="1" i="0" u="sng" dirty="0">
                <a:solidFill>
                  <a:srgbClr val="FFFF00"/>
                </a:solidFill>
                <a:effectLst/>
                <a:latin typeface="Arial" panose="020B0604020202020204" pitchFamily="34" charset="0"/>
                <a:cs typeface="Arial" panose="020B0604020202020204" pitchFamily="34" charset="0"/>
              </a:rPr>
              <a:t>Operational gender dimension for bridge team management procedures – crew perspectives</a:t>
            </a:r>
            <a:endParaRPr lang="ro-RO" sz="2800" b="1" i="0" u="sng" dirty="0">
              <a:solidFill>
                <a:srgbClr val="FFFF00"/>
              </a:solidFill>
              <a:effectLst/>
              <a:latin typeface="Arial" panose="020B0604020202020204" pitchFamily="34" charset="0"/>
              <a:cs typeface="Arial" panose="020B0604020202020204" pitchFamily="34" charset="0"/>
            </a:endParaRPr>
          </a:p>
          <a:p>
            <a:pPr marL="714375" indent="-357188">
              <a:spcAft>
                <a:spcPts val="1200"/>
              </a:spcAft>
              <a:buFont typeface="Arial" panose="020B0604020202020204" pitchFamily="34" charset="0"/>
              <a:buChar char="•"/>
            </a:pPr>
            <a:r>
              <a:rPr lang="ro-RO" sz="2600" b="0" i="0" dirty="0" err="1">
                <a:effectLst/>
                <a:latin typeface="Arial" panose="020B0604020202020204" pitchFamily="34" charset="0"/>
                <a:cs typeface="Arial" panose="020B0604020202020204" pitchFamily="34" charset="0"/>
              </a:rPr>
              <a:t>Concluding</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from</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previous</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research</a:t>
            </a:r>
            <a:r>
              <a:rPr lang="ro-RO" sz="2600" dirty="0">
                <a:latin typeface="Arial" panose="020B0604020202020204" pitchFamily="34" charset="0"/>
                <a:cs typeface="Arial" panose="020B0604020202020204" pitchFamily="34" charset="0"/>
              </a:rPr>
              <a:t>, a </a:t>
            </a:r>
            <a:r>
              <a:rPr lang="ro-RO" sz="2600" dirty="0" err="1">
                <a:latin typeface="Arial" panose="020B0604020202020204" pitchFamily="34" charset="0"/>
                <a:cs typeface="Arial" panose="020B0604020202020204" pitchFamily="34" charset="0"/>
              </a:rPr>
              <a:t>brief</a:t>
            </a:r>
            <a:r>
              <a:rPr lang="ro-RO" sz="2600" dirty="0">
                <a:latin typeface="Arial" panose="020B0604020202020204" pitchFamily="34" charset="0"/>
                <a:cs typeface="Arial" panose="020B0604020202020204" pitchFamily="34" charset="0"/>
              </a:rPr>
              <a:t> </a:t>
            </a:r>
            <a:r>
              <a:rPr lang="ro-RO" sz="2600" dirty="0" err="1">
                <a:latin typeface="Arial" panose="020B0604020202020204" pitchFamily="34" charset="0"/>
                <a:cs typeface="Arial" panose="020B0604020202020204" pitchFamily="34" charset="0"/>
              </a:rPr>
              <a:t>course</a:t>
            </a:r>
            <a:r>
              <a:rPr lang="ro-RO" sz="2600" dirty="0">
                <a:latin typeface="Arial" panose="020B0604020202020204" pitchFamily="34" charset="0"/>
                <a:cs typeface="Arial" panose="020B0604020202020204" pitchFamily="34" charset="0"/>
              </a:rPr>
              <a:t> for </a:t>
            </a:r>
            <a:r>
              <a:rPr lang="ro-RO" sz="2600" dirty="0" err="1">
                <a:latin typeface="Arial" panose="020B0604020202020204" pitchFamily="34" charset="0"/>
                <a:cs typeface="Arial" panose="020B0604020202020204" pitchFamily="34" charset="0"/>
              </a:rPr>
              <a:t>gender</a:t>
            </a:r>
            <a:r>
              <a:rPr lang="ro-RO" sz="2600" dirty="0">
                <a:latin typeface="Arial" panose="020B0604020202020204" pitchFamily="34" charset="0"/>
                <a:cs typeface="Arial" panose="020B0604020202020204" pitchFamily="34" charset="0"/>
              </a:rPr>
              <a:t> management </a:t>
            </a:r>
            <a:r>
              <a:rPr lang="ro-RO" sz="2600" dirty="0" err="1">
                <a:latin typeface="Arial" panose="020B0604020202020204" pitchFamily="34" charset="0"/>
                <a:cs typeface="Arial" panose="020B0604020202020204" pitchFamily="34" charset="0"/>
              </a:rPr>
              <a:t>onboard</a:t>
            </a:r>
            <a:r>
              <a:rPr lang="ro-RO" sz="2600" dirty="0">
                <a:latin typeface="Arial" panose="020B0604020202020204" pitchFamily="34" charset="0"/>
                <a:cs typeface="Arial" panose="020B0604020202020204" pitchFamily="34" charset="0"/>
              </a:rPr>
              <a:t> </a:t>
            </a:r>
            <a:r>
              <a:rPr lang="ro-RO" sz="2600" dirty="0" err="1">
                <a:latin typeface="Arial" panose="020B0604020202020204" pitchFamily="34" charset="0"/>
                <a:cs typeface="Arial" panose="020B0604020202020204" pitchFamily="34" charset="0"/>
              </a:rPr>
              <a:t>cruise</a:t>
            </a:r>
            <a:r>
              <a:rPr lang="ro-RO" sz="2600" dirty="0">
                <a:latin typeface="Arial" panose="020B0604020202020204" pitchFamily="34" charset="0"/>
                <a:cs typeface="Arial" panose="020B0604020202020204" pitchFamily="34" charset="0"/>
              </a:rPr>
              <a:t> </a:t>
            </a:r>
            <a:r>
              <a:rPr lang="ro-RO" sz="2600" dirty="0" err="1">
                <a:latin typeface="Arial" panose="020B0604020202020204" pitchFamily="34" charset="0"/>
                <a:cs typeface="Arial" panose="020B0604020202020204" pitchFamily="34" charset="0"/>
              </a:rPr>
              <a:t>ships</a:t>
            </a:r>
            <a:r>
              <a:rPr lang="ro-RO" sz="2600" dirty="0">
                <a:latin typeface="Arial" panose="020B0604020202020204" pitchFamily="34" charset="0"/>
                <a:cs typeface="Arial" panose="020B0604020202020204" pitchFamily="34" charset="0"/>
              </a:rPr>
              <a:t> </a:t>
            </a:r>
            <a:r>
              <a:rPr lang="ro-RO" sz="2600" dirty="0" err="1">
                <a:latin typeface="Arial" panose="020B0604020202020204" pitchFamily="34" charset="0"/>
                <a:cs typeface="Arial" panose="020B0604020202020204" pitchFamily="34" charset="0"/>
              </a:rPr>
              <a:t>has</a:t>
            </a:r>
            <a:r>
              <a:rPr lang="ro-RO" sz="2600" dirty="0">
                <a:latin typeface="Arial" panose="020B0604020202020204" pitchFamily="34" charset="0"/>
                <a:cs typeface="Arial" panose="020B0604020202020204" pitchFamily="34" charset="0"/>
              </a:rPr>
              <a:t> </a:t>
            </a:r>
            <a:r>
              <a:rPr lang="ro-RO" sz="2600" dirty="0" err="1">
                <a:latin typeface="Arial" panose="020B0604020202020204" pitchFamily="34" charset="0"/>
                <a:cs typeface="Arial" panose="020B0604020202020204" pitchFamily="34" charset="0"/>
              </a:rPr>
              <a:t>been</a:t>
            </a:r>
            <a:r>
              <a:rPr lang="ro-RO" sz="2600" dirty="0">
                <a:latin typeface="Arial" panose="020B0604020202020204" pitchFamily="34" charset="0"/>
                <a:cs typeface="Arial" panose="020B0604020202020204" pitchFamily="34" charset="0"/>
              </a:rPr>
              <a:t> </a:t>
            </a:r>
            <a:r>
              <a:rPr lang="ro-RO" sz="2600" dirty="0" err="1">
                <a:latin typeface="Arial" panose="020B0604020202020204" pitchFamily="34" charset="0"/>
                <a:cs typeface="Arial" panose="020B0604020202020204" pitchFamily="34" charset="0"/>
              </a:rPr>
              <a:t>drafted</a:t>
            </a:r>
            <a:r>
              <a:rPr lang="ro-RO" sz="2600" dirty="0">
                <a:latin typeface="Arial" panose="020B0604020202020204" pitchFamily="34" charset="0"/>
                <a:cs typeface="Arial" panose="020B0604020202020204" pitchFamily="34" charset="0"/>
              </a:rPr>
              <a:t> (</a:t>
            </a:r>
            <a:r>
              <a:rPr lang="ro-RO" sz="2600" dirty="0">
                <a:latin typeface="Arial" panose="020B0604020202020204" pitchFamily="34" charset="0"/>
                <a:cs typeface="Arial" panose="020B0604020202020204" pitchFamily="34" charset="0"/>
                <a:hlinkClick r:id="rId2"/>
              </a:rPr>
              <a:t>www.marplat.eu</a:t>
            </a:r>
            <a:r>
              <a:rPr lang="ro-RO" sz="2600" dirty="0">
                <a:latin typeface="Arial" panose="020B0604020202020204" pitchFamily="34" charset="0"/>
                <a:cs typeface="Arial" panose="020B0604020202020204" pitchFamily="34" charset="0"/>
              </a:rPr>
              <a:t>)</a:t>
            </a:r>
            <a:r>
              <a:rPr lang="en-GB" sz="2600" b="0" i="0" dirty="0">
                <a:effectLst/>
                <a:latin typeface="Arial" panose="020B0604020202020204" pitchFamily="34" charset="0"/>
                <a:cs typeface="Arial" panose="020B0604020202020204" pitchFamily="34" charset="0"/>
              </a:rPr>
              <a:t>;</a:t>
            </a:r>
            <a:endParaRPr lang="ro-RO" sz="2600" b="0" i="0" dirty="0">
              <a:effectLst/>
              <a:latin typeface="Arial" panose="020B0604020202020204" pitchFamily="34" charset="0"/>
              <a:cs typeface="Arial" panose="020B0604020202020204" pitchFamily="34" charset="0"/>
            </a:endParaRPr>
          </a:p>
          <a:p>
            <a:pPr marL="714375" indent="-357188">
              <a:spcAft>
                <a:spcPts val="1200"/>
              </a:spcAft>
              <a:buFont typeface="Arial" panose="020B0604020202020204" pitchFamily="34" charset="0"/>
              <a:buChar char="•"/>
            </a:pPr>
            <a:r>
              <a:rPr lang="ro-RO" sz="2600" b="0" i="0" dirty="0">
                <a:effectLst/>
                <a:latin typeface="Arial" panose="020B0604020202020204" pitchFamily="34" charset="0"/>
                <a:cs typeface="Arial" panose="020B0604020202020204" pitchFamily="34" charset="0"/>
              </a:rPr>
              <a:t>The </a:t>
            </a:r>
            <a:r>
              <a:rPr lang="ro-RO" sz="2600" b="0" i="0" dirty="0" err="1">
                <a:effectLst/>
                <a:latin typeface="Arial" panose="020B0604020202020204" pitchFamily="34" charset="0"/>
                <a:cs typeface="Arial" panose="020B0604020202020204" pitchFamily="34" charset="0"/>
              </a:rPr>
              <a:t>next</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slides</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will</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present</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the</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familiarization</a:t>
            </a:r>
            <a:r>
              <a:rPr lang="ro-RO" sz="2600" b="0" i="0" dirty="0">
                <a:effectLst/>
                <a:latin typeface="Arial" panose="020B0604020202020204" pitchFamily="34" charset="0"/>
                <a:cs typeface="Arial" panose="020B0604020202020204" pitchFamily="34" charset="0"/>
              </a:rPr>
              <a:t> </a:t>
            </a:r>
            <a:r>
              <a:rPr lang="ro-RO" sz="2600" b="0" i="0" dirty="0" err="1">
                <a:effectLst/>
                <a:latin typeface="Arial" panose="020B0604020202020204" pitchFamily="34" charset="0"/>
                <a:cs typeface="Arial" panose="020B0604020202020204" pitchFamily="34" charset="0"/>
              </a:rPr>
              <a:t>theory</a:t>
            </a:r>
            <a:r>
              <a:rPr lang="ro-RO" sz="2600" b="0" i="0" dirty="0">
                <a:effectLst/>
                <a:latin typeface="Arial" panose="020B0604020202020204" pitchFamily="34" charset="0"/>
                <a:cs typeface="Arial" panose="020B0604020202020204" pitchFamily="34" charset="0"/>
              </a:rPr>
              <a:t> on </a:t>
            </a:r>
            <a:r>
              <a:rPr lang="ro-RO" sz="2600" dirty="0" err="1">
                <a:latin typeface="Arial" panose="020B0604020202020204" pitchFamily="34" charset="0"/>
                <a:cs typeface="Arial" panose="020B0604020202020204" pitchFamily="34" charset="0"/>
              </a:rPr>
              <a:t>gender</a:t>
            </a:r>
            <a:r>
              <a:rPr lang="ro-RO" sz="2600" dirty="0">
                <a:latin typeface="Arial" panose="020B0604020202020204" pitchFamily="34" charset="0"/>
                <a:cs typeface="Arial" panose="020B0604020202020204" pitchFamily="34" charset="0"/>
              </a:rPr>
              <a:t> management </a:t>
            </a:r>
            <a:r>
              <a:rPr lang="ro-RO" sz="2600" dirty="0" err="1">
                <a:latin typeface="Arial" panose="020B0604020202020204" pitchFamily="34" charset="0"/>
                <a:cs typeface="Arial" panose="020B0604020202020204" pitchFamily="34" charset="0"/>
              </a:rPr>
              <a:t>onboard</a:t>
            </a:r>
            <a:r>
              <a:rPr lang="ro-RO" sz="2600" dirty="0">
                <a:latin typeface="Arial" panose="020B0604020202020204" pitchFamily="34" charset="0"/>
                <a:cs typeface="Arial" panose="020B0604020202020204" pitchFamily="34" charset="0"/>
              </a:rPr>
              <a:t> </a:t>
            </a:r>
            <a:r>
              <a:rPr lang="ro-RO" sz="2600" dirty="0" err="1">
                <a:latin typeface="Arial" panose="020B0604020202020204" pitchFamily="34" charset="0"/>
                <a:cs typeface="Arial" panose="020B0604020202020204" pitchFamily="34" charset="0"/>
              </a:rPr>
              <a:t>the</a:t>
            </a:r>
            <a:r>
              <a:rPr lang="ro-RO" sz="2600" dirty="0">
                <a:latin typeface="Arial" panose="020B0604020202020204" pitchFamily="34" charset="0"/>
                <a:cs typeface="Arial" panose="020B0604020202020204" pitchFamily="34" charset="0"/>
              </a:rPr>
              <a:t> </a:t>
            </a:r>
            <a:r>
              <a:rPr lang="ro-RO" sz="2600" dirty="0" err="1">
                <a:latin typeface="Arial" panose="020B0604020202020204" pitchFamily="34" charset="0"/>
                <a:cs typeface="Arial" panose="020B0604020202020204" pitchFamily="34" charset="0"/>
              </a:rPr>
              <a:t>ships</a:t>
            </a:r>
            <a:r>
              <a:rPr lang="ro-RO" sz="2600" dirty="0">
                <a:latin typeface="Arial" panose="020B0604020202020204" pitchFamily="34" charset="0"/>
                <a:cs typeface="Arial" panose="020B0604020202020204" pitchFamily="34" charset="0"/>
              </a:rPr>
              <a:t>.</a:t>
            </a:r>
            <a:endParaRPr lang="en-GB" sz="2600" b="0" i="0" dirty="0">
              <a:effectLst/>
              <a:latin typeface="Arial" panose="020B0604020202020204" pitchFamily="34" charset="0"/>
              <a:cs typeface="Arial" panose="020B0604020202020204" pitchFamily="34" charset="0"/>
            </a:endParaRPr>
          </a:p>
          <a:p>
            <a:pPr lvl="1" algn="l">
              <a:spcAft>
                <a:spcPts val="0"/>
              </a:spcAft>
            </a:pPr>
            <a:endParaRPr lang="ro-RO" sz="1600" dirty="0">
              <a:latin typeface="Arial" panose="020B0604020202020204" pitchFamily="34" charset="0"/>
              <a:cs typeface="Arial" panose="020B0604020202020204" pitchFamily="34" charset="0"/>
            </a:endParaRPr>
          </a:p>
          <a:p>
            <a:pPr marL="0" lvl="1" algn="l">
              <a:spcAft>
                <a:spcPts val="0"/>
              </a:spcAft>
            </a:pPr>
            <a:r>
              <a:rPr lang="en-GB" sz="2800" b="1" i="0" u="sng" dirty="0">
                <a:solidFill>
                  <a:srgbClr val="FFFF00"/>
                </a:solidFill>
                <a:effectLst/>
                <a:latin typeface="Arial" panose="020B0604020202020204" pitchFamily="34" charset="0"/>
                <a:cs typeface="Arial" panose="020B0604020202020204" pitchFamily="34" charset="0"/>
              </a:rPr>
              <a:t>Result 3</a:t>
            </a:r>
            <a:r>
              <a:rPr lang="en-GB" sz="2800" b="0" i="0" dirty="0">
                <a:effectLst/>
                <a:latin typeface="Arial" panose="020B0604020202020204" pitchFamily="34" charset="0"/>
                <a:cs typeface="Arial" panose="020B0604020202020204" pitchFamily="34" charset="0"/>
              </a:rPr>
              <a:t>: </a:t>
            </a:r>
            <a:r>
              <a:rPr lang="en-GB" sz="2700" b="0" i="0" dirty="0">
                <a:effectLst/>
                <a:latin typeface="Arial" panose="020B0604020202020204" pitchFamily="34" charset="0"/>
                <a:cs typeface="Arial" panose="020B0604020202020204" pitchFamily="34" charset="0"/>
              </a:rPr>
              <a:t>Will be concluded with a report regarding the "</a:t>
            </a:r>
            <a:r>
              <a:rPr lang="en-GB" sz="2700" b="0" i="1" dirty="0">
                <a:effectLst/>
                <a:latin typeface="Arial" panose="020B0604020202020204" pitchFamily="34" charset="0"/>
                <a:cs typeface="Arial" panose="020B0604020202020204" pitchFamily="34" charset="0"/>
              </a:rPr>
              <a:t>Gender equity in project implementation and research activities</a:t>
            </a:r>
            <a:r>
              <a:rPr lang="en-GB" sz="2700" b="0" i="0" dirty="0">
                <a:effectLst/>
                <a:latin typeface="Arial" panose="020B0604020202020204" pitchFamily="34" charset="0"/>
                <a:cs typeface="Arial" panose="020B0604020202020204" pitchFamily="34" charset="0"/>
              </a:rPr>
              <a:t>". </a:t>
            </a:r>
            <a:r>
              <a:rPr lang="en-GB" sz="2700" dirty="0">
                <a:latin typeface="Arial" panose="020B0604020202020204" pitchFamily="34" charset="0"/>
                <a:cs typeface="Arial" panose="020B0604020202020204" pitchFamily="34" charset="0"/>
              </a:rPr>
              <a:t>A </a:t>
            </a:r>
            <a:r>
              <a:rPr lang="en-GB" sz="2700" b="0" i="0" dirty="0">
                <a:effectLst/>
                <a:latin typeface="Arial" panose="020B0604020202020204" pitchFamily="34" charset="0"/>
                <a:cs typeface="Arial" panose="020B0604020202020204" pitchFamily="34" charset="0"/>
              </a:rPr>
              <a:t>training module will be developed "</a:t>
            </a:r>
            <a:r>
              <a:rPr lang="en-GB" sz="2700" b="0" i="1" dirty="0">
                <a:effectLst/>
                <a:latin typeface="Arial" panose="020B0604020202020204" pitchFamily="34" charset="0"/>
                <a:cs typeface="Arial" panose="020B0604020202020204" pitchFamily="34" charset="0"/>
              </a:rPr>
              <a:t>Onboard gender issues – operational and leadership aspects</a:t>
            </a:r>
            <a:r>
              <a:rPr lang="en-GB" sz="2700" b="0" i="0" dirty="0">
                <a:effectLst/>
                <a:latin typeface="Arial" panose="020B0604020202020204" pitchFamily="34" charset="0"/>
                <a:cs typeface="Arial" panose="020B0604020202020204" pitchFamily="34" charset="0"/>
              </a:rPr>
              <a:t>".</a:t>
            </a: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27078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 y="1340769"/>
            <a:ext cx="12252960" cy="5454314"/>
          </a:xfrm>
        </p:spPr>
        <p:txBody>
          <a:bodyPr/>
          <a:lstStyle/>
          <a:p>
            <a:pPr marL="0" indent="0" algn="ctr">
              <a:buNone/>
            </a:pPr>
            <a:r>
              <a:rPr lang="ro-RO" sz="2800" b="1" dirty="0">
                <a:effectLst/>
                <a:latin typeface="Arial" panose="020B0604020202020204" pitchFamily="34" charset="0"/>
                <a:cs typeface="Arial" panose="020B0604020202020204" pitchFamily="34" charset="0"/>
              </a:rPr>
              <a:t>STUDY - </a:t>
            </a:r>
            <a:r>
              <a:rPr lang="tr-TR" sz="2500" b="1" i="1" dirty="0">
                <a:effectLst/>
                <a:latin typeface="Arial" panose="020B0604020202020204" pitchFamily="34" charset="0"/>
                <a:cs typeface="Arial" panose="020B0604020202020204" pitchFamily="34" charset="0"/>
              </a:rPr>
              <a:t>Gender Diversity Experiences at Sea</a:t>
            </a:r>
            <a:r>
              <a:rPr lang="ro-RO" sz="2500" b="1" i="1" dirty="0">
                <a:effectLst/>
                <a:latin typeface="Arial" panose="020B0604020202020204" pitchFamily="34" charset="0"/>
                <a:cs typeface="Arial" panose="020B0604020202020204" pitchFamily="34" charset="0"/>
              </a:rPr>
              <a:t> on Professional </a:t>
            </a:r>
            <a:r>
              <a:rPr lang="ro-RO" sz="2500" b="1" i="1" dirty="0" err="1">
                <a:effectLst/>
                <a:latin typeface="Arial" panose="020B0604020202020204" pitchFamily="34" charset="0"/>
                <a:cs typeface="Arial" panose="020B0604020202020204" pitchFamily="34" charset="0"/>
              </a:rPr>
              <a:t>Entry</a:t>
            </a:r>
            <a:r>
              <a:rPr lang="ro-RO" sz="2500" b="1" i="1" dirty="0">
                <a:effectLst/>
                <a:latin typeface="Arial" panose="020B0604020202020204" pitchFamily="34" charset="0"/>
                <a:cs typeface="Arial" panose="020B0604020202020204" pitchFamily="34" charset="0"/>
              </a:rPr>
              <a:t> </a:t>
            </a:r>
            <a:r>
              <a:rPr lang="ro-RO" sz="2500" b="1" i="1" dirty="0" err="1">
                <a:effectLst/>
                <a:latin typeface="Arial" panose="020B0604020202020204" pitchFamily="34" charset="0"/>
                <a:cs typeface="Arial" panose="020B0604020202020204" pitchFamily="34" charset="0"/>
              </a:rPr>
              <a:t>Level</a:t>
            </a:r>
            <a:endParaRPr lang="tr-TR" sz="2500" b="1" i="1" dirty="0">
              <a:effectLst/>
              <a:latin typeface="Arial" panose="020B0604020202020204" pitchFamily="34" charset="0"/>
              <a:cs typeface="Arial" panose="020B0604020202020204" pitchFamily="34" charset="0"/>
            </a:endParaRPr>
          </a:p>
          <a:p>
            <a:pPr marL="0" indent="0" algn="ctr">
              <a:buNone/>
            </a:pPr>
            <a:r>
              <a:rPr lang="en-US" sz="2800" i="1" u="sng" dirty="0">
                <a:solidFill>
                  <a:srgbClr val="FFFF00"/>
                </a:solidFill>
                <a:effectLst/>
                <a:latin typeface="Arial" panose="020B0604020202020204" pitchFamily="34" charset="0"/>
                <a:cs typeface="Arial" panose="020B0604020202020204" pitchFamily="34" charset="0"/>
              </a:rPr>
              <a:t>Major </a:t>
            </a:r>
            <a:r>
              <a:rPr lang="tr-TR" sz="2800" i="1" u="sng" dirty="0">
                <a:solidFill>
                  <a:srgbClr val="FFFF00"/>
                </a:solidFill>
                <a:effectLst/>
                <a:latin typeface="Arial" panose="020B0604020202020204" pitchFamily="34" charset="0"/>
                <a:cs typeface="Arial" panose="020B0604020202020204" pitchFamily="34" charset="0"/>
              </a:rPr>
              <a:t>findings </a:t>
            </a:r>
            <a:r>
              <a:rPr lang="ro-RO" sz="2800" i="1" u="sng" dirty="0" err="1">
                <a:solidFill>
                  <a:srgbClr val="FFFF00"/>
                </a:solidFill>
                <a:effectLst/>
                <a:latin typeface="Arial" panose="020B0604020202020204" pitchFamily="34" charset="0"/>
                <a:cs typeface="Arial" panose="020B0604020202020204" pitchFamily="34" charset="0"/>
              </a:rPr>
              <a:t>aboard</a:t>
            </a:r>
            <a:r>
              <a:rPr lang="ro-RO" sz="2800" i="1" u="sng" dirty="0">
                <a:solidFill>
                  <a:srgbClr val="FFFF00"/>
                </a:solidFill>
                <a:effectLst/>
                <a:latin typeface="Arial" panose="020B0604020202020204" pitchFamily="34" charset="0"/>
                <a:cs typeface="Arial" panose="020B0604020202020204" pitchFamily="34" charset="0"/>
              </a:rPr>
              <a:t> </a:t>
            </a:r>
            <a:r>
              <a:rPr lang="ro-RO" sz="2800" i="1" u="sng" dirty="0" err="1">
                <a:solidFill>
                  <a:srgbClr val="FFFF00"/>
                </a:solidFill>
                <a:effectLst/>
                <a:latin typeface="Arial" panose="020B0604020202020204" pitchFamily="34" charset="0"/>
                <a:cs typeface="Arial" panose="020B0604020202020204" pitchFamily="34" charset="0"/>
              </a:rPr>
              <a:t>to</a:t>
            </a:r>
            <a:r>
              <a:rPr lang="ro-RO" sz="2800" i="1" u="sng" dirty="0">
                <a:solidFill>
                  <a:srgbClr val="FFFF00"/>
                </a:solidFill>
                <a:effectLst/>
                <a:latin typeface="Arial" panose="020B0604020202020204" pitchFamily="34" charset="0"/>
                <a:cs typeface="Arial" panose="020B0604020202020204" pitchFamily="34" charset="0"/>
              </a:rPr>
              <a:t> a </a:t>
            </a:r>
            <a:r>
              <a:rPr lang="tr-TR" sz="2800" i="1" u="sng" dirty="0">
                <a:solidFill>
                  <a:srgbClr val="FFFF00"/>
                </a:solidFill>
                <a:effectLst/>
                <a:latin typeface="Arial" panose="020B0604020202020204" pitchFamily="34" charset="0"/>
                <a:cs typeface="Arial" panose="020B0604020202020204" pitchFamily="34" charset="0"/>
              </a:rPr>
              <a:t>training ship</a:t>
            </a:r>
          </a:p>
          <a:p>
            <a:pPr>
              <a:lnSpc>
                <a:spcPct val="150000"/>
              </a:lnSpc>
            </a:pPr>
            <a:r>
              <a:rPr lang="ro-RO" sz="2400" dirty="0">
                <a:effectLst/>
                <a:latin typeface="Arial" panose="020B0604020202020204" pitchFamily="34" charset="0"/>
                <a:cs typeface="Arial" panose="020B0604020202020204" pitchFamily="34" charset="0"/>
              </a:rPr>
              <a:t>f</a:t>
            </a:r>
            <a:r>
              <a:rPr lang="tr-TR" sz="2400" dirty="0">
                <a:effectLst/>
                <a:latin typeface="Arial" panose="020B0604020202020204" pitchFamily="34" charset="0"/>
                <a:cs typeface="Arial" panose="020B0604020202020204" pitchFamily="34" charset="0"/>
              </a:rPr>
              <a:t>emale cadets: more fragile BUT more persistent, ambitious, persistent in work tasks</a:t>
            </a:r>
          </a:p>
          <a:p>
            <a:pPr>
              <a:lnSpc>
                <a:spcPct val="150000"/>
              </a:lnSpc>
            </a:pPr>
            <a:r>
              <a:rPr lang="tr-TR" sz="2400" dirty="0">
                <a:effectLst/>
                <a:latin typeface="Arial" panose="020B0604020202020204" pitchFamily="34" charset="0"/>
                <a:cs typeface="Arial" panose="020B0604020202020204" pitchFamily="34" charset="0"/>
              </a:rPr>
              <a:t>the awareness settled quickly for all participants</a:t>
            </a:r>
          </a:p>
          <a:p>
            <a:pPr>
              <a:lnSpc>
                <a:spcPct val="150000"/>
              </a:lnSpc>
            </a:pPr>
            <a:r>
              <a:rPr lang="en-US" sz="2400" dirty="0">
                <a:effectLst/>
                <a:latin typeface="Arial" panose="020B0604020202020204" pitchFamily="34" charset="0"/>
                <a:cs typeface="Arial" panose="020B0604020202020204" pitchFamily="34" charset="0"/>
              </a:rPr>
              <a:t>both </a:t>
            </a:r>
            <a:r>
              <a:rPr lang="tr-TR" sz="2400" dirty="0">
                <a:effectLst/>
                <a:latin typeface="Arial" panose="020B0604020202020204" pitchFamily="34" charset="0"/>
                <a:cs typeface="Arial" panose="020B0604020202020204" pitchFamily="34" charset="0"/>
              </a:rPr>
              <a:t>genders with </a:t>
            </a:r>
            <a:r>
              <a:rPr lang="en-US" sz="2400" dirty="0">
                <a:effectLst/>
                <a:latin typeface="Arial" panose="020B0604020202020204" pitchFamily="34" charset="0"/>
                <a:cs typeface="Arial" panose="020B0604020202020204" pitchFamily="34" charset="0"/>
              </a:rPr>
              <a:t>high scores in the applied psychological </a:t>
            </a:r>
            <a:r>
              <a:rPr lang="tr-TR" sz="2400" dirty="0">
                <a:effectLst/>
                <a:latin typeface="Arial" panose="020B0604020202020204" pitchFamily="34" charset="0"/>
                <a:cs typeface="Arial" panose="020B0604020202020204" pitchFamily="34" charset="0"/>
              </a:rPr>
              <a:t>survey </a:t>
            </a:r>
            <a:r>
              <a:rPr lang="en-US" sz="2400" dirty="0">
                <a:effectLst/>
                <a:latin typeface="Arial" panose="020B0604020202020204" pitchFamily="34" charset="0"/>
                <a:cs typeface="Arial" panose="020B0604020202020204" pitchFamily="34" charset="0"/>
              </a:rPr>
              <a:t>on the scales of Nervousness, Aggressiveness, Sociability, Trend to Dominance, Extraversion and Masculinity</a:t>
            </a:r>
            <a:endParaRPr lang="ro-RO" sz="2400" dirty="0">
              <a:effectLst/>
              <a:latin typeface="Arial" panose="020B0604020202020204" pitchFamily="34" charset="0"/>
              <a:cs typeface="Arial" panose="020B0604020202020204" pitchFamily="34" charset="0"/>
            </a:endParaRPr>
          </a:p>
          <a:p>
            <a:pPr>
              <a:lnSpc>
                <a:spcPct val="150000"/>
              </a:lnSpc>
            </a:pPr>
            <a:r>
              <a:rPr lang="en-US" sz="2400" dirty="0">
                <a:effectLst/>
                <a:latin typeface="Arial" panose="020B0604020202020204" pitchFamily="34" charset="0"/>
                <a:cs typeface="Arial" panose="020B0604020202020204" pitchFamily="34" charset="0"/>
              </a:rPr>
              <a:t>specific censured verbal and non-verbal behavior from men’s side</a:t>
            </a:r>
            <a:endParaRPr lang="tr-TR" sz="2400" dirty="0">
              <a:effectLst/>
              <a:latin typeface="Arial" panose="020B0604020202020204" pitchFamily="34" charset="0"/>
              <a:cs typeface="Arial" panose="020B0604020202020204" pitchFamily="34" charset="0"/>
            </a:endParaRPr>
          </a:p>
          <a:p>
            <a:pPr>
              <a:lnSpc>
                <a:spcPct val="150000"/>
              </a:lnSpc>
            </a:pPr>
            <a:r>
              <a:rPr lang="en-US" sz="2400" dirty="0">
                <a:effectLst/>
                <a:latin typeface="Arial" panose="020B0604020202020204" pitchFamily="34" charset="0"/>
                <a:cs typeface="Arial" panose="020B0604020202020204" pitchFamily="34" charset="0"/>
              </a:rPr>
              <a:t>affective and cooperative type of relations</a:t>
            </a:r>
            <a:r>
              <a:rPr lang="tr-TR" sz="2400" dirty="0">
                <a:effectLst/>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within the common tasks</a:t>
            </a:r>
            <a:endParaRPr lang="tr-TR" sz="2400" dirty="0">
              <a:latin typeface="Arial" panose="020B0604020202020204" pitchFamily="34" charset="0"/>
              <a:cs typeface="Arial" panose="020B0604020202020204" pitchFamily="34" charset="0"/>
            </a:endParaRPr>
          </a:p>
          <a:p>
            <a:pPr>
              <a:lnSpc>
                <a:spcPct val="150000"/>
              </a:lnSpc>
            </a:pPr>
            <a:endParaRPr lang="tr-TR" sz="2400" dirty="0">
              <a:effectLst/>
              <a:latin typeface="Arial" panose="020B0604020202020204" pitchFamily="34" charset="0"/>
              <a:cs typeface="Arial" panose="020B0604020202020204" pitchFamily="34" charset="0"/>
            </a:endParaRPr>
          </a:p>
        </p:txBody>
      </p:sp>
      <p:pic>
        <p:nvPicPr>
          <p:cNvPr id="3" name="Εικόνα 97">
            <a:extLst>
              <a:ext uri="{FF2B5EF4-FFF2-40B4-BE49-F238E27FC236}">
                <a16:creationId xmlns:a16="http://schemas.microsoft.com/office/drawing/2014/main" id="{4F2DF6B2-330E-683D-AEC7-F7990FF37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0854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836" y="2197420"/>
            <a:ext cx="6803473" cy="4197397"/>
          </a:xfrm>
        </p:spPr>
        <p:txBody>
          <a:bodyPr/>
          <a:lstStyle/>
          <a:p>
            <a:r>
              <a:rPr lang="tr-TR" sz="2800" dirty="0">
                <a:effectLst/>
                <a:latin typeface="Arial" panose="020B0604020202020204" pitchFamily="34" charset="0"/>
                <a:cs typeface="Arial" panose="020B0604020202020204" pitchFamily="34" charset="0"/>
              </a:rPr>
              <a:t>Not being able to rise to the top positions</a:t>
            </a:r>
          </a:p>
          <a:p>
            <a:r>
              <a:rPr lang="tr-TR" sz="2800" dirty="0">
                <a:effectLst/>
                <a:latin typeface="Arial" panose="020B0604020202020204" pitchFamily="34" charset="0"/>
                <a:cs typeface="Arial" panose="020B0604020202020204" pitchFamily="34" charset="0"/>
              </a:rPr>
              <a:t>Not getting the same salary as the men in  the same positions</a:t>
            </a:r>
          </a:p>
          <a:p>
            <a:r>
              <a:rPr lang="tr-TR" sz="2800" dirty="0" err="1">
                <a:effectLst/>
                <a:latin typeface="Arial" panose="020B0604020202020204" pitchFamily="34" charset="0"/>
                <a:cs typeface="Arial" panose="020B0604020202020204" pitchFamily="34" charset="0"/>
              </a:rPr>
              <a:t>Having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work</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more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than</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men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be </a:t>
            </a:r>
            <a:r>
              <a:rPr lang="tr-TR" sz="2800" dirty="0" err="1">
                <a:effectLst/>
                <a:latin typeface="Arial" panose="020B0604020202020204" pitchFamily="34" charset="0"/>
                <a:cs typeface="Arial" panose="020B0604020202020204" pitchFamily="34" charset="0"/>
              </a:rPr>
              <a:t>promoted</a:t>
            </a:r>
            <a:endParaRPr lang="tr-TR" sz="2800" dirty="0">
              <a:effectLst/>
              <a:latin typeface="Arial" panose="020B0604020202020204" pitchFamily="34" charset="0"/>
              <a:cs typeface="Arial" panose="020B0604020202020204" pitchFamily="34" charset="0"/>
            </a:endParaRPr>
          </a:p>
          <a:p>
            <a:r>
              <a:rPr lang="tr-TR" sz="2800" dirty="0" err="1">
                <a:effectLst/>
                <a:latin typeface="Arial" panose="020B0604020202020204" pitchFamily="34" charset="0"/>
                <a:cs typeface="Arial" panose="020B0604020202020204" pitchFamily="34" charset="0"/>
              </a:rPr>
              <a:t>Being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employed</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restricted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areas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or</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areas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they</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are</a:t>
            </a:r>
            <a:r>
              <a:rPr lang="tr-TR" sz="2800" dirty="0">
                <a:effectLst/>
                <a:latin typeface="Arial" panose="020B0604020202020204" pitchFamily="34" charset="0"/>
                <a:cs typeface="Arial" panose="020B0604020202020204" pitchFamily="34" charset="0"/>
              </a:rPr>
              <a:t> not </a:t>
            </a:r>
            <a:r>
              <a:rPr lang="tr-TR" sz="2800" dirty="0" err="1">
                <a:effectLst/>
                <a:latin typeface="Arial" panose="020B0604020202020204" pitchFamily="34" charset="0"/>
                <a:cs typeface="Arial" panose="020B0604020202020204" pitchFamily="34" charset="0"/>
              </a:rPr>
              <a:t>educated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for</a:t>
            </a:r>
            <a:r>
              <a:rPr lang="tr-TR" sz="2800" dirty="0">
                <a:effectLst/>
                <a:latin typeface="Arial" panose="020B0604020202020204" pitchFamily="34" charset="0"/>
                <a:cs typeface="Arial" panose="020B0604020202020204" pitchFamily="34" charset="0"/>
              </a:rPr>
              <a:t>;</a:t>
            </a:r>
          </a:p>
          <a:p>
            <a:r>
              <a:rPr lang="ro-RO" sz="2800" dirty="0">
                <a:effectLst/>
                <a:latin typeface="Arial" panose="020B0604020202020204" pitchFamily="34" charset="0"/>
                <a:cs typeface="Arial" panose="020B0604020202020204" pitchFamily="34" charset="0"/>
              </a:rPr>
              <a:t>L</a:t>
            </a:r>
            <a:r>
              <a:rPr lang="tr-TR" sz="2800" dirty="0">
                <a:effectLst/>
                <a:latin typeface="Arial" panose="020B0604020202020204" pitchFamily="34" charset="0"/>
                <a:cs typeface="Arial" panose="020B0604020202020204" pitchFamily="34" charset="0"/>
              </a:rPr>
              <a:t>ess on-the-job training opportunities</a:t>
            </a:r>
            <a:endParaRPr lang="tr-TR" sz="2800" dirty="0"/>
          </a:p>
        </p:txBody>
      </p:sp>
      <p:sp>
        <p:nvSpPr>
          <p:cNvPr id="3" name="Content Placeholder 1">
            <a:extLst>
              <a:ext uri="{FF2B5EF4-FFF2-40B4-BE49-F238E27FC236}">
                <a16:creationId xmlns:a16="http://schemas.microsoft.com/office/drawing/2014/main" id="{CE49F903-F991-32DB-781F-C051C35564F8}"/>
              </a:ext>
            </a:extLst>
          </p:cNvPr>
          <p:cNvSpPr txBox="1">
            <a:spLocks/>
          </p:cNvSpPr>
          <p:nvPr/>
        </p:nvSpPr>
        <p:spPr>
          <a:xfrm>
            <a:off x="6677637" y="2188535"/>
            <a:ext cx="5514363" cy="5256584"/>
          </a:xfrm>
          <a:prstGeom prst="rect">
            <a:avLst/>
          </a:prstGeom>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r>
              <a:rPr lang="tr-TR" sz="2800" kern="0" dirty="0">
                <a:effectLst/>
                <a:latin typeface="Arial" panose="020B0604020202020204" pitchFamily="34" charset="0"/>
                <a:cs typeface="Arial" panose="020B0604020202020204" pitchFamily="34" charset="0"/>
              </a:rPr>
              <a:t>Not having a strong network and solidarity, as the men have</a:t>
            </a:r>
          </a:p>
          <a:p>
            <a:r>
              <a:rPr lang="tr-TR" sz="2800" kern="0" dirty="0">
                <a:effectLst/>
                <a:latin typeface="Arial" panose="020B0604020202020204" pitchFamily="34" charset="0"/>
                <a:cs typeface="Arial" panose="020B0604020202020204" pitchFamily="34" charset="0"/>
              </a:rPr>
              <a:t>Insufficient mentorship opportunities to integrate women into the field</a:t>
            </a:r>
          </a:p>
          <a:p>
            <a:r>
              <a:rPr lang="tr-TR" sz="2800" kern="0" dirty="0">
                <a:effectLst/>
                <a:latin typeface="Arial" panose="020B0604020202020204" pitchFamily="34" charset="0"/>
                <a:cs typeface="Arial" panose="020B0604020202020204" pitchFamily="34" charset="0"/>
              </a:rPr>
              <a:t>Not being able to perform organizational citizenship</a:t>
            </a:r>
          </a:p>
          <a:p>
            <a:r>
              <a:rPr lang="tr-TR" sz="2800" kern="0" dirty="0">
                <a:effectLst/>
                <a:latin typeface="Arial" panose="020B0604020202020204" pitchFamily="34" charset="0"/>
                <a:cs typeface="Arial" panose="020B0604020202020204" pitchFamily="34" charset="0"/>
              </a:rPr>
              <a:t>Suffering from work overloads and time management problems</a:t>
            </a:r>
            <a:endParaRPr lang="tr-TR" sz="2800" kern="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53092A3-8AD0-F10A-14C6-303896A57EA0}"/>
              </a:ext>
            </a:extLst>
          </p:cNvPr>
          <p:cNvSpPr txBox="1"/>
          <p:nvPr/>
        </p:nvSpPr>
        <p:spPr>
          <a:xfrm>
            <a:off x="2030135" y="1373454"/>
            <a:ext cx="8900720" cy="658835"/>
          </a:xfrm>
          <a:prstGeom prst="rect">
            <a:avLst/>
          </a:prstGeom>
          <a:noFill/>
        </p:spPr>
        <p:txBody>
          <a:bodyPr wrap="square">
            <a:spAutoFit/>
          </a:bodyPr>
          <a:lstStyle/>
          <a:p>
            <a:pPr marL="0" indent="0">
              <a:lnSpc>
                <a:spcPct val="150000"/>
              </a:lnSpc>
              <a:buNone/>
            </a:pPr>
            <a:r>
              <a:rPr lang="tr-TR" sz="2800" b="1" dirty="0">
                <a:effectLst/>
                <a:latin typeface="Arial" panose="020B0604020202020204" pitchFamily="34" charset="0"/>
                <a:cs typeface="Arial" panose="020B0604020202020204" pitchFamily="34" charset="0"/>
              </a:rPr>
              <a:t>Gender Diversity Problem</a:t>
            </a:r>
            <a:r>
              <a:rPr lang="ro-RO" sz="2800" b="1" dirty="0">
                <a:effectLst/>
                <a:latin typeface="Arial" panose="020B0604020202020204" pitchFamily="34" charset="0"/>
                <a:cs typeface="Arial" panose="020B0604020202020204" pitchFamily="34" charset="0"/>
              </a:rPr>
              <a:t>s of </a:t>
            </a:r>
            <a:r>
              <a:rPr lang="tr-TR" sz="2800" b="1" dirty="0">
                <a:effectLst/>
                <a:latin typeface="Arial" panose="020B0604020202020204" pitchFamily="34" charset="0"/>
                <a:cs typeface="Arial" panose="020B0604020202020204" pitchFamily="34" charset="0"/>
              </a:rPr>
              <a:t> </a:t>
            </a:r>
            <a:r>
              <a:rPr lang="ro-RO" sz="2800" b="1" dirty="0" err="1">
                <a:effectLst/>
                <a:latin typeface="Arial" panose="020B0604020202020204" pitchFamily="34" charset="0"/>
                <a:cs typeface="Arial" panose="020B0604020202020204" pitchFamily="34" charset="0"/>
              </a:rPr>
              <a:t>Seafaring</a:t>
            </a:r>
            <a:r>
              <a:rPr lang="tr-TR" sz="2800" b="1" dirty="0">
                <a:effectLst/>
                <a:latin typeface="Arial" panose="020B0604020202020204" pitchFamily="34" charset="0"/>
                <a:cs typeface="Arial" panose="020B0604020202020204" pitchFamily="34" charset="0"/>
              </a:rPr>
              <a:t> Women</a:t>
            </a:r>
          </a:p>
        </p:txBody>
      </p:sp>
      <p:pic>
        <p:nvPicPr>
          <p:cNvPr id="6" name="Εικόνα 97">
            <a:extLst>
              <a:ext uri="{FF2B5EF4-FFF2-40B4-BE49-F238E27FC236}">
                <a16:creationId xmlns:a16="http://schemas.microsoft.com/office/drawing/2014/main" id="{66E874AC-142B-7F3A-F0C8-856574CE9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53453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106" y="1601416"/>
            <a:ext cx="8712968" cy="5256584"/>
          </a:xfrm>
        </p:spPr>
        <p:txBody>
          <a:bodyPr/>
          <a:lstStyle/>
          <a:p>
            <a:pPr marL="0" indent="0">
              <a:buNone/>
            </a:pPr>
            <a:r>
              <a:rPr lang="tr-TR" b="1" dirty="0">
                <a:effectLst/>
                <a:latin typeface="Arial" panose="020B0604020202020204" pitchFamily="34" charset="0"/>
                <a:cs typeface="Arial" panose="020B0604020202020204" pitchFamily="34" charset="0"/>
              </a:rPr>
              <a:t>   </a:t>
            </a:r>
            <a:r>
              <a:rPr lang="en-GB" b="1" u="sng" dirty="0">
                <a:effectLst/>
                <a:latin typeface="Arial" panose="020B0604020202020204" pitchFamily="34" charset="0"/>
                <a:cs typeface="Arial" panose="020B0604020202020204" pitchFamily="34" charset="0"/>
              </a:rPr>
              <a:t>Rights of </a:t>
            </a:r>
            <a:r>
              <a:rPr lang="ro-RO" b="1" u="sng" dirty="0">
                <a:effectLst/>
                <a:latin typeface="Arial" panose="020B0604020202020204" pitchFamily="34" charset="0"/>
                <a:cs typeface="Arial" panose="020B0604020202020204" pitchFamily="34" charset="0"/>
              </a:rPr>
              <a:t>W</a:t>
            </a:r>
            <a:r>
              <a:rPr lang="en-GB" b="1" u="sng" dirty="0">
                <a:effectLst/>
                <a:latin typeface="Arial" panose="020B0604020202020204" pitchFamily="34" charset="0"/>
                <a:cs typeface="Arial" panose="020B0604020202020204" pitchFamily="34" charset="0"/>
              </a:rPr>
              <a:t>omen </a:t>
            </a:r>
            <a:r>
              <a:rPr lang="ro-RO" b="1" u="sng" dirty="0">
                <a:effectLst/>
                <a:latin typeface="Arial" panose="020B0604020202020204" pitchFamily="34" charset="0"/>
                <a:cs typeface="Arial" panose="020B0604020202020204" pitchFamily="34" charset="0"/>
              </a:rPr>
              <a:t>S</a:t>
            </a:r>
            <a:r>
              <a:rPr lang="en-GB" b="1" u="sng" dirty="0" err="1">
                <a:effectLst/>
                <a:latin typeface="Arial" panose="020B0604020202020204" pitchFamily="34" charset="0"/>
                <a:cs typeface="Arial" panose="020B0604020202020204" pitchFamily="34" charset="0"/>
              </a:rPr>
              <a:t>eafarers</a:t>
            </a:r>
            <a:r>
              <a:rPr lang="en-GB" b="1" u="sng" dirty="0">
                <a:effectLst/>
                <a:latin typeface="Arial" panose="020B0604020202020204" pitchFamily="34" charset="0"/>
                <a:cs typeface="Arial" panose="020B0604020202020204" pitchFamily="34" charset="0"/>
              </a:rPr>
              <a:t> </a:t>
            </a:r>
            <a:endParaRPr lang="tr-TR" b="1" u="sng" dirty="0">
              <a:effectLst/>
              <a:latin typeface="Arial" panose="020B0604020202020204" pitchFamily="34" charset="0"/>
              <a:cs typeface="Arial" panose="020B0604020202020204" pitchFamily="34" charset="0"/>
            </a:endParaRPr>
          </a:p>
          <a:p>
            <a:r>
              <a:rPr lang="en-GB" sz="2400" dirty="0">
                <a:effectLst/>
                <a:latin typeface="Arial" panose="020B0604020202020204" pitchFamily="34" charset="0"/>
                <a:cs typeface="Arial" panose="020B0604020202020204" pitchFamily="34" charset="0"/>
              </a:rPr>
              <a:t>equality in job and education</a:t>
            </a:r>
            <a:endParaRPr lang="tr-TR" sz="2400" dirty="0">
              <a:effectLst/>
              <a:latin typeface="Arial" panose="020B0604020202020204" pitchFamily="34" charset="0"/>
              <a:cs typeface="Arial" panose="020B0604020202020204" pitchFamily="34" charset="0"/>
            </a:endParaRPr>
          </a:p>
          <a:p>
            <a:pPr marL="342900" lvl="2" indent="-342900"/>
            <a:r>
              <a:rPr lang="en-GB" dirty="0">
                <a:effectLst/>
                <a:latin typeface="Arial" panose="020B0604020202020204" pitchFamily="34" charset="0"/>
                <a:cs typeface="Arial" panose="020B0604020202020204" pitchFamily="34" charset="0"/>
              </a:rPr>
              <a:t>entitled to minimum wages and working conditions</a:t>
            </a:r>
            <a:r>
              <a:rPr lang="tr-TR" dirty="0">
                <a:effectLst/>
                <a:latin typeface="Arial" panose="020B0604020202020204" pitchFamily="34" charset="0"/>
                <a:cs typeface="Arial" panose="020B0604020202020204" pitchFamily="34" charset="0"/>
              </a:rPr>
              <a:t>:</a:t>
            </a:r>
            <a:r>
              <a:rPr lang="en-GB" dirty="0">
                <a:effectLst/>
                <a:latin typeface="Arial" panose="020B0604020202020204" pitchFamily="34" charset="0"/>
                <a:cs typeface="Arial" panose="020B0604020202020204" pitchFamily="34" charset="0"/>
              </a:rPr>
              <a:t> $465.</a:t>
            </a:r>
            <a:endParaRPr lang="tr-TR" dirty="0">
              <a:effectLst/>
              <a:latin typeface="Arial" panose="020B0604020202020204" pitchFamily="34" charset="0"/>
              <a:cs typeface="Arial" panose="020B0604020202020204" pitchFamily="34" charset="0"/>
            </a:endParaRPr>
          </a:p>
          <a:p>
            <a:r>
              <a:rPr lang="en-GB" sz="2400" dirty="0">
                <a:effectLst/>
                <a:latin typeface="Arial" panose="020B0604020202020204" pitchFamily="34" charset="0"/>
                <a:cs typeface="Arial" panose="020B0604020202020204" pitchFamily="34" charset="0"/>
              </a:rPr>
              <a:t>working hour</a:t>
            </a:r>
            <a:r>
              <a:rPr lang="tr-TR" sz="2400" dirty="0">
                <a:effectLst/>
                <a:latin typeface="Arial" panose="020B0604020202020204" pitchFamily="34" charset="0"/>
                <a:cs typeface="Arial" panose="020B0604020202020204" pitchFamily="34" charset="0"/>
              </a:rPr>
              <a:t>s: </a:t>
            </a:r>
            <a:r>
              <a:rPr lang="en-GB" sz="2400" dirty="0">
                <a:effectLst/>
                <a:latin typeface="Arial" panose="020B0604020202020204" pitchFamily="34" charset="0"/>
                <a:cs typeface="Arial" panose="020B0604020202020204" pitchFamily="34" charset="0"/>
              </a:rPr>
              <a:t>14 hours in a 24 hour period</a:t>
            </a:r>
            <a:endParaRPr lang="tr-TR" sz="2400" dirty="0">
              <a:effectLst/>
              <a:latin typeface="Arial" panose="020B0604020202020204" pitchFamily="34" charset="0"/>
              <a:cs typeface="Arial" panose="020B0604020202020204" pitchFamily="34" charset="0"/>
            </a:endParaRPr>
          </a:p>
          <a:p>
            <a:r>
              <a:rPr lang="en-GB" sz="2400" dirty="0">
                <a:effectLst/>
                <a:latin typeface="Arial" panose="020B0604020202020204" pitchFamily="34" charset="0"/>
                <a:cs typeface="Arial" panose="020B0604020202020204" pitchFamily="34" charset="0"/>
              </a:rPr>
              <a:t>entitled to be paid for overtime </a:t>
            </a:r>
            <a:endParaRPr lang="tr-TR" sz="2400" dirty="0">
              <a:effectLst/>
              <a:latin typeface="Arial" panose="020B0604020202020204" pitchFamily="34" charset="0"/>
              <a:cs typeface="Arial" panose="020B0604020202020204" pitchFamily="34" charset="0"/>
            </a:endParaRPr>
          </a:p>
          <a:p>
            <a:r>
              <a:rPr lang="en-GB" sz="2400" dirty="0">
                <a:effectLst/>
                <a:latin typeface="Arial" panose="020B0604020202020204" pitchFamily="34" charset="0"/>
                <a:cs typeface="Arial" panose="020B0604020202020204" pitchFamily="34" charset="0"/>
              </a:rPr>
              <a:t>no lady mariner can be denied </a:t>
            </a:r>
            <a:endParaRPr lang="tr-TR" sz="2400" dirty="0">
              <a:effectLst/>
              <a:latin typeface="Arial" panose="020B0604020202020204" pitchFamily="34" charset="0"/>
              <a:cs typeface="Arial" panose="020B0604020202020204" pitchFamily="34" charset="0"/>
            </a:endParaRPr>
          </a:p>
          <a:p>
            <a:pPr marL="342900" lvl="2" indent="-342900"/>
            <a:r>
              <a:rPr lang="tr-TR" dirty="0">
                <a:effectLst/>
                <a:latin typeface="Arial" panose="020B0604020202020204" pitchFamily="34" charset="0"/>
                <a:cs typeface="Arial" panose="020B0604020202020204" pitchFamily="34" charset="0"/>
              </a:rPr>
              <a:t>i</a:t>
            </a:r>
            <a:r>
              <a:rPr lang="en-GB" dirty="0">
                <a:effectLst/>
                <a:latin typeface="Arial" panose="020B0604020202020204" pitchFamily="34" charset="0"/>
                <a:cs typeface="Arial" panose="020B0604020202020204" pitchFamily="34" charset="0"/>
              </a:rPr>
              <a:t>n case of </a:t>
            </a:r>
            <a:r>
              <a:rPr lang="en-GB" dirty="0" err="1">
                <a:effectLst/>
                <a:latin typeface="Arial" panose="020B0604020202020204" pitchFamily="34" charset="0"/>
                <a:cs typeface="Arial" panose="020B0604020202020204" pitchFamily="34" charset="0"/>
              </a:rPr>
              <a:t>materni</a:t>
            </a:r>
            <a:r>
              <a:rPr lang="tr-TR" dirty="0" err="1">
                <a:effectLst/>
                <a:latin typeface="Arial" panose="020B0604020202020204" pitchFamily="34" charset="0"/>
                <a:cs typeface="Arial" panose="020B0604020202020204" pitchFamily="34" charset="0"/>
              </a:rPr>
              <a:t>ty</a:t>
            </a:r>
            <a:r>
              <a:rPr lang="tr-TR" dirty="0">
                <a:effectLst/>
                <a:latin typeface="Arial" panose="020B0604020202020204" pitchFamily="34" charset="0"/>
                <a:cs typeface="Arial" panose="020B0604020202020204" pitchFamily="34" charset="0"/>
              </a:rPr>
              <a:t>, </a:t>
            </a:r>
            <a:r>
              <a:rPr lang="en-GB" dirty="0">
                <a:effectLst/>
                <a:latin typeface="Arial" panose="020B0604020202020204" pitchFamily="34" charset="0"/>
                <a:cs typeface="Arial" panose="020B0604020202020204" pitchFamily="34" charset="0"/>
              </a:rPr>
              <a:t>same rights as in any other profession</a:t>
            </a:r>
            <a:r>
              <a:rPr lang="tr-TR" dirty="0">
                <a:effectLst/>
                <a:latin typeface="Arial" panose="020B0604020202020204" pitchFamily="34" charset="0"/>
                <a:cs typeface="Arial" panose="020B0604020202020204" pitchFamily="34" charset="0"/>
              </a:rPr>
              <a:t> </a:t>
            </a:r>
            <a:r>
              <a:rPr lang="en-GB" dirty="0">
                <a:effectLst/>
                <a:latin typeface="Arial" panose="020B0604020202020204" pitchFamily="34" charset="0"/>
                <a:cs typeface="Arial" panose="020B0604020202020204" pitchFamily="34" charset="0"/>
              </a:rPr>
              <a:t>with no deductions in salary</a:t>
            </a:r>
            <a:endParaRPr lang="tr-TR" dirty="0">
              <a:effectLst/>
              <a:latin typeface="Arial" panose="020B0604020202020204" pitchFamily="34" charset="0"/>
              <a:cs typeface="Arial" panose="020B0604020202020204" pitchFamily="34" charset="0"/>
            </a:endParaRPr>
          </a:p>
          <a:p>
            <a:pPr marL="342900" lvl="2" indent="-342900"/>
            <a:r>
              <a:rPr lang="en-GB" dirty="0">
                <a:effectLst/>
                <a:latin typeface="Arial" panose="020B0604020202020204" pitchFamily="34" charset="0"/>
                <a:cs typeface="Arial" panose="020B0604020202020204" pitchFamily="34" charset="0"/>
              </a:rPr>
              <a:t>have the right to form or join any trade unions </a:t>
            </a:r>
            <a:endParaRPr lang="tr-TR" dirty="0">
              <a:effectLst/>
              <a:latin typeface="Arial" panose="020B0604020202020204" pitchFamily="34" charset="0"/>
              <a:cs typeface="Arial" panose="020B0604020202020204" pitchFamily="34" charset="0"/>
            </a:endParaRPr>
          </a:p>
          <a:p>
            <a:pPr marL="342900" lvl="2" indent="-342900"/>
            <a:r>
              <a:rPr lang="tr-TR" dirty="0">
                <a:effectLst/>
                <a:latin typeface="Arial" panose="020B0604020202020204" pitchFamily="34" charset="0"/>
                <a:cs typeface="Arial" panose="020B0604020202020204" pitchFamily="34" charset="0"/>
              </a:rPr>
              <a:t>t</a:t>
            </a:r>
            <a:r>
              <a:rPr lang="en-GB" dirty="0">
                <a:effectLst/>
                <a:latin typeface="Arial" panose="020B0604020202020204" pitchFamily="34" charset="0"/>
                <a:cs typeface="Arial" panose="020B0604020202020204" pitchFamily="34" charset="0"/>
              </a:rPr>
              <a:t>he time for repatriation </a:t>
            </a:r>
            <a:endParaRPr lang="tr-TR" dirty="0">
              <a:effectLst/>
              <a:latin typeface="Arial" panose="020B0604020202020204" pitchFamily="34" charset="0"/>
              <a:cs typeface="Arial" panose="020B0604020202020204" pitchFamily="34" charset="0"/>
            </a:endParaRPr>
          </a:p>
          <a:p>
            <a:pPr marL="0" lvl="2" indent="0">
              <a:buNone/>
            </a:pPr>
            <a:endParaRPr lang="tr-TR" dirty="0">
              <a:effectLst/>
            </a:endParaRPr>
          </a:p>
          <a:p>
            <a:endParaRPr lang="tr-T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3648" y="2955785"/>
            <a:ext cx="3168352" cy="1533525"/>
          </a:xfrm>
          <a:prstGeom prst="rect">
            <a:avLst/>
          </a:prstGeom>
        </p:spPr>
      </p:pic>
      <p:pic>
        <p:nvPicPr>
          <p:cNvPr id="4" name="Εικόνα 97">
            <a:extLst>
              <a:ext uri="{FF2B5EF4-FFF2-40B4-BE49-F238E27FC236}">
                <a16:creationId xmlns:a16="http://schemas.microsoft.com/office/drawing/2014/main" id="{24E4560B-EA16-47E4-2934-932F78F386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55331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28220"/>
            <a:ext cx="12728895" cy="864095"/>
          </a:xfrm>
        </p:spPr>
        <p:txBody>
          <a:bodyPr/>
          <a:lstStyle/>
          <a:p>
            <a:pPr algn="ctr">
              <a:lnSpc>
                <a:spcPct val="150000"/>
              </a:lnSpc>
            </a:pPr>
            <a:r>
              <a:rPr lang="ro-RO" sz="2800" b="1" dirty="0">
                <a:effectLst/>
                <a:latin typeface="Arial" panose="020B0604020202020204" pitchFamily="34" charset="0"/>
                <a:cs typeface="Arial" panose="020B0604020202020204" pitchFamily="34" charset="0"/>
              </a:rPr>
              <a:t>TOPIC</a:t>
            </a:r>
            <a:r>
              <a:rPr lang="tr-TR" sz="2800" b="1" dirty="0">
                <a:effectLst/>
                <a:latin typeface="Arial" panose="020B0604020202020204" pitchFamily="34" charset="0"/>
                <a:cs typeface="Arial" panose="020B0604020202020204" pitchFamily="34" charset="0"/>
              </a:rPr>
              <a:t> </a:t>
            </a:r>
            <a:r>
              <a:rPr lang="ro-RO" sz="2800" b="1" dirty="0">
                <a:effectLst/>
                <a:latin typeface="Arial" panose="020B0604020202020204" pitchFamily="34" charset="0"/>
                <a:cs typeface="Arial" panose="020B0604020202020204" pitchFamily="34" charset="0"/>
              </a:rPr>
              <a:t>3</a:t>
            </a:r>
            <a:br>
              <a:rPr lang="tr-TR" sz="4000" b="1" dirty="0">
                <a:effectLst/>
                <a:latin typeface="Arial" panose="020B0604020202020204" pitchFamily="34" charset="0"/>
                <a:cs typeface="Arial" panose="020B0604020202020204" pitchFamily="34" charset="0"/>
              </a:rPr>
            </a:br>
            <a:r>
              <a:rPr lang="tr-TR" sz="2800" b="1" dirty="0">
                <a:latin typeface="Arial" panose="020B0604020202020204" pitchFamily="34" charset="0"/>
                <a:cs typeface="Arial" panose="020B0604020202020204" pitchFamily="34" charset="0"/>
              </a:rPr>
              <a:t> COPING </a:t>
            </a:r>
            <a:r>
              <a:rPr lang="ro-RO" sz="2800" b="1" dirty="0">
                <a:latin typeface="Arial" panose="020B0604020202020204" pitchFamily="34" charset="0"/>
                <a:cs typeface="Arial" panose="020B0604020202020204" pitchFamily="34" charset="0"/>
              </a:rPr>
              <a:t>WITH</a:t>
            </a:r>
            <a:r>
              <a:rPr lang="tr-TR" sz="2800" b="1" dirty="0">
                <a:latin typeface="Arial" panose="020B0604020202020204" pitchFamily="34" charset="0"/>
                <a:cs typeface="Arial" panose="020B0604020202020204" pitchFamily="34" charset="0"/>
              </a:rPr>
              <a:t> GENDER EQUITY PROBLEMS</a:t>
            </a:r>
            <a:r>
              <a:rPr lang="ro-RO" sz="2800" b="1" dirty="0">
                <a:latin typeface="Arial" panose="020B0604020202020204" pitchFamily="34" charset="0"/>
                <a:cs typeface="Arial" panose="020B0604020202020204" pitchFamily="34" charset="0"/>
              </a:rPr>
              <a:t> </a:t>
            </a:r>
            <a:br>
              <a:rPr lang="ro-RO" sz="2800" b="1" dirty="0">
                <a:latin typeface="Arial" panose="020B0604020202020204" pitchFamily="34" charset="0"/>
                <a:cs typeface="Arial" panose="020B0604020202020204" pitchFamily="34" charset="0"/>
              </a:rPr>
            </a:br>
            <a:r>
              <a:rPr lang="ro-RO" sz="2800" b="1" dirty="0">
                <a:latin typeface="Arial" panose="020B0604020202020204" pitchFamily="34" charset="0"/>
                <a:cs typeface="Arial" panose="020B0604020202020204" pitchFamily="34" charset="0"/>
              </a:rPr>
              <a:t>IN MARITIME SECTOR</a:t>
            </a:r>
            <a:br>
              <a:rPr lang="tr-TR" sz="2800" dirty="0">
                <a:effectLst/>
                <a:latin typeface="Arial" panose="020B0604020202020204" pitchFamily="34" charset="0"/>
                <a:cs typeface="Arial" panose="020B0604020202020204" pitchFamily="34" charset="0"/>
              </a:rPr>
            </a:br>
            <a:r>
              <a:rPr lang="tr-TR" sz="2800" b="1" dirty="0">
                <a:effectLst/>
                <a:latin typeface="Arial" panose="020B0604020202020204" pitchFamily="34" charset="0"/>
                <a:cs typeface="Arial" panose="020B0604020202020204" pitchFamily="34" charset="0"/>
              </a:rPr>
              <a:t>  </a:t>
            </a:r>
            <a:br>
              <a:rPr lang="tr-TR" sz="2800" b="1" dirty="0">
                <a:effectLst/>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632" y="3257007"/>
            <a:ext cx="6985000" cy="2841524"/>
          </a:xfrm>
          <a:prstGeom prst="rect">
            <a:avLst/>
          </a:prstGeom>
        </p:spPr>
      </p:pic>
      <p:pic>
        <p:nvPicPr>
          <p:cNvPr id="3" name="Εικόνα 97">
            <a:extLst>
              <a:ext uri="{FF2B5EF4-FFF2-40B4-BE49-F238E27FC236}">
                <a16:creationId xmlns:a16="http://schemas.microsoft.com/office/drawing/2014/main" id="{F003044B-137A-CBC7-2391-00C48B70D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3401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0029" y="1392180"/>
            <a:ext cx="12061971" cy="2650302"/>
          </a:xfrm>
        </p:spPr>
        <p:txBody>
          <a:bodyPr/>
          <a:lstStyle/>
          <a:p>
            <a:pPr marL="0" indent="0" algn="ctr">
              <a:buNone/>
            </a:pPr>
            <a:r>
              <a:rPr lang="en-GB" sz="2800" b="1" dirty="0">
                <a:effectLst/>
                <a:latin typeface="Arial" charset="0"/>
                <a:ea typeface="Arial" charset="0"/>
                <a:cs typeface="Arial" charset="0"/>
              </a:rPr>
              <a:t>GENDER BIAS IN MARITIME </a:t>
            </a:r>
          </a:p>
          <a:p>
            <a:pPr marL="0" indent="0" algn="ctr">
              <a:buNone/>
            </a:pPr>
            <a:r>
              <a:rPr lang="en-GB" sz="2400" i="1" dirty="0">
                <a:solidFill>
                  <a:srgbClr val="FFFF00"/>
                </a:solidFill>
                <a:effectLst/>
                <a:latin typeface="Arial" charset="0"/>
                <a:ea typeface="Arial" charset="0"/>
                <a:cs typeface="Arial" charset="0"/>
              </a:rPr>
              <a:t>Uneven proportion of female and male seafarers in the maritime labour market</a:t>
            </a:r>
            <a:r>
              <a:rPr lang="ro-RO" sz="2400" i="1" dirty="0">
                <a:solidFill>
                  <a:srgbClr val="FFFF00"/>
                </a:solidFill>
                <a:effectLst/>
                <a:latin typeface="Arial" charset="0"/>
                <a:ea typeface="Arial" charset="0"/>
                <a:cs typeface="Arial" charset="0"/>
              </a:rPr>
              <a:t>, as t</a:t>
            </a:r>
            <a:r>
              <a:rPr lang="en-GB" sz="2400" i="1" dirty="0">
                <a:solidFill>
                  <a:srgbClr val="FFFF00"/>
                </a:solidFill>
                <a:effectLst/>
                <a:latin typeface="Arial" charset="0"/>
                <a:ea typeface="Arial" charset="0"/>
                <a:cs typeface="Arial" charset="0"/>
              </a:rPr>
              <a:t>he total share of women in work at sea is estimated up to 3%. </a:t>
            </a:r>
            <a:endParaRPr lang="en-GB" sz="2400" i="1" dirty="0">
              <a:solidFill>
                <a:srgbClr val="FFFF00"/>
              </a:solidFill>
              <a:latin typeface="Arial" charset="0"/>
              <a:ea typeface="Arial" charset="0"/>
              <a:cs typeface="Arial" charset="0"/>
            </a:endParaRPr>
          </a:p>
        </p:txBody>
      </p:sp>
      <p:sp>
        <p:nvSpPr>
          <p:cNvPr id="3" name="Symbol zastępczy zawartości 1">
            <a:extLst>
              <a:ext uri="{FF2B5EF4-FFF2-40B4-BE49-F238E27FC236}">
                <a16:creationId xmlns:a16="http://schemas.microsoft.com/office/drawing/2014/main" id="{9F4F9D53-B431-2DD4-C90B-086026FBDA78}"/>
              </a:ext>
            </a:extLst>
          </p:cNvPr>
          <p:cNvSpPr txBox="1">
            <a:spLocks/>
          </p:cNvSpPr>
          <p:nvPr/>
        </p:nvSpPr>
        <p:spPr>
          <a:xfrm>
            <a:off x="65714" y="3051496"/>
            <a:ext cx="11996257" cy="4030992"/>
          </a:xfrm>
          <a:prstGeom prst="rect">
            <a:avLst/>
          </a:prstGeom>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ctr">
              <a:buFontTx/>
              <a:buNone/>
            </a:pPr>
            <a:r>
              <a:rPr lang="pl-PL" sz="2800" b="1" kern="0" dirty="0">
                <a:latin typeface="Arial" charset="0"/>
                <a:ea typeface="Arial" charset="0"/>
                <a:cs typeface="Arial" charset="0"/>
              </a:rPr>
              <a:t>ENCOUNTERED ISSUES BY FEMALE SEAFARERS ONBOARD:</a:t>
            </a:r>
          </a:p>
          <a:p>
            <a:pPr marL="0" indent="0">
              <a:buFontTx/>
              <a:buNone/>
            </a:pPr>
            <a:endParaRPr lang="pl-PL" sz="800" b="1" kern="0" dirty="0">
              <a:solidFill>
                <a:srgbClr val="C00000"/>
              </a:solidFill>
              <a:latin typeface="Arial" charset="0"/>
              <a:ea typeface="Arial" charset="0"/>
              <a:cs typeface="Arial" charset="0"/>
            </a:endParaRPr>
          </a:p>
          <a:p>
            <a:r>
              <a:rPr lang="pl-PL" sz="2400" kern="0" dirty="0">
                <a:latin typeface="Arial" charset="0"/>
                <a:ea typeface="Arial" charset="0"/>
                <a:cs typeface="Arial" charset="0"/>
              </a:rPr>
              <a:t>Limited access to maritime apprenticeship, job positions, and senior positions;</a:t>
            </a:r>
          </a:p>
          <a:p>
            <a:r>
              <a:rPr lang="pl-PL" sz="2400" kern="0" dirty="0">
                <a:latin typeface="Arial" charset="0"/>
                <a:ea typeface="Arial" charset="0"/>
                <a:cs typeface="Arial" charset="0"/>
              </a:rPr>
              <a:t>Afirmation and acceptance by men-dominated work environment;</a:t>
            </a:r>
          </a:p>
          <a:p>
            <a:r>
              <a:rPr lang="pl-PL" sz="2400" kern="0" dirty="0">
                <a:latin typeface="Arial" charset="0"/>
                <a:ea typeface="Arial" charset="0"/>
                <a:cs typeface="Arial" charset="0"/>
              </a:rPr>
              <a:t>Gender stereotypes and social expectations towards women; </a:t>
            </a:r>
          </a:p>
          <a:p>
            <a:r>
              <a:rPr lang="pl-PL" sz="2400" kern="0" dirty="0">
                <a:latin typeface="Arial" charset="0"/>
                <a:ea typeface="Arial" charset="0"/>
                <a:cs typeface="Arial" charset="0"/>
              </a:rPr>
              <a:t>Dealing with prejudice;</a:t>
            </a:r>
          </a:p>
          <a:p>
            <a:r>
              <a:rPr lang="pl-PL" sz="2400" kern="0" dirty="0">
                <a:latin typeface="Arial" charset="0"/>
                <a:ea typeface="Arial" charset="0"/>
                <a:cs typeface="Arial" charset="0"/>
              </a:rPr>
              <a:t>Experiencing separation from family and loneliness;</a:t>
            </a:r>
          </a:p>
          <a:p>
            <a:r>
              <a:rPr lang="pl-PL" sz="2400" kern="0" dirty="0">
                <a:latin typeface="Arial" charset="0"/>
                <a:ea typeface="Arial" charset="0"/>
                <a:cs typeface="Arial" charset="0"/>
              </a:rPr>
              <a:t>Mental and physical stress. </a:t>
            </a:r>
            <a:br>
              <a:rPr lang="pl-PL" kern="0" dirty="0"/>
            </a:br>
            <a:endParaRPr lang="pl-PL" kern="0" dirty="0"/>
          </a:p>
        </p:txBody>
      </p:sp>
      <p:pic>
        <p:nvPicPr>
          <p:cNvPr id="4" name="Εικόνα 97">
            <a:extLst>
              <a:ext uri="{FF2B5EF4-FFF2-40B4-BE49-F238E27FC236}">
                <a16:creationId xmlns:a16="http://schemas.microsoft.com/office/drawing/2014/main" id="{D5A739FA-7FA4-2288-10EA-202C08915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33836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0" y="2281340"/>
            <a:ext cx="5936289" cy="4433143"/>
          </a:xfrm>
        </p:spPr>
        <p:txBody>
          <a:bodyPr/>
          <a:lstStyle/>
          <a:p>
            <a:pPr marL="357188" lvl="2" indent="-357188"/>
            <a:r>
              <a:rPr lang="tr-TR" dirty="0">
                <a:effectLst/>
                <a:latin typeface="Arial" charset="0"/>
                <a:ea typeface="Arial" charset="0"/>
                <a:cs typeface="Arial" charset="0"/>
              </a:rPr>
              <a:t>Pre-entry discrimination occurs when </a:t>
            </a:r>
            <a:r>
              <a:rPr lang="en-GB" dirty="0">
                <a:effectLst/>
                <a:latin typeface="Arial" charset="0"/>
                <a:ea typeface="Arial" charset="0"/>
                <a:cs typeface="Arial" charset="0"/>
              </a:rPr>
              <a:t>females are denied equal opportunity to enter some occupations and industries.</a:t>
            </a:r>
          </a:p>
          <a:p>
            <a:pPr marL="357188" lvl="2" indent="-357188"/>
            <a:r>
              <a:rPr lang="en-GB" dirty="0">
                <a:effectLst/>
                <a:latin typeface="Arial" charset="0"/>
                <a:ea typeface="Arial" charset="0"/>
                <a:cs typeface="Arial" charset="0"/>
              </a:rPr>
              <a:t>Pre-entry discrimination relates to differential educational and socialization opportunities for women and men.</a:t>
            </a:r>
          </a:p>
          <a:p>
            <a:pPr marL="357188" lvl="2" indent="-357188"/>
            <a:r>
              <a:rPr lang="en-GB" dirty="0">
                <a:effectLst/>
                <a:latin typeface="Arial" charset="0"/>
                <a:ea typeface="Arial" charset="0"/>
                <a:cs typeface="Arial" charset="0"/>
              </a:rPr>
              <a:t>Women not only have limited access to many professions but also they face serious obstacles in the process of education to many professions.</a:t>
            </a:r>
          </a:p>
        </p:txBody>
      </p:sp>
      <p:sp>
        <p:nvSpPr>
          <p:cNvPr id="3" name="Symbol zastępczy zawartości 1">
            <a:extLst>
              <a:ext uri="{FF2B5EF4-FFF2-40B4-BE49-F238E27FC236}">
                <a16:creationId xmlns:a16="http://schemas.microsoft.com/office/drawing/2014/main" id="{AAA57DAE-5107-B832-7AAB-C6F389287F2A}"/>
              </a:ext>
            </a:extLst>
          </p:cNvPr>
          <p:cNvSpPr txBox="1">
            <a:spLocks/>
          </p:cNvSpPr>
          <p:nvPr/>
        </p:nvSpPr>
        <p:spPr>
          <a:xfrm>
            <a:off x="5936289" y="1869619"/>
            <a:ext cx="6380426" cy="5256584"/>
          </a:xfrm>
          <a:prstGeom prst="rect">
            <a:avLst/>
          </a:prstGeom>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914400" lvl="2" indent="0" algn="ctr">
              <a:buFontTx/>
              <a:buNone/>
            </a:pPr>
            <a:endParaRPr lang="tr-TR" b="1" kern="0" dirty="0">
              <a:effectLst/>
            </a:endParaRPr>
          </a:p>
          <a:p>
            <a:pPr marL="269875" lvl="1" indent="-182563">
              <a:buFont typeface="Arial" charset="0"/>
              <a:buChar char="•"/>
            </a:pPr>
            <a:r>
              <a:rPr lang="tr-TR" sz="2200" kern="0" dirty="0">
                <a:effectLst/>
              </a:rPr>
              <a:t>Women, in general, have little knowledge or are not aware of the potential careers in the maritime industry.</a:t>
            </a:r>
          </a:p>
          <a:p>
            <a:pPr marL="269875" lvl="1" indent="-182563">
              <a:buFont typeface="Arial" charset="0"/>
              <a:buChar char="•"/>
            </a:pPr>
            <a:r>
              <a:rPr lang="tr-TR" sz="2200" kern="0" dirty="0">
                <a:effectLst/>
              </a:rPr>
              <a:t>Some countries continue to ban women from enrolling on nautical courses.</a:t>
            </a:r>
          </a:p>
          <a:p>
            <a:pPr marL="269875" lvl="1" indent="-182563">
              <a:buFont typeface="Arial" charset="0"/>
              <a:buChar char="•"/>
            </a:pPr>
            <a:r>
              <a:rPr lang="tr-TR" sz="2200" kern="0" dirty="0">
                <a:effectLst/>
              </a:rPr>
              <a:t>Women generally do not receive adequate support to choose seafaring as their career.</a:t>
            </a:r>
          </a:p>
          <a:p>
            <a:pPr marL="269875" lvl="1" indent="-182563">
              <a:buFont typeface="Arial" charset="0"/>
              <a:buChar char="•"/>
            </a:pPr>
            <a:r>
              <a:rPr lang="tr-TR" sz="2200" kern="0" dirty="0">
                <a:effectLst/>
              </a:rPr>
              <a:t>Many women also lack family support when choosing a seafaring career.</a:t>
            </a:r>
          </a:p>
          <a:p>
            <a:pPr marL="269875" lvl="1" indent="-182563">
              <a:buFont typeface="Arial" charset="0"/>
              <a:buChar char="•"/>
            </a:pPr>
            <a:r>
              <a:rPr lang="tr-TR" sz="2200" kern="0" dirty="0">
                <a:effectLst/>
              </a:rPr>
              <a:t>Many female cadets encounter problems related to educational issues (e.g. difficulties in finding and completing maritime internship).</a:t>
            </a:r>
            <a:endParaRPr lang="en-GB" sz="2200" kern="0" dirty="0">
              <a:effectLst/>
            </a:endParaRPr>
          </a:p>
        </p:txBody>
      </p:sp>
      <p:sp>
        <p:nvSpPr>
          <p:cNvPr id="5" name="TextBox 4">
            <a:extLst>
              <a:ext uri="{FF2B5EF4-FFF2-40B4-BE49-F238E27FC236}">
                <a16:creationId xmlns:a16="http://schemas.microsoft.com/office/drawing/2014/main" id="{F9CDD68D-0488-EC38-DCF6-5D42037F10C3}"/>
              </a:ext>
            </a:extLst>
          </p:cNvPr>
          <p:cNvSpPr txBox="1"/>
          <p:nvPr/>
        </p:nvSpPr>
        <p:spPr>
          <a:xfrm>
            <a:off x="2373006" y="1608009"/>
            <a:ext cx="6753496" cy="523220"/>
          </a:xfrm>
          <a:prstGeom prst="rect">
            <a:avLst/>
          </a:prstGeom>
          <a:noFill/>
        </p:spPr>
        <p:txBody>
          <a:bodyPr wrap="square">
            <a:spAutoFit/>
          </a:bodyPr>
          <a:lstStyle/>
          <a:p>
            <a:pPr marL="914400" lvl="2" indent="0">
              <a:buNone/>
            </a:pPr>
            <a:r>
              <a:rPr lang="tr-TR" sz="2800" b="1" dirty="0">
                <a:effectLst/>
                <a:latin typeface="Arial" charset="0"/>
                <a:ea typeface="Arial" charset="0"/>
                <a:cs typeface="Arial" charset="0"/>
              </a:rPr>
              <a:t>PRE-ENTRY DISCRIMINATION</a:t>
            </a:r>
          </a:p>
        </p:txBody>
      </p:sp>
      <p:pic>
        <p:nvPicPr>
          <p:cNvPr id="6" name="Εικόνα 97">
            <a:extLst>
              <a:ext uri="{FF2B5EF4-FFF2-40B4-BE49-F238E27FC236}">
                <a16:creationId xmlns:a16="http://schemas.microsoft.com/office/drawing/2014/main" id="{73185FE1-42F0-1FEB-098A-A907FC9F9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59796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43840" y="1407761"/>
            <a:ext cx="12043954" cy="1670706"/>
          </a:xfrm>
        </p:spPr>
        <p:txBody>
          <a:bodyPr/>
          <a:lstStyle/>
          <a:p>
            <a:pPr marL="0" indent="0" algn="ctr">
              <a:buNone/>
            </a:pPr>
            <a:r>
              <a:rPr lang="en-GB" sz="2800" b="1" dirty="0">
                <a:latin typeface="Arial" charset="0"/>
                <a:ea typeface="Arial" charset="0"/>
                <a:cs typeface="Arial" charset="0"/>
              </a:rPr>
              <a:t>POST-ENTRY DISCRIMINATION</a:t>
            </a:r>
          </a:p>
          <a:p>
            <a:pPr marL="0" indent="0" algn="ctr">
              <a:lnSpc>
                <a:spcPct val="150000"/>
              </a:lnSpc>
              <a:buNone/>
            </a:pPr>
            <a:r>
              <a:rPr lang="en-GB" sz="2400" i="1" dirty="0">
                <a:solidFill>
                  <a:srgbClr val="FFFF00"/>
                </a:solidFill>
                <a:latin typeface="Arial" charset="0"/>
                <a:ea typeface="Arial" charset="0"/>
                <a:cs typeface="Arial" charset="0"/>
              </a:rPr>
              <a:t>Post-entry discrimination takes place when </a:t>
            </a:r>
            <a:r>
              <a:rPr lang="en-GB" sz="2400" i="1" dirty="0">
                <a:solidFill>
                  <a:srgbClr val="FFFF00"/>
                </a:solidFill>
                <a:effectLst/>
                <a:latin typeface="Arial" charset="0"/>
                <a:ea typeface="Arial" charset="0"/>
                <a:cs typeface="Arial" charset="0"/>
              </a:rPr>
              <a:t>a a woman with the skills and education equal to men's is not employed in an equal position or is paid less. </a:t>
            </a:r>
            <a:endParaRPr lang="en-GB" sz="2400" i="1" dirty="0">
              <a:solidFill>
                <a:srgbClr val="FFFF00"/>
              </a:solidFill>
              <a:latin typeface="Arial" charset="0"/>
              <a:ea typeface="Arial" charset="0"/>
              <a:cs typeface="Arial" charset="0"/>
            </a:endParaRPr>
          </a:p>
        </p:txBody>
      </p:sp>
      <p:sp>
        <p:nvSpPr>
          <p:cNvPr id="3" name="Symbol zastępczy zawartości 1">
            <a:extLst>
              <a:ext uri="{FF2B5EF4-FFF2-40B4-BE49-F238E27FC236}">
                <a16:creationId xmlns:a16="http://schemas.microsoft.com/office/drawing/2014/main" id="{A6E3B388-43B6-2EE3-EC96-C796BFFBB342}"/>
              </a:ext>
            </a:extLst>
          </p:cNvPr>
          <p:cNvSpPr txBox="1">
            <a:spLocks/>
          </p:cNvSpPr>
          <p:nvPr/>
        </p:nvSpPr>
        <p:spPr>
          <a:xfrm>
            <a:off x="0" y="3325999"/>
            <a:ext cx="12178937" cy="3532001"/>
          </a:xfrm>
          <a:prstGeom prst="rect">
            <a:avLst/>
          </a:prstGeom>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ctr">
              <a:buFontTx/>
              <a:buNone/>
            </a:pPr>
            <a:r>
              <a:rPr lang="en-GB" sz="2800" b="1" kern="0" dirty="0">
                <a:latin typeface="Arial" charset="0"/>
                <a:ea typeface="Arial" charset="0"/>
                <a:cs typeface="Arial" charset="0"/>
              </a:rPr>
              <a:t>VARIOUS FORMS OF POST-ENTRY DISCRIMINATION</a:t>
            </a:r>
          </a:p>
          <a:p>
            <a:pPr marL="0" indent="0">
              <a:buFontTx/>
              <a:buNone/>
            </a:pPr>
            <a:endParaRPr lang="en-GB" sz="2000" kern="0" dirty="0">
              <a:latin typeface="Arial" charset="0"/>
              <a:ea typeface="Arial" charset="0"/>
              <a:cs typeface="Arial" charset="0"/>
            </a:endParaRPr>
          </a:p>
          <a:p>
            <a:r>
              <a:rPr lang="en-GB" sz="2400" kern="0" dirty="0">
                <a:effectLst/>
                <a:latin typeface="Arial" charset="0"/>
                <a:ea typeface="Arial" charset="0"/>
                <a:cs typeface="Arial" charset="0"/>
              </a:rPr>
              <a:t>Denying women employment on-board;</a:t>
            </a:r>
            <a:endParaRPr lang="pl-PL" sz="2400" kern="0" dirty="0">
              <a:effectLst/>
              <a:latin typeface="Arial" charset="0"/>
              <a:ea typeface="Arial" charset="0"/>
              <a:cs typeface="Arial" charset="0"/>
            </a:endParaRPr>
          </a:p>
          <a:p>
            <a:r>
              <a:rPr lang="en-GB" sz="2400" kern="0" dirty="0">
                <a:effectLst/>
                <a:latin typeface="Arial" charset="0"/>
                <a:ea typeface="Arial" charset="0"/>
                <a:cs typeface="Arial" charset="0"/>
              </a:rPr>
              <a:t>Keeping female seafarers away from heavy or responsible work;</a:t>
            </a:r>
            <a:endParaRPr lang="pl-PL" sz="2400" kern="0" dirty="0">
              <a:effectLst/>
              <a:latin typeface="Arial" charset="0"/>
              <a:ea typeface="Arial" charset="0"/>
              <a:cs typeface="Arial" charset="0"/>
            </a:endParaRPr>
          </a:p>
          <a:p>
            <a:r>
              <a:rPr lang="en-GB" sz="2400" kern="0" dirty="0">
                <a:effectLst/>
                <a:latin typeface="Arial" charset="0"/>
                <a:ea typeface="Arial" charset="0"/>
                <a:cs typeface="Arial" charset="0"/>
              </a:rPr>
              <a:t>Challenging women to prove their capability, by having to work harder than men; </a:t>
            </a:r>
            <a:endParaRPr lang="pl-PL" sz="2400" kern="0" dirty="0">
              <a:effectLst/>
              <a:latin typeface="Arial" charset="0"/>
              <a:ea typeface="Arial" charset="0"/>
              <a:cs typeface="Arial" charset="0"/>
            </a:endParaRPr>
          </a:p>
          <a:p>
            <a:r>
              <a:rPr lang="en-GB" sz="2400" kern="0" dirty="0">
                <a:effectLst/>
                <a:latin typeface="Arial" charset="0"/>
                <a:ea typeface="Arial" charset="0"/>
                <a:cs typeface="Arial" charset="0"/>
              </a:rPr>
              <a:t>Mobbing and sexual harassment;</a:t>
            </a:r>
            <a:endParaRPr lang="pl-PL" sz="2400" kern="0" dirty="0">
              <a:effectLst/>
              <a:latin typeface="Arial" charset="0"/>
              <a:ea typeface="Arial" charset="0"/>
              <a:cs typeface="Arial" charset="0"/>
            </a:endParaRPr>
          </a:p>
          <a:p>
            <a:r>
              <a:rPr lang="en-GB" sz="2400" kern="0" dirty="0">
                <a:effectLst/>
                <a:latin typeface="Arial" charset="0"/>
                <a:ea typeface="Arial" charset="0"/>
                <a:cs typeface="Arial" charset="0"/>
              </a:rPr>
              <a:t>Economic and hierarchy-related forms of discrimination (including the mechanism of a ‘glass ceiling’).</a:t>
            </a:r>
            <a:endParaRPr lang="pl-PL" sz="2400" kern="0" dirty="0">
              <a:effectLst/>
              <a:latin typeface="Arial" charset="0"/>
              <a:ea typeface="Arial" charset="0"/>
              <a:cs typeface="Arial" charset="0"/>
            </a:endParaRPr>
          </a:p>
          <a:p>
            <a:endParaRPr lang="en-GB" kern="0" dirty="0"/>
          </a:p>
        </p:txBody>
      </p:sp>
      <p:pic>
        <p:nvPicPr>
          <p:cNvPr id="4" name="Εικόνα 97">
            <a:extLst>
              <a:ext uri="{FF2B5EF4-FFF2-40B4-BE49-F238E27FC236}">
                <a16:creationId xmlns:a16="http://schemas.microsoft.com/office/drawing/2014/main" id="{48F39BF9-763E-605F-3F55-AE5B82770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07353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4171" y="2087366"/>
            <a:ext cx="12017829" cy="4165389"/>
          </a:xfrm>
        </p:spPr>
        <p:txBody>
          <a:bodyPr/>
          <a:lstStyle/>
          <a:p>
            <a:pPr marL="0" indent="0" algn="ctr">
              <a:buNone/>
            </a:pPr>
            <a:r>
              <a:rPr lang="tr-TR" sz="2800" b="1" dirty="0">
                <a:effectLst/>
                <a:latin typeface="Arial" charset="0"/>
                <a:ea typeface="Arial" charset="0"/>
                <a:cs typeface="Arial" charset="0"/>
              </a:rPr>
              <a:t>THE CULTURAL CONTEXT OF DISCRIMINATION: MALE-DOMINATED WORK ENVIRONMENT</a:t>
            </a:r>
            <a:endParaRPr lang="pl-PL" sz="2800" dirty="0">
              <a:effectLst/>
              <a:latin typeface="Arial" charset="0"/>
              <a:ea typeface="Arial" charset="0"/>
              <a:cs typeface="Arial" charset="0"/>
            </a:endParaRPr>
          </a:p>
          <a:p>
            <a:pPr marL="914400" lvl="2" indent="0">
              <a:buNone/>
            </a:pPr>
            <a:endParaRPr lang="tr-TR" b="1" dirty="0">
              <a:effectLst/>
              <a:latin typeface="Arial" charset="0"/>
              <a:ea typeface="Arial" charset="0"/>
              <a:cs typeface="Arial" charset="0"/>
            </a:endParaRPr>
          </a:p>
          <a:p>
            <a:pPr marL="457200" indent="-457200">
              <a:buFont typeface="+mj-lt"/>
              <a:buAutoNum type="arabicPeriod"/>
            </a:pPr>
            <a:r>
              <a:rPr lang="en-GB" sz="2400" dirty="0">
                <a:effectLst/>
                <a:latin typeface="Arial" charset="0"/>
                <a:ea typeface="Arial" charset="0"/>
                <a:cs typeface="Arial" charset="0"/>
              </a:rPr>
              <a:t>Men try to protect ‘the last remaining territories’ of typically male occupations;</a:t>
            </a:r>
            <a:endParaRPr lang="pl-PL" sz="2400" dirty="0">
              <a:effectLst/>
              <a:latin typeface="Arial" charset="0"/>
              <a:ea typeface="Arial" charset="0"/>
              <a:cs typeface="Arial" charset="0"/>
            </a:endParaRPr>
          </a:p>
          <a:p>
            <a:pPr marL="457200" indent="-457200">
              <a:buFont typeface="+mj-lt"/>
              <a:buAutoNum type="arabicPeriod"/>
            </a:pPr>
            <a:r>
              <a:rPr lang="en-GB" sz="2400" dirty="0">
                <a:effectLst/>
                <a:latin typeface="Arial" charset="0"/>
                <a:ea typeface="Arial" charset="0"/>
                <a:cs typeface="Arial" charset="0"/>
              </a:rPr>
              <a:t>The image of female seafarers is deeply steeped in stereotypes;</a:t>
            </a:r>
            <a:endParaRPr lang="pl-PL" sz="2400" dirty="0">
              <a:effectLst/>
              <a:latin typeface="Arial" charset="0"/>
              <a:ea typeface="Arial" charset="0"/>
              <a:cs typeface="Arial" charset="0"/>
            </a:endParaRPr>
          </a:p>
          <a:p>
            <a:pPr marL="457200" indent="-457200">
              <a:buFont typeface="+mj-lt"/>
              <a:buAutoNum type="arabicPeriod"/>
            </a:pPr>
            <a:r>
              <a:rPr lang="en-GB" sz="2400" dirty="0">
                <a:effectLst/>
                <a:latin typeface="Arial" charset="0"/>
                <a:ea typeface="Arial" charset="0"/>
                <a:cs typeface="Arial" charset="0"/>
              </a:rPr>
              <a:t>A stereotyped vision of "heavy" nature of work at sea;</a:t>
            </a:r>
            <a:endParaRPr lang="pl-PL" sz="2400" dirty="0">
              <a:effectLst/>
              <a:latin typeface="Arial" charset="0"/>
              <a:ea typeface="Arial" charset="0"/>
              <a:cs typeface="Arial" charset="0"/>
            </a:endParaRPr>
          </a:p>
          <a:p>
            <a:pPr marL="457200" indent="-457200">
              <a:buFont typeface="+mj-lt"/>
              <a:buAutoNum type="arabicPeriod"/>
            </a:pPr>
            <a:r>
              <a:rPr lang="en-GB" sz="2400" dirty="0">
                <a:effectLst/>
                <a:latin typeface="Arial" charset="0"/>
                <a:ea typeface="Arial" charset="0"/>
                <a:cs typeface="Arial" charset="0"/>
              </a:rPr>
              <a:t>The concept of "political correctness" demanding to introduce female 'representatives' on board;</a:t>
            </a:r>
            <a:endParaRPr lang="pl-PL" sz="2400" dirty="0">
              <a:effectLst/>
              <a:latin typeface="Arial" charset="0"/>
              <a:ea typeface="Arial" charset="0"/>
              <a:cs typeface="Arial" charset="0"/>
            </a:endParaRPr>
          </a:p>
          <a:p>
            <a:pPr marL="457200" indent="-457200">
              <a:buFont typeface="+mj-lt"/>
              <a:buAutoNum type="arabicPeriod"/>
            </a:pPr>
            <a:r>
              <a:rPr lang="en-GB" sz="2400" dirty="0">
                <a:effectLst/>
                <a:latin typeface="Arial" charset="0"/>
                <a:ea typeface="Arial" charset="0"/>
                <a:cs typeface="Arial" charset="0"/>
              </a:rPr>
              <a:t>Insufficient solidarity within the female maritime environment.</a:t>
            </a:r>
            <a:endParaRPr lang="pl-PL" sz="2000" dirty="0">
              <a:effectLst/>
            </a:endParaRPr>
          </a:p>
        </p:txBody>
      </p:sp>
      <p:pic>
        <p:nvPicPr>
          <p:cNvPr id="3" name="Εικόνα 97">
            <a:extLst>
              <a:ext uri="{FF2B5EF4-FFF2-40B4-BE49-F238E27FC236}">
                <a16:creationId xmlns:a16="http://schemas.microsoft.com/office/drawing/2014/main" id="{6C33940C-12AD-E017-D82E-E947A943D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6413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520" y="1582269"/>
            <a:ext cx="9456199" cy="792087"/>
          </a:xfrm>
        </p:spPr>
        <p:txBody>
          <a:bodyPr/>
          <a:lstStyle/>
          <a:p>
            <a:pPr algn="ctr"/>
            <a:r>
              <a:rPr lang="tr-TR" sz="2800" dirty="0">
                <a:effectLst/>
                <a:latin typeface="Arial" panose="020B0604020202020204" pitchFamily="34" charset="0"/>
                <a:cs typeface="Arial" panose="020B0604020202020204" pitchFamily="34" charset="0"/>
              </a:rPr>
              <a:t> </a:t>
            </a:r>
            <a:r>
              <a:rPr lang="bg-BG" sz="2800" b="1" dirty="0">
                <a:solidFill>
                  <a:srgbClr val="FFFFFF"/>
                </a:solidFill>
                <a:effectLst/>
                <a:latin typeface="Arial" panose="020B0604020202020204" pitchFamily="34" charset="0"/>
                <a:cs typeface="Arial" panose="020B0604020202020204" pitchFamily="34" charset="0"/>
              </a:rPr>
              <a:t>LEGAL FRAMEWORK</a:t>
            </a:r>
            <a:r>
              <a:rPr lang="ro-RO" sz="2800" b="1" dirty="0">
                <a:solidFill>
                  <a:srgbClr val="FFFFFF"/>
                </a:solidFill>
                <a:effectLst/>
                <a:latin typeface="Arial" panose="020B0604020202020204" pitchFamily="34" charset="0"/>
                <a:cs typeface="Arial" panose="020B0604020202020204" pitchFamily="34" charset="0"/>
              </a:rPr>
              <a:t> FOR GENDER MANAGEMENT</a:t>
            </a:r>
            <a:br>
              <a:rPr lang="tr-TR" sz="2800" b="1" dirty="0">
                <a:effectLst/>
                <a:latin typeface="Arial" panose="020B0604020202020204" pitchFamily="34" charset="0"/>
                <a:cs typeface="Arial" panose="020B0604020202020204" pitchFamily="34" charset="0"/>
              </a:rPr>
            </a:br>
            <a:br>
              <a:rPr lang="tr-TR" sz="2800" dirty="0">
                <a:effectLst/>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4171" y="2565945"/>
            <a:ext cx="12017829" cy="4032448"/>
          </a:xfrm>
        </p:spPr>
        <p:txBody>
          <a:bodyPr/>
          <a:lstStyle/>
          <a:p>
            <a:pPr algn="just"/>
            <a:r>
              <a:rPr lang="bg-BG" sz="2400" dirty="0">
                <a:latin typeface="Arial" panose="020B0604020202020204" pitchFamily="34" charset="0"/>
                <a:cs typeface="Arial" panose="020B0604020202020204" pitchFamily="34" charset="0"/>
              </a:rPr>
              <a:t>Overview on the global, EU and national level regulations reg. policies of anti-discrimination incl. gender-based one. </a:t>
            </a:r>
            <a:r>
              <a:rPr lang="bg-BG" sz="2400" b="1" dirty="0">
                <a:latin typeface="Arial" panose="020B0604020202020204" pitchFamily="34" charset="0"/>
                <a:cs typeface="Arial" panose="020B0604020202020204" pitchFamily="34" charset="0"/>
              </a:rPr>
              <a:t>National Strategy for Promoting Gender Equality 2016-2020</a:t>
            </a:r>
            <a:endParaRPr lang="en-US" sz="2400" b="1" dirty="0">
              <a:latin typeface="Arial" panose="020B0604020202020204" pitchFamily="34" charset="0"/>
              <a:cs typeface="Arial" panose="020B0604020202020204" pitchFamily="34" charset="0"/>
            </a:endParaRPr>
          </a:p>
          <a:p>
            <a:pPr algn="just"/>
            <a:endParaRPr lang="bg-BG" sz="800" b="1" dirty="0">
              <a:latin typeface="Arial" panose="020B0604020202020204" pitchFamily="34" charset="0"/>
              <a:cs typeface="Arial" panose="020B0604020202020204" pitchFamily="34" charset="0"/>
            </a:endParaRPr>
          </a:p>
          <a:p>
            <a:pPr algn="just"/>
            <a:r>
              <a:rPr lang="bg-BG" sz="2400" b="1" dirty="0">
                <a:latin typeface="Arial" panose="020B0604020202020204" pitchFamily="34" charset="0"/>
                <a:cs typeface="Arial" panose="020B0604020202020204" pitchFamily="34" charset="0"/>
              </a:rPr>
              <a:t>5 strategic objectives: </a:t>
            </a:r>
            <a:endParaRPr lang="en-US" sz="24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bg-BG" sz="2400" dirty="0">
                <a:latin typeface="Arial" panose="020B0604020202020204" pitchFamily="34" charset="0"/>
                <a:cs typeface="Arial" panose="020B0604020202020204" pitchFamily="34" charset="0"/>
              </a:rPr>
              <a:t>Increasing women’s involvement in the maritime seagoing profession; </a:t>
            </a: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bg-BG" sz="2400" dirty="0">
                <a:latin typeface="Arial" panose="020B0604020202020204" pitchFamily="34" charset="0"/>
                <a:cs typeface="Arial" panose="020B0604020202020204" pitchFamily="34" charset="0"/>
              </a:rPr>
              <a:t>Reducing gender-based gaps in the payment and overall personal income; </a:t>
            </a: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bg-BG" sz="2400" dirty="0">
                <a:latin typeface="Arial" panose="020B0604020202020204" pitchFamily="34" charset="0"/>
                <a:cs typeface="Arial" panose="020B0604020202020204" pitchFamily="34" charset="0"/>
              </a:rPr>
              <a:t>Promoting gender equality in decision-making processes;</a:t>
            </a:r>
          </a:p>
          <a:p>
            <a:pPr marL="342900" indent="-342900" algn="just">
              <a:buFont typeface="Arial" panose="020B0604020202020204" pitchFamily="34" charset="0"/>
              <a:buChar char="•"/>
            </a:pPr>
            <a:r>
              <a:rPr lang="bg-BG" sz="2400" dirty="0">
                <a:latin typeface="Arial" panose="020B0604020202020204" pitchFamily="34" charset="0"/>
                <a:cs typeface="Arial" panose="020B0604020202020204" pitchFamily="34" charset="0"/>
              </a:rPr>
              <a:t>Preventing gender-based violence, protection and support of the affected persons; </a:t>
            </a:r>
          </a:p>
          <a:p>
            <a:pPr marL="342900" indent="-342900" algn="just">
              <a:buFont typeface="Arial" panose="020B0604020202020204" pitchFamily="34" charset="0"/>
              <a:buChar char="•"/>
            </a:pPr>
            <a:r>
              <a:rPr lang="bg-BG" sz="2400" dirty="0">
                <a:latin typeface="Arial" panose="020B0604020202020204" pitchFamily="34" charset="0"/>
                <a:cs typeface="Arial" panose="020B0604020202020204" pitchFamily="34" charset="0"/>
              </a:rPr>
              <a:t>Overcoming the existing gender-based stereotypes in the maritime industry.</a:t>
            </a: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4" name="Εικόνα 97">
            <a:extLst>
              <a:ext uri="{FF2B5EF4-FFF2-40B4-BE49-F238E27FC236}">
                <a16:creationId xmlns:a16="http://schemas.microsoft.com/office/drawing/2014/main" id="{26629B23-A382-FC8A-401B-A33D4EE8C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40209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1524001" y="1794340"/>
            <a:ext cx="9376906" cy="1384995"/>
          </a:xfrm>
          <a:prstGeom prst="rect">
            <a:avLst/>
          </a:prstGeom>
          <a:noFill/>
        </p:spPr>
        <p:txBody>
          <a:bodyPr wrap="square" rtlCol="0">
            <a:spAutoFit/>
          </a:bodyPr>
          <a:lstStyle/>
          <a:p>
            <a:pPr algn="ctr" eaLnBrk="0" fontAlgn="base" hangingPunct="0">
              <a:spcBef>
                <a:spcPct val="0"/>
              </a:spcBef>
              <a:spcAft>
                <a:spcPct val="0"/>
              </a:spcAft>
            </a:pPr>
            <a:r>
              <a:rPr lang="ro-RO" sz="2800" b="1" dirty="0">
                <a:solidFill>
                  <a:srgbClr val="FFFFFF"/>
                </a:solidFill>
                <a:latin typeface="Arial" charset="0"/>
              </a:rPr>
              <a:t>TOPIC 4</a:t>
            </a:r>
          </a:p>
          <a:p>
            <a:pPr algn="ctr" eaLnBrk="0" fontAlgn="base" hangingPunct="0">
              <a:spcBef>
                <a:spcPct val="0"/>
              </a:spcBef>
              <a:spcAft>
                <a:spcPct val="0"/>
              </a:spcAft>
            </a:pPr>
            <a:r>
              <a:rPr lang="en-US" sz="2800" b="1" dirty="0">
                <a:solidFill>
                  <a:srgbClr val="FFFFFF"/>
                </a:solidFill>
                <a:latin typeface="Arial" charset="0"/>
              </a:rPr>
              <a:t>WOMEN</a:t>
            </a:r>
            <a:r>
              <a:rPr lang="en-GB" sz="2800" b="1" dirty="0">
                <a:solidFill>
                  <a:srgbClr val="FFFFFF"/>
                </a:solidFill>
                <a:latin typeface="Arial" charset="0"/>
              </a:rPr>
              <a:t>’S INTEGRATION</a:t>
            </a:r>
            <a:r>
              <a:rPr lang="en-US" sz="2800" b="1" dirty="0">
                <a:solidFill>
                  <a:srgbClr val="FFFFFF"/>
                </a:solidFill>
                <a:latin typeface="Arial" charset="0"/>
              </a:rPr>
              <a:t> </a:t>
            </a:r>
            <a:r>
              <a:rPr lang="ro-RO" sz="2800" b="1" dirty="0">
                <a:solidFill>
                  <a:srgbClr val="FFFFFF"/>
                </a:solidFill>
                <a:latin typeface="Arial" charset="0"/>
              </a:rPr>
              <a:t>IN </a:t>
            </a:r>
            <a:r>
              <a:rPr lang="en-US" sz="2800" b="1" dirty="0">
                <a:solidFill>
                  <a:srgbClr val="FFFFFF"/>
                </a:solidFill>
                <a:latin typeface="Arial" charset="0"/>
              </a:rPr>
              <a:t>MARITIME </a:t>
            </a:r>
            <a:r>
              <a:rPr lang="en-GB" sz="2800" b="1" dirty="0">
                <a:solidFill>
                  <a:srgbClr val="FFFFFF"/>
                </a:solidFill>
                <a:latin typeface="Arial" charset="0"/>
              </a:rPr>
              <a:t>PROFESSIONS</a:t>
            </a:r>
            <a:endParaRPr lang="tr-TR" sz="2800" b="1" dirty="0">
              <a:solidFill>
                <a:srgbClr val="FFFFFF"/>
              </a:solidFill>
              <a:latin typeface="Arial" charset="0"/>
            </a:endParaRPr>
          </a:p>
        </p:txBody>
      </p:sp>
      <p:pic>
        <p:nvPicPr>
          <p:cNvPr id="3" name="Picture 2">
            <a:extLst>
              <a:ext uri="{FF2B5EF4-FFF2-40B4-BE49-F238E27FC236}">
                <a16:creationId xmlns:a16="http://schemas.microsoft.com/office/drawing/2014/main" id="{28A9B64C-E947-AE66-276A-3BB02DD29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2056" y="3615260"/>
            <a:ext cx="6985000" cy="2841524"/>
          </a:xfrm>
          <a:prstGeom prst="rect">
            <a:avLst/>
          </a:prstGeom>
        </p:spPr>
      </p:pic>
      <p:pic>
        <p:nvPicPr>
          <p:cNvPr id="2" name="Εικόνα 97">
            <a:extLst>
              <a:ext uri="{FF2B5EF4-FFF2-40B4-BE49-F238E27FC236}">
                <a16:creationId xmlns:a16="http://schemas.microsoft.com/office/drawing/2014/main" id="{5DF83FF2-6FB3-B25E-5F38-0A536BED7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4722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298809"/>
            <a:ext cx="12192000" cy="5724644"/>
          </a:xfrm>
          <a:prstGeom prst="rect">
            <a:avLst/>
          </a:prstGeom>
          <a:noFill/>
        </p:spPr>
        <p:txBody>
          <a:bodyPr wrap="square" rtlCol="0">
            <a:spAutoFit/>
          </a:bodyPr>
          <a:lstStyle/>
          <a:p>
            <a:pPr algn="ctr" eaLnBrk="0" fontAlgn="base" hangingPunct="0">
              <a:spcBef>
                <a:spcPct val="0"/>
              </a:spcBef>
              <a:spcAft>
                <a:spcPct val="0"/>
              </a:spcAft>
            </a:pPr>
            <a:r>
              <a:rPr lang="en-GB" sz="3200" b="1" i="1" dirty="0">
                <a:solidFill>
                  <a:srgbClr val="92D050"/>
                </a:solidFill>
                <a:effectLst/>
                <a:latin typeface="Arial" panose="020B0604020202020204" pitchFamily="34" charset="0"/>
                <a:cs typeface="Arial" panose="020B0604020202020204" pitchFamily="34" charset="0"/>
              </a:rPr>
              <a:t>Task 7.5.4 </a:t>
            </a:r>
            <a:r>
              <a:rPr lang="ro-RO" sz="3200" b="1" i="1" dirty="0" err="1">
                <a:solidFill>
                  <a:srgbClr val="92D050"/>
                </a:solidFill>
                <a:effectLst/>
                <a:latin typeface="Arial" panose="020B0604020202020204" pitchFamily="34" charset="0"/>
                <a:cs typeface="Arial" panose="020B0604020202020204" pitchFamily="34" charset="0"/>
              </a:rPr>
              <a:t>Gender</a:t>
            </a:r>
            <a:r>
              <a:rPr lang="ro-RO" sz="3200" b="1" i="1" dirty="0">
                <a:solidFill>
                  <a:srgbClr val="92D050"/>
                </a:solidFill>
                <a:effectLst/>
                <a:latin typeface="Arial" panose="020B0604020202020204" pitchFamily="34" charset="0"/>
                <a:cs typeface="Arial" panose="020B0604020202020204" pitchFamily="34" charset="0"/>
              </a:rPr>
              <a:t> </a:t>
            </a:r>
            <a:r>
              <a:rPr lang="ro-RO" sz="3200" b="1" i="1" dirty="0" err="1">
                <a:solidFill>
                  <a:srgbClr val="92D050"/>
                </a:solidFill>
                <a:effectLst/>
                <a:latin typeface="Arial" panose="020B0604020202020204" pitchFamily="34" charset="0"/>
                <a:cs typeface="Arial" panose="020B0604020202020204" pitchFamily="34" charset="0"/>
              </a:rPr>
              <a:t>Analysis</a:t>
            </a:r>
            <a:r>
              <a:rPr lang="ro-RO" sz="3200" b="1" i="1" dirty="0">
                <a:solidFill>
                  <a:srgbClr val="92D050"/>
                </a:solidFill>
                <a:effectLst/>
                <a:latin typeface="Arial" panose="020B0604020202020204" pitchFamily="34" charset="0"/>
                <a:cs typeface="Arial" panose="020B0604020202020204" pitchFamily="34" charset="0"/>
              </a:rPr>
              <a:t> - </a:t>
            </a:r>
            <a:r>
              <a:rPr lang="ro-RO" sz="3200" b="1" i="1" dirty="0" err="1">
                <a:solidFill>
                  <a:srgbClr val="92D050"/>
                </a:solidFill>
                <a:effectLst/>
                <a:latin typeface="Arial" panose="020B0604020202020204" pitchFamily="34" charset="0"/>
                <a:cs typeface="Arial" panose="020B0604020202020204" pitchFamily="34" charset="0"/>
              </a:rPr>
              <a:t>Methodology</a:t>
            </a:r>
            <a:r>
              <a:rPr lang="ro-RO" sz="3200" b="1" i="1" dirty="0">
                <a:solidFill>
                  <a:srgbClr val="92D050"/>
                </a:solidFill>
                <a:effectLst/>
                <a:latin typeface="Arial" panose="020B0604020202020204" pitchFamily="34" charset="0"/>
                <a:cs typeface="Arial" panose="020B0604020202020204" pitchFamily="34" charset="0"/>
              </a:rPr>
              <a:t> </a:t>
            </a:r>
            <a:r>
              <a:rPr lang="ro-RO" sz="3200" b="1" i="1" dirty="0" err="1">
                <a:solidFill>
                  <a:srgbClr val="92D050"/>
                </a:solidFill>
                <a:effectLst/>
                <a:latin typeface="Arial" panose="020B0604020202020204" pitchFamily="34" charset="0"/>
                <a:cs typeface="Arial" panose="020B0604020202020204" pitchFamily="34" charset="0"/>
              </a:rPr>
              <a:t>and</a:t>
            </a:r>
            <a:r>
              <a:rPr lang="ro-RO" sz="3200" b="1" i="1" dirty="0">
                <a:solidFill>
                  <a:srgbClr val="92D050"/>
                </a:solidFill>
                <a:effectLst/>
                <a:latin typeface="Arial" panose="020B0604020202020204" pitchFamily="34" charset="0"/>
                <a:cs typeface="Arial" panose="020B0604020202020204" pitchFamily="34" charset="0"/>
              </a:rPr>
              <a:t> </a:t>
            </a:r>
            <a:r>
              <a:rPr lang="ro-RO" sz="3200" b="1" i="1" dirty="0" err="1">
                <a:solidFill>
                  <a:srgbClr val="92D050"/>
                </a:solidFill>
                <a:effectLst/>
                <a:latin typeface="Arial" panose="020B0604020202020204" pitchFamily="34" charset="0"/>
                <a:cs typeface="Arial" panose="020B0604020202020204" pitchFamily="34" charset="0"/>
              </a:rPr>
              <a:t>results</a:t>
            </a:r>
            <a:endParaRPr lang="en-GB" sz="3200" b="1" i="1" dirty="0">
              <a:solidFill>
                <a:srgbClr val="92D050"/>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endParaRPr lang="ro-RO" sz="2000" b="1" i="0" dirty="0">
              <a:effectLst/>
              <a:latin typeface="Calibri" panose="020F0502020204030204" pitchFamily="34" charset="0"/>
            </a:endParaRPr>
          </a:p>
          <a:p>
            <a:pPr algn="l">
              <a:spcAft>
                <a:spcPts val="0"/>
              </a:spcAft>
            </a:pPr>
            <a:r>
              <a:rPr lang="ro-RO" sz="2800" b="1" u="sng" dirty="0">
                <a:solidFill>
                  <a:srgbClr val="FFFF00"/>
                </a:solidFill>
                <a:latin typeface="Arial" panose="020B0604020202020204" pitchFamily="34" charset="0"/>
                <a:cs typeface="Arial" panose="020B0604020202020204" pitchFamily="34" charset="0"/>
              </a:rPr>
              <a:t>3</a:t>
            </a:r>
            <a:r>
              <a:rPr lang="ro-RO" sz="2800" b="1" i="0" u="sng" dirty="0">
                <a:solidFill>
                  <a:srgbClr val="FFFF00"/>
                </a:solidFill>
                <a:effectLst/>
                <a:latin typeface="Arial" panose="020B0604020202020204" pitchFamily="34" charset="0"/>
                <a:cs typeface="Arial" panose="020B0604020202020204" pitchFamily="34" charset="0"/>
              </a:rPr>
              <a:t>. </a:t>
            </a:r>
            <a:r>
              <a:rPr lang="en-GB" sz="2800" b="1" i="0" u="sng" dirty="0">
                <a:solidFill>
                  <a:srgbClr val="FFFF00"/>
                </a:solidFill>
                <a:effectLst/>
                <a:latin typeface="Arial" panose="020B0604020202020204" pitchFamily="34" charset="0"/>
                <a:cs typeface="Arial" panose="020B0604020202020204" pitchFamily="34" charset="0"/>
              </a:rPr>
              <a:t>Medical dimension - gender impact on healthy onboard issues</a:t>
            </a:r>
            <a:endParaRPr lang="en-GB" sz="2800" b="0" i="0" u="sng" dirty="0">
              <a:solidFill>
                <a:srgbClr val="FFFF00"/>
              </a:solidFill>
              <a:effectLst/>
              <a:latin typeface="Arial" panose="020B0604020202020204" pitchFamily="34" charset="0"/>
              <a:cs typeface="Arial" panose="020B0604020202020204" pitchFamily="34" charset="0"/>
            </a:endParaRPr>
          </a:p>
          <a:p>
            <a:pPr marL="742950" lvl="1" indent="-285750" algn="l">
              <a:spcAft>
                <a:spcPts val="0"/>
              </a:spcAft>
              <a:buFont typeface="Arial" panose="020B0604020202020204" pitchFamily="34" charset="0"/>
              <a:buChar char="•"/>
            </a:pPr>
            <a:r>
              <a:rPr lang="en-GB" sz="2200" b="0" i="0" dirty="0">
                <a:effectLst/>
                <a:latin typeface="Arial" panose="020B0604020202020204" pitchFamily="34" charset="0"/>
                <a:cs typeface="Arial" panose="020B0604020202020204" pitchFamily="34" charset="0"/>
              </a:rPr>
              <a:t>Surveys </a:t>
            </a:r>
            <a:r>
              <a:rPr lang="ro-RO" sz="2200" b="0" i="0" dirty="0">
                <a:effectLst/>
                <a:latin typeface="Arial" panose="020B0604020202020204" pitchFamily="34" charset="0"/>
                <a:cs typeface="Arial" panose="020B0604020202020204" pitchFamily="34" charset="0"/>
              </a:rPr>
              <a:t>are </a:t>
            </a:r>
            <a:r>
              <a:rPr lang="en-GB" sz="2200" b="0" i="0" dirty="0">
                <a:effectLst/>
                <a:latin typeface="Arial" panose="020B0604020202020204" pitchFamily="34" charset="0"/>
                <a:cs typeface="Arial" panose="020B0604020202020204" pitchFamily="34" charset="0"/>
              </a:rPr>
              <a:t>developed to be applied in data collection process for all epidemiological studies with a peculiar perspective against the gender relevancy to the project topics (to be applied to crew members, passengers, on-shore personnel, stakeholders)</a:t>
            </a:r>
            <a:r>
              <a:rPr lang="ro-RO" sz="2200" b="0" i="0" dirty="0">
                <a:effectLst/>
                <a:latin typeface="Arial" panose="020B0604020202020204" pitchFamily="34" charset="0"/>
                <a:cs typeface="Arial" panose="020B0604020202020204" pitchFamily="34" charset="0"/>
              </a:rPr>
              <a:t> – 3 </a:t>
            </a:r>
            <a:r>
              <a:rPr lang="ro-RO" sz="2200" b="0" i="0" dirty="0" err="1">
                <a:effectLst/>
                <a:latin typeface="Arial" panose="020B0604020202020204" pitchFamily="34" charset="0"/>
                <a:cs typeface="Arial" panose="020B0604020202020204" pitchFamily="34" charset="0"/>
              </a:rPr>
              <a:t>items</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have</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been</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introduced</a:t>
            </a:r>
            <a:r>
              <a:rPr lang="ro-RO" sz="2200" b="0" i="0" dirty="0">
                <a:effectLst/>
                <a:latin typeface="Arial" panose="020B0604020202020204" pitchFamily="34" charset="0"/>
                <a:cs typeface="Arial" panose="020B0604020202020204" pitchFamily="34" charset="0"/>
              </a:rPr>
              <a:t> in </a:t>
            </a:r>
            <a:r>
              <a:rPr lang="ro-RO" sz="2200" b="0" i="0" dirty="0" err="1">
                <a:effectLst/>
                <a:latin typeface="Arial" panose="020B0604020202020204" pitchFamily="34" charset="0"/>
                <a:cs typeface="Arial" panose="020B0604020202020204" pitchFamily="34" charset="0"/>
              </a:rPr>
              <a:t>the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questionnaire</a:t>
            </a:r>
            <a:r>
              <a:rPr lang="en-GB" sz="2200" b="0" i="0" dirty="0">
                <a:effectLst/>
                <a:latin typeface="Arial" panose="020B0604020202020204" pitchFamily="34" charset="0"/>
                <a:cs typeface="Arial" panose="020B0604020202020204" pitchFamily="34" charset="0"/>
              </a:rPr>
              <a:t>;</a:t>
            </a:r>
          </a:p>
          <a:p>
            <a:pPr marL="742950" lvl="1" indent="-285750" algn="l">
              <a:spcAft>
                <a:spcPts val="0"/>
              </a:spcAft>
              <a:buFont typeface="Arial" panose="020B0604020202020204" pitchFamily="34" charset="0"/>
              <a:buChar char="•"/>
            </a:pPr>
            <a:r>
              <a:rPr lang="en-GB" sz="2200" b="0" i="0" dirty="0">
                <a:effectLst/>
                <a:latin typeface="Arial" panose="020B0604020202020204" pitchFamily="34" charset="0"/>
                <a:cs typeface="Arial" panose="020B0604020202020204" pitchFamily="34" charset="0"/>
              </a:rPr>
              <a:t>Study of gender impact for infection chain evolvement and health-seeking </a:t>
            </a:r>
            <a:r>
              <a:rPr lang="en-GB" sz="2200" b="0" i="0" dirty="0" err="1">
                <a:effectLst/>
                <a:latin typeface="Arial" panose="020B0604020202020204" pitchFamily="34" charset="0"/>
                <a:cs typeface="Arial" panose="020B0604020202020204" pitchFamily="34" charset="0"/>
              </a:rPr>
              <a:t>behaviors</a:t>
            </a:r>
            <a:r>
              <a:rPr lang="en-GB" sz="2200" b="0" i="0" dirty="0">
                <a:effectLst/>
                <a:latin typeface="Arial" panose="020B0604020202020204" pitchFamily="34" charset="0"/>
                <a:cs typeface="Arial" panose="020B0604020202020204" pitchFamily="34" charset="0"/>
              </a:rPr>
              <a:t> will be carried out, by literature review, in a collection of partners scientific articles;</a:t>
            </a:r>
          </a:p>
          <a:p>
            <a:pPr marL="742950" lvl="1" indent="-285750" algn="l">
              <a:spcAft>
                <a:spcPts val="0"/>
              </a:spcAft>
              <a:buFont typeface="Arial" panose="020B0604020202020204" pitchFamily="34" charset="0"/>
              <a:buChar char="•"/>
            </a:pPr>
            <a:r>
              <a:rPr lang="en-GB" sz="2200" b="0" i="0" dirty="0">
                <a:effectLst/>
                <a:latin typeface="Arial" panose="020B0604020202020204" pitchFamily="34" charset="0"/>
                <a:cs typeface="Arial" panose="020B0604020202020204" pitchFamily="34" charset="0"/>
              </a:rPr>
              <a:t>Survey on crew awareness regarding the gender relevance in regard of onboard procedure implementations and risky </a:t>
            </a:r>
            <a:r>
              <a:rPr lang="en-GB" sz="2200" b="0" i="0" dirty="0" err="1">
                <a:effectLst/>
                <a:latin typeface="Arial" panose="020B0604020202020204" pitchFamily="34" charset="0"/>
                <a:cs typeface="Arial" panose="020B0604020202020204" pitchFamily="34" charset="0"/>
              </a:rPr>
              <a:t>behavior</a:t>
            </a:r>
            <a:r>
              <a:rPr lang="en-GB" sz="2200" b="0" i="0" dirty="0">
                <a:effectLst/>
                <a:latin typeface="Arial" panose="020B0604020202020204" pitchFamily="34" charset="0"/>
                <a:cs typeface="Arial" panose="020B0604020202020204" pitchFamily="34" charset="0"/>
              </a:rPr>
              <a:t> onboard the cruise ships;</a:t>
            </a:r>
          </a:p>
          <a:p>
            <a:pPr marL="742950" lvl="1" indent="-285750" algn="l">
              <a:spcAft>
                <a:spcPts val="0"/>
              </a:spcAft>
              <a:buFont typeface="Arial" panose="020B0604020202020204" pitchFamily="34" charset="0"/>
              <a:buChar char="•"/>
            </a:pPr>
            <a:r>
              <a:rPr lang="en-GB" sz="2200" b="0" i="0" dirty="0">
                <a:effectLst/>
                <a:latin typeface="Arial" panose="020B0604020202020204" pitchFamily="34" charset="0"/>
                <a:cs typeface="Arial" panose="020B0604020202020204" pitchFamily="34" charset="0"/>
              </a:rPr>
              <a:t>Survey will applied on medical staff in regard of gender relevance for prevention, mitigation and management measures for </a:t>
            </a:r>
            <a:r>
              <a:rPr lang="en-GB" sz="2200" b="0" i="0" dirty="0" err="1">
                <a:effectLst/>
                <a:latin typeface="Arial" panose="020B0604020202020204" pitchFamily="34" charset="0"/>
                <a:cs typeface="Arial" panose="020B0604020202020204" pitchFamily="34" charset="0"/>
              </a:rPr>
              <a:t>travelers</a:t>
            </a:r>
            <a:r>
              <a:rPr lang="en-GB" sz="2200" b="0" i="0" dirty="0">
                <a:effectLst/>
                <a:latin typeface="Arial" panose="020B0604020202020204" pitchFamily="34" charset="0"/>
                <a:cs typeface="Arial" panose="020B0604020202020204" pitchFamily="34" charset="0"/>
              </a:rPr>
              <a:t>, including the vaccine hesitancy</a:t>
            </a:r>
            <a:r>
              <a:rPr lang="ro-RO" sz="2200" b="0" i="0" dirty="0">
                <a:effectLst/>
                <a:latin typeface="Arial" panose="020B0604020202020204" pitchFamily="34" charset="0"/>
                <a:cs typeface="Arial" panose="020B0604020202020204" pitchFamily="34" charset="0"/>
              </a:rPr>
              <a:t>.</a:t>
            </a:r>
          </a:p>
          <a:p>
            <a:pPr lvl="1" algn="l">
              <a:spcAft>
                <a:spcPts val="0"/>
              </a:spcAft>
            </a:pPr>
            <a:endParaRPr lang="en-GB" sz="1100" b="0" i="0" dirty="0">
              <a:effectLst/>
              <a:latin typeface="Arial" panose="020B0604020202020204" pitchFamily="34" charset="0"/>
              <a:cs typeface="Arial" panose="020B0604020202020204" pitchFamily="34" charset="0"/>
            </a:endParaRPr>
          </a:p>
          <a:p>
            <a:pPr marL="0" lvl="1" algn="l">
              <a:spcAft>
                <a:spcPts val="0"/>
              </a:spcAft>
            </a:pPr>
            <a:r>
              <a:rPr lang="en-GB" sz="2400" b="1" i="0" u="sng" dirty="0">
                <a:solidFill>
                  <a:srgbClr val="FFFF00"/>
                </a:solidFill>
                <a:effectLst/>
                <a:latin typeface="Arial" panose="020B0604020202020204" pitchFamily="34" charset="0"/>
                <a:cs typeface="Arial" panose="020B0604020202020204" pitchFamily="34" charset="0"/>
              </a:rPr>
              <a:t>Result 2</a:t>
            </a:r>
            <a:r>
              <a:rPr lang="en-GB" sz="2400" b="0" i="0" dirty="0">
                <a:effectLst/>
                <a:latin typeface="Arial" panose="020B0604020202020204" pitchFamily="34" charset="0"/>
                <a:cs typeface="Arial" panose="020B0604020202020204" pitchFamily="34" charset="0"/>
              </a:rPr>
              <a:t>: Will be concluded with a report regarding the "</a:t>
            </a:r>
            <a:r>
              <a:rPr lang="en-GB" sz="2400" b="0" i="1" dirty="0">
                <a:effectLst/>
                <a:latin typeface="Arial" panose="020B0604020202020204" pitchFamily="34" charset="0"/>
                <a:cs typeface="Arial" panose="020B0604020202020204" pitchFamily="34" charset="0"/>
              </a:rPr>
              <a:t>Gender impact on health issues onboard the cruise ships – crew and passengers references</a:t>
            </a:r>
            <a:r>
              <a:rPr lang="en-GB" sz="2400" b="0" i="0" dirty="0">
                <a:effectLst/>
                <a:latin typeface="Arial" panose="020B0604020202020204" pitchFamily="34" charset="0"/>
                <a:cs typeface="Arial" panose="020B0604020202020204" pitchFamily="34" charset="0"/>
              </a:rPr>
              <a:t>".</a:t>
            </a: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34339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0" y="2697570"/>
            <a:ext cx="12009120" cy="4662106"/>
          </a:xfrm>
        </p:spPr>
        <p:txBody>
          <a:bodyPr/>
          <a:lstStyle/>
          <a:p>
            <a:pPr marL="0" indent="0" algn="ctr">
              <a:buNone/>
            </a:pPr>
            <a:r>
              <a:rPr lang="en-US" sz="2800" b="1" dirty="0">
                <a:latin typeface="Arial" panose="020B0604020202020204" pitchFamily="34" charset="0"/>
                <a:cs typeface="Arial" panose="020B0604020202020204" pitchFamily="34" charset="0"/>
              </a:rPr>
              <a:t>ASPECTS OF GENDER PROBLEMS IN MARITIME PROFESSIONS</a:t>
            </a:r>
          </a:p>
          <a:p>
            <a:pPr marL="0" indent="0" algn="ctr">
              <a:buNone/>
            </a:pPr>
            <a:endParaRPr lang="en-US" b="1" dirty="0">
              <a:latin typeface="Arial" panose="020B0604020202020204" pitchFamily="34" charset="0"/>
              <a:cs typeface="Arial" panose="020B0604020202020204" pitchFamily="34" charset="0"/>
            </a:endParaRPr>
          </a:p>
          <a:p>
            <a:pPr>
              <a:buFontTx/>
              <a:buChar char="-"/>
            </a:pPr>
            <a:r>
              <a:rPr lang="en-US" sz="2800" dirty="0">
                <a:latin typeface="Arial" panose="020B0604020202020204" pitchFamily="34" charset="0"/>
                <a:cs typeface="Arial" panose="020B0604020202020204" pitchFamily="34" charset="0"/>
              </a:rPr>
              <a:t>effective leadership of gender diversity describes concepts involved in the "odyssey" of women's professional development</a:t>
            </a:r>
            <a:r>
              <a:rPr lang="ro-RO"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buFontTx/>
              <a:buChar char="-"/>
            </a:pPr>
            <a:endParaRPr lang="ro-RO" sz="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ro-RO" b="1" i="1" kern="1200" dirty="0">
                <a:solidFill>
                  <a:srgbClr val="FFFF00"/>
                </a:solidFill>
                <a:effectLst/>
                <a:latin typeface="Arial" panose="020B0604020202020204" pitchFamily="34" charset="0"/>
                <a:cs typeface="Arial" panose="020B0604020202020204" pitchFamily="34" charset="0"/>
              </a:rPr>
              <a:t>glass ceilling</a:t>
            </a:r>
            <a:r>
              <a:rPr lang="ro-RO" b="1" kern="1200" dirty="0">
                <a:solidFill>
                  <a:srgbClr val="FFFF00"/>
                </a:solidFill>
                <a:effectLst/>
                <a:latin typeface="Arial" panose="020B0604020202020204" pitchFamily="34" charset="0"/>
                <a:cs typeface="Arial" panose="020B0604020202020204" pitchFamily="34" charset="0"/>
              </a:rPr>
              <a:t>  </a:t>
            </a:r>
            <a:r>
              <a:rPr lang="ro-RO" kern="1200" dirty="0">
                <a:effectLst/>
                <a:latin typeface="Arial" panose="020B0604020202020204" pitchFamily="34" charset="0"/>
                <a:cs typeface="Arial" panose="020B0604020202020204" pitchFamily="34" charset="0"/>
              </a:rPr>
              <a:t>(Singh și Vinnicombe, 2004);</a:t>
            </a:r>
          </a:p>
          <a:p>
            <a:pPr lvl="1">
              <a:buFont typeface="Arial" panose="020B0604020202020204" pitchFamily="34" charset="0"/>
              <a:buChar char="•"/>
            </a:pPr>
            <a:r>
              <a:rPr lang="ro-RO" b="1" i="1" kern="1200" dirty="0">
                <a:solidFill>
                  <a:srgbClr val="FFFF00"/>
                </a:solidFill>
                <a:effectLst/>
                <a:latin typeface="Arial" panose="020B0604020202020204" pitchFamily="34" charset="0"/>
                <a:cs typeface="Arial" panose="020B0604020202020204" pitchFamily="34" charset="0"/>
              </a:rPr>
              <a:t>glass </a:t>
            </a:r>
            <a:r>
              <a:rPr lang="en-US" b="1" i="1" kern="1200" dirty="0">
                <a:solidFill>
                  <a:srgbClr val="FFFF00"/>
                </a:solidFill>
                <a:effectLst/>
                <a:latin typeface="Arial" panose="020B0604020202020204" pitchFamily="34" charset="0"/>
                <a:cs typeface="Arial" panose="020B0604020202020204" pitchFamily="34" charset="0"/>
              </a:rPr>
              <a:t>elevator </a:t>
            </a:r>
            <a:r>
              <a:rPr lang="ro-RO" kern="1200" dirty="0">
                <a:effectLst/>
                <a:latin typeface="Arial" panose="020B0604020202020204" pitchFamily="34" charset="0"/>
                <a:cs typeface="Arial" panose="020B0604020202020204" pitchFamily="34" charset="0"/>
              </a:rPr>
              <a:t>(Williams, 1992);</a:t>
            </a:r>
          </a:p>
          <a:p>
            <a:pPr lvl="1">
              <a:buFont typeface="Arial" panose="020B0604020202020204" pitchFamily="34" charset="0"/>
              <a:buChar char="•"/>
            </a:pPr>
            <a:r>
              <a:rPr lang="ro-RO" b="1" i="1" kern="1200" dirty="0" err="1">
                <a:solidFill>
                  <a:srgbClr val="FFFF00"/>
                </a:solidFill>
                <a:effectLst/>
                <a:latin typeface="Arial" panose="020B0604020202020204" pitchFamily="34" charset="0"/>
                <a:cs typeface="Arial" panose="020B0604020202020204" pitchFamily="34" charset="0"/>
              </a:rPr>
              <a:t>glass</a:t>
            </a:r>
            <a:r>
              <a:rPr lang="ro-RO" b="1" i="1" kern="1200" dirty="0">
                <a:solidFill>
                  <a:srgbClr val="FFFF00"/>
                </a:solidFill>
                <a:effectLst/>
                <a:latin typeface="Arial" panose="020B0604020202020204" pitchFamily="34" charset="0"/>
                <a:cs typeface="Arial" panose="020B0604020202020204" pitchFamily="34" charset="0"/>
              </a:rPr>
              <a:t> </a:t>
            </a:r>
            <a:r>
              <a:rPr lang="ro-RO" b="1" i="1" kern="1200" dirty="0" err="1">
                <a:solidFill>
                  <a:srgbClr val="FFFF00"/>
                </a:solidFill>
                <a:effectLst/>
                <a:latin typeface="Arial" panose="020B0604020202020204" pitchFamily="34" charset="0"/>
                <a:cs typeface="Arial" panose="020B0604020202020204" pitchFamily="34" charset="0"/>
              </a:rPr>
              <a:t>cliff</a:t>
            </a:r>
            <a:r>
              <a:rPr lang="ro-RO" b="1" kern="1200" dirty="0">
                <a:solidFill>
                  <a:srgbClr val="FFFF00"/>
                </a:solidFill>
                <a:effectLst/>
                <a:latin typeface="Arial" panose="020B0604020202020204" pitchFamily="34" charset="0"/>
                <a:cs typeface="Arial" panose="020B0604020202020204" pitchFamily="34" charset="0"/>
              </a:rPr>
              <a:t> </a:t>
            </a:r>
            <a:r>
              <a:rPr lang="en-US" b="1" kern="1200" dirty="0">
                <a:solidFill>
                  <a:srgbClr val="FFFF00"/>
                </a:solidFill>
                <a:effectLst/>
                <a:latin typeface="Arial" panose="020B0604020202020204" pitchFamily="34" charset="0"/>
                <a:cs typeface="Arial" panose="020B0604020202020204" pitchFamily="34" charset="0"/>
              </a:rPr>
              <a:t> </a:t>
            </a:r>
            <a:r>
              <a:rPr lang="ro-RO" kern="1200" dirty="0">
                <a:effectLst/>
                <a:latin typeface="Arial" panose="020B0604020202020204" pitchFamily="34" charset="0"/>
                <a:cs typeface="Arial" panose="020B0604020202020204" pitchFamily="34" charset="0"/>
              </a:rPr>
              <a:t>(Ryan și </a:t>
            </a:r>
            <a:r>
              <a:rPr lang="ro-RO" kern="1200" dirty="0" err="1">
                <a:effectLst/>
                <a:latin typeface="Arial" panose="020B0604020202020204" pitchFamily="34" charset="0"/>
                <a:cs typeface="Arial" panose="020B0604020202020204" pitchFamily="34" charset="0"/>
              </a:rPr>
              <a:t>Haslam</a:t>
            </a:r>
            <a:r>
              <a:rPr lang="ro-RO" kern="1200" dirty="0">
                <a:effectLst/>
                <a:latin typeface="Arial" panose="020B0604020202020204" pitchFamily="34" charset="0"/>
                <a:cs typeface="Arial" panose="020B0604020202020204" pitchFamily="34" charset="0"/>
              </a:rPr>
              <a:t>, 2005).</a:t>
            </a:r>
            <a:endParaRPr lang="ro-RO" sz="2800" dirty="0">
              <a:effectLst/>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969C937F-FF94-401D-B2D3-D78A059CDAA2}"/>
              </a:ext>
            </a:extLst>
          </p:cNvPr>
          <p:cNvSpPr/>
          <p:nvPr/>
        </p:nvSpPr>
        <p:spPr>
          <a:xfrm>
            <a:off x="998632" y="1485825"/>
            <a:ext cx="10194736" cy="1077218"/>
          </a:xfrm>
          <a:prstGeom prst="rect">
            <a:avLst/>
          </a:prstGeom>
        </p:spPr>
        <p:txBody>
          <a:bodyPr wrap="square">
            <a:spAutoFit/>
          </a:bodyPr>
          <a:lstStyle/>
          <a:p>
            <a:pPr algn="ctr" eaLnBrk="0" fontAlgn="base" hangingPunct="0">
              <a:spcBef>
                <a:spcPct val="0"/>
              </a:spcBef>
              <a:spcAft>
                <a:spcPct val="0"/>
              </a:spcAft>
            </a:pPr>
            <a:r>
              <a:rPr lang="en-GB" sz="3200" b="1" dirty="0">
                <a:solidFill>
                  <a:srgbClr val="FFFF00"/>
                </a:solidFill>
                <a:latin typeface="Arial" charset="0"/>
              </a:rPr>
              <a:t>WOMEN</a:t>
            </a:r>
            <a:r>
              <a:rPr lang="ro-RO" sz="3200" b="1" dirty="0">
                <a:solidFill>
                  <a:srgbClr val="FFFF00"/>
                </a:solidFill>
                <a:latin typeface="Arial" charset="0"/>
              </a:rPr>
              <a:t> PERSPECTIVES </a:t>
            </a:r>
            <a:r>
              <a:rPr lang="en-GB" sz="3200" b="1" dirty="0">
                <a:solidFill>
                  <a:srgbClr val="FFFF00"/>
                </a:solidFill>
                <a:latin typeface="Arial" charset="0"/>
              </a:rPr>
              <a:t>AS CREW MEMBERS </a:t>
            </a:r>
          </a:p>
          <a:p>
            <a:pPr algn="ctr" eaLnBrk="0" fontAlgn="base" hangingPunct="0">
              <a:spcBef>
                <a:spcPct val="0"/>
              </a:spcBef>
              <a:spcAft>
                <a:spcPct val="0"/>
              </a:spcAft>
            </a:pPr>
            <a:r>
              <a:rPr lang="en-GB" sz="3200" b="1" dirty="0">
                <a:solidFill>
                  <a:srgbClr val="FFFF00"/>
                </a:solidFill>
                <a:latin typeface="Arial" charset="0"/>
              </a:rPr>
              <a:t>ONBOARD SHIPS</a:t>
            </a:r>
            <a:endParaRPr lang="en-US" sz="3200" dirty="0">
              <a:solidFill>
                <a:srgbClr val="FFFF00"/>
              </a:solidFill>
              <a:latin typeface="Arial" charset="0"/>
            </a:endParaRPr>
          </a:p>
        </p:txBody>
      </p:sp>
      <p:pic>
        <p:nvPicPr>
          <p:cNvPr id="4" name="Εικόνα 97">
            <a:extLst>
              <a:ext uri="{FF2B5EF4-FFF2-40B4-BE49-F238E27FC236}">
                <a16:creationId xmlns:a16="http://schemas.microsoft.com/office/drawing/2014/main" id="{7E6E7FA5-4AA3-DFD3-15C6-4FF7CAB0F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00595" y="1660647"/>
            <a:ext cx="11512731" cy="4217640"/>
          </a:xfrm>
        </p:spPr>
        <p:txBody>
          <a:bodyPr/>
          <a:lstStyle/>
          <a:p>
            <a:pPr marL="0" indent="0" algn="ctr">
              <a:buNone/>
            </a:pPr>
            <a:r>
              <a:rPr lang="en-US" sz="2800" b="1" dirty="0">
                <a:latin typeface="Arial" panose="020B0604020202020204" pitchFamily="34" charset="0"/>
                <a:cs typeface="Arial" panose="020B0604020202020204" pitchFamily="34" charset="0"/>
              </a:rPr>
              <a:t>ASPECTS OF GENDER PROBLEMS IN MARITIME PROFESSIONS</a:t>
            </a:r>
          </a:p>
          <a:p>
            <a:pPr marL="0" indent="0" algn="ctr">
              <a:buNone/>
            </a:pPr>
            <a:endParaRPr lang="en-US" b="1" dirty="0">
              <a:latin typeface="Arial" panose="020B0604020202020204" pitchFamily="34" charset="0"/>
              <a:cs typeface="Arial" panose="020B0604020202020204" pitchFamily="34" charset="0"/>
            </a:endParaRPr>
          </a:p>
          <a:p>
            <a:pPr marL="0" indent="0" algn="just">
              <a:spcBef>
                <a:spcPts val="0"/>
              </a:spcBef>
              <a:buNone/>
            </a:pPr>
            <a:r>
              <a:rPr lang="en-US" sz="2800" b="1" i="1" dirty="0">
                <a:solidFill>
                  <a:srgbClr val="FFFF00"/>
                </a:solidFill>
                <a:effectLst/>
                <a:latin typeface="Arial" panose="020B0604020202020204" pitchFamily="34" charset="0"/>
                <a:cs typeface="Arial" panose="020B0604020202020204" pitchFamily="34" charset="0"/>
              </a:rPr>
              <a:t>G</a:t>
            </a:r>
            <a:r>
              <a:rPr lang="ro-RO" sz="2800" b="1" i="1" dirty="0" err="1">
                <a:solidFill>
                  <a:srgbClr val="FFFF00"/>
                </a:solidFill>
                <a:effectLst/>
                <a:latin typeface="Arial" panose="020B0604020202020204" pitchFamily="34" charset="0"/>
                <a:cs typeface="Arial" panose="020B0604020202020204" pitchFamily="34" charset="0"/>
              </a:rPr>
              <a:t>lass</a:t>
            </a:r>
            <a:r>
              <a:rPr lang="ro-RO" sz="2800" b="1" i="1" dirty="0">
                <a:solidFill>
                  <a:srgbClr val="FFFF00"/>
                </a:solidFill>
                <a:effectLst/>
                <a:latin typeface="Arial" panose="020B0604020202020204" pitchFamily="34" charset="0"/>
                <a:cs typeface="Arial" panose="020B0604020202020204" pitchFamily="34" charset="0"/>
              </a:rPr>
              <a:t> </a:t>
            </a:r>
            <a:r>
              <a:rPr lang="ro-RO" sz="2800" b="1" i="1" dirty="0" err="1">
                <a:solidFill>
                  <a:srgbClr val="FFFF00"/>
                </a:solidFill>
                <a:effectLst/>
                <a:latin typeface="Arial" panose="020B0604020202020204" pitchFamily="34" charset="0"/>
                <a:cs typeface="Arial" panose="020B0604020202020204" pitchFamily="34" charset="0"/>
              </a:rPr>
              <a:t>ceilling</a:t>
            </a:r>
            <a:r>
              <a:rPr lang="ro-RO" sz="2800" b="1" i="1" dirty="0">
                <a:effectLst/>
                <a:latin typeface="Arial" panose="020B0604020202020204" pitchFamily="34" charset="0"/>
                <a:cs typeface="Arial" panose="020B0604020202020204" pitchFamily="34" charset="0"/>
              </a:rPr>
              <a:t>: </a:t>
            </a:r>
            <a:r>
              <a:rPr lang="ro-RO"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possibility of women's ascension to leadership positions only to a certain point;</a:t>
            </a:r>
          </a:p>
          <a:p>
            <a:pPr marL="0" indent="0" algn="just">
              <a:spcBef>
                <a:spcPts val="0"/>
              </a:spcBef>
              <a:buNone/>
            </a:pPr>
            <a:endParaRPr lang="en-US" sz="2800" dirty="0">
              <a:latin typeface="Arial" panose="020B0604020202020204" pitchFamily="34" charset="0"/>
              <a:cs typeface="Arial" panose="020B0604020202020204" pitchFamily="34" charset="0"/>
            </a:endParaRPr>
          </a:p>
          <a:p>
            <a:pPr marL="0" indent="0" algn="just">
              <a:spcBef>
                <a:spcPts val="0"/>
              </a:spcBef>
              <a:buFontTx/>
              <a:buChar char="-"/>
            </a:pPr>
            <a:r>
              <a:rPr lang="ro-RO"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differences between women and men: final outcome and value attached to work, the competitive spirit (women are far less oriented to competition than men), training barriers (women's participation in fewer trainings due to family obligations);</a:t>
            </a:r>
            <a:endParaRPr lang="ro-RO" sz="2400" dirty="0">
              <a:latin typeface="Arial" panose="020B0604020202020204" pitchFamily="34" charset="0"/>
              <a:cs typeface="Arial" panose="020B0604020202020204" pitchFamily="34" charset="0"/>
            </a:endParaRPr>
          </a:p>
        </p:txBody>
      </p:sp>
      <p:pic>
        <p:nvPicPr>
          <p:cNvPr id="3" name="Εικόνα 97">
            <a:extLst>
              <a:ext uri="{FF2B5EF4-FFF2-40B4-BE49-F238E27FC236}">
                <a16:creationId xmlns:a16="http://schemas.microsoft.com/office/drawing/2014/main" id="{3DE5D674-B1F1-906D-B725-FDBDADE7D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204651" y="1904487"/>
            <a:ext cx="11782697" cy="4525963"/>
          </a:xfrm>
        </p:spPr>
        <p:txBody>
          <a:bodyPr/>
          <a:lstStyle/>
          <a:p>
            <a:pPr marL="0" indent="0" algn="ctr">
              <a:buNone/>
            </a:pPr>
            <a:r>
              <a:rPr lang="en-US" sz="2800" b="1" dirty="0">
                <a:latin typeface="Arial" panose="020B0604020202020204" pitchFamily="34" charset="0"/>
                <a:cs typeface="Arial" panose="020B0604020202020204" pitchFamily="34" charset="0"/>
              </a:rPr>
              <a:t>ASPECTS OF GENDER PROBLEMS IN MARITIME PROFESSIONS</a:t>
            </a:r>
          </a:p>
          <a:p>
            <a:pPr marL="0" indent="0" algn="just">
              <a:buNone/>
            </a:pPr>
            <a:endParaRPr lang="ro-RO" sz="2800" dirty="0">
              <a:latin typeface="Arial" panose="020B0604020202020204" pitchFamily="34" charset="0"/>
              <a:cs typeface="Arial" panose="020B0604020202020204" pitchFamily="34" charset="0"/>
            </a:endParaRPr>
          </a:p>
          <a:p>
            <a:pPr marL="0" algn="just">
              <a:spcBef>
                <a:spcPts val="0"/>
              </a:spcBef>
              <a:buNone/>
            </a:pPr>
            <a:r>
              <a:rPr lang="en-US" sz="2600" b="1" i="1" kern="1200" dirty="0">
                <a:solidFill>
                  <a:srgbClr val="FFFF00"/>
                </a:solidFill>
                <a:effectLst/>
                <a:latin typeface="Arial" panose="020B0604020202020204" pitchFamily="34" charset="0"/>
                <a:cs typeface="Arial" panose="020B0604020202020204" pitchFamily="34" charset="0"/>
              </a:rPr>
              <a:t>G</a:t>
            </a:r>
            <a:r>
              <a:rPr lang="ro-RO" sz="2600" b="1" i="1" kern="1200" dirty="0" err="1">
                <a:solidFill>
                  <a:srgbClr val="FFFF00"/>
                </a:solidFill>
                <a:effectLst/>
                <a:latin typeface="Arial" panose="020B0604020202020204" pitchFamily="34" charset="0"/>
                <a:cs typeface="Arial" panose="020B0604020202020204" pitchFamily="34" charset="0"/>
              </a:rPr>
              <a:t>lass</a:t>
            </a:r>
            <a:r>
              <a:rPr lang="ro-RO" sz="2600" b="1" i="1" kern="1200" dirty="0">
                <a:solidFill>
                  <a:srgbClr val="FFFF00"/>
                </a:solidFill>
                <a:effectLst/>
                <a:latin typeface="Arial" panose="020B0604020202020204" pitchFamily="34" charset="0"/>
                <a:cs typeface="Arial" panose="020B0604020202020204" pitchFamily="34" charset="0"/>
              </a:rPr>
              <a:t> </a:t>
            </a:r>
            <a:r>
              <a:rPr lang="en-US" sz="2600" b="1" i="1" kern="1200" dirty="0">
                <a:solidFill>
                  <a:srgbClr val="FFFF00"/>
                </a:solidFill>
                <a:effectLst/>
                <a:latin typeface="Arial" panose="020B0604020202020204" pitchFamily="34" charset="0"/>
                <a:cs typeface="Arial" panose="020B0604020202020204" pitchFamily="34" charset="0"/>
              </a:rPr>
              <a:t>elevator</a:t>
            </a:r>
            <a:r>
              <a:rPr lang="ro-RO" sz="2600" b="1" i="1" kern="1200" dirty="0">
                <a:effectLst/>
                <a:latin typeface="Arial" panose="020B0604020202020204" pitchFamily="34" charset="0"/>
                <a:cs typeface="Arial" panose="020B0604020202020204" pitchFamily="34" charset="0"/>
              </a:rPr>
              <a:t>: </a:t>
            </a:r>
            <a:r>
              <a:rPr lang="en-US" sz="2600" kern="1200" dirty="0">
                <a:effectLst/>
                <a:latin typeface="Arial" panose="020B0604020202020204" pitchFamily="34" charset="0"/>
                <a:cs typeface="Arial" panose="020B0604020202020204" pitchFamily="34" charset="0"/>
              </a:rPr>
              <a:t>organizational, cultural or behavioral barriers:</a:t>
            </a:r>
            <a:endParaRPr lang="ro-RO" sz="2600" kern="1200" dirty="0">
              <a:effectLst/>
              <a:latin typeface="Arial" panose="020B0604020202020204" pitchFamily="34" charset="0"/>
              <a:cs typeface="Arial" panose="020B0604020202020204" pitchFamily="34" charset="0"/>
            </a:endParaRPr>
          </a:p>
          <a:p>
            <a:pPr marL="0" algn="just">
              <a:spcBef>
                <a:spcPts val="0"/>
              </a:spcBef>
              <a:buFontTx/>
              <a:buChar char="-"/>
            </a:pPr>
            <a:r>
              <a:rPr lang="en-US" sz="2600" kern="1200" dirty="0">
                <a:effectLst/>
                <a:latin typeface="Arial" panose="020B0604020202020204" pitchFamily="34" charset="0"/>
                <a:cs typeface="Arial" panose="020B0604020202020204" pitchFamily="34" charset="0"/>
              </a:rPr>
              <a:t>at the </a:t>
            </a:r>
            <a:r>
              <a:rPr lang="en-US" sz="2600" b="1" kern="1200" dirty="0">
                <a:solidFill>
                  <a:srgbClr val="92D050"/>
                </a:solidFill>
                <a:effectLst/>
                <a:latin typeface="Arial" panose="020B0604020202020204" pitchFamily="34" charset="0"/>
                <a:cs typeface="Arial" panose="020B0604020202020204" pitchFamily="34" charset="0"/>
              </a:rPr>
              <a:t>organizational level</a:t>
            </a:r>
            <a:r>
              <a:rPr lang="en-US" sz="2600" kern="1200" dirty="0">
                <a:effectLst/>
                <a:latin typeface="Arial" panose="020B0604020202020204" pitchFamily="34" charset="0"/>
                <a:cs typeface="Arial" panose="020B0604020202020204" pitchFamily="34" charset="0"/>
              </a:rPr>
              <a:t>: unclear perspectives on career development, remuneration systems that disadvantage women, being less paid than others</a:t>
            </a:r>
            <a:r>
              <a:rPr lang="ro-RO" sz="2600" kern="1200" dirty="0">
                <a:effectLst/>
                <a:latin typeface="Arial" panose="020B0604020202020204" pitchFamily="34" charset="0"/>
                <a:cs typeface="Arial" panose="020B0604020202020204" pitchFamily="34" charset="0"/>
              </a:rPr>
              <a:t>. </a:t>
            </a:r>
          </a:p>
          <a:p>
            <a:pPr marL="0" algn="just">
              <a:spcBef>
                <a:spcPts val="0"/>
              </a:spcBef>
              <a:buFontTx/>
              <a:buChar char="-"/>
            </a:pPr>
            <a:r>
              <a:rPr lang="en-US" sz="2600" b="1" kern="1200" dirty="0">
                <a:solidFill>
                  <a:srgbClr val="92D050"/>
                </a:solidFill>
                <a:effectLst/>
                <a:latin typeface="Arial" panose="020B0604020202020204" pitchFamily="34" charset="0"/>
                <a:cs typeface="Arial" panose="020B0604020202020204" pitchFamily="34" charset="0"/>
              </a:rPr>
              <a:t>cultural barriers</a:t>
            </a:r>
            <a:r>
              <a:rPr lang="ro-RO" sz="2600" kern="1200" dirty="0">
                <a:effectLst/>
                <a:latin typeface="Arial" panose="020B0604020202020204" pitchFamily="34" charset="0"/>
                <a:cs typeface="Arial" panose="020B0604020202020204" pitchFamily="34" charset="0"/>
              </a:rPr>
              <a:t>: </a:t>
            </a:r>
            <a:r>
              <a:rPr lang="en-US" sz="2600" kern="1200" dirty="0">
                <a:effectLst/>
                <a:latin typeface="Arial" panose="020B0604020202020204" pitchFamily="34" charset="0"/>
                <a:cs typeface="Arial" panose="020B0604020202020204" pitchFamily="34" charset="0"/>
              </a:rPr>
              <a:t>gender stereotypes in maritime professions where men are perceived as more effective</a:t>
            </a:r>
            <a:r>
              <a:rPr lang="ro-RO" sz="2600" kern="1200" dirty="0">
                <a:effectLst/>
                <a:latin typeface="Arial" panose="020B0604020202020204" pitchFamily="34" charset="0"/>
                <a:cs typeface="Arial" panose="020B0604020202020204" pitchFamily="34" charset="0"/>
              </a:rPr>
              <a:t>;</a:t>
            </a:r>
          </a:p>
          <a:p>
            <a:pPr marL="0" indent="0" algn="just">
              <a:spcBef>
                <a:spcPts val="0"/>
              </a:spcBef>
              <a:buNone/>
            </a:pPr>
            <a:r>
              <a:rPr lang="ro-RO" sz="2600" kern="1200" dirty="0">
                <a:effectLst/>
                <a:latin typeface="Arial" panose="020B0604020202020204" pitchFamily="34" charset="0"/>
                <a:cs typeface="Arial" panose="020B0604020202020204" pitchFamily="34" charset="0"/>
              </a:rPr>
              <a:t>- </a:t>
            </a:r>
            <a:r>
              <a:rPr lang="en-US" sz="2600" b="1" kern="1200" dirty="0">
                <a:solidFill>
                  <a:srgbClr val="92D050"/>
                </a:solidFill>
                <a:effectLst/>
                <a:latin typeface="Arial" panose="020B0604020202020204" pitchFamily="34" charset="0"/>
                <a:cs typeface="Arial" panose="020B0604020202020204" pitchFamily="34" charset="0"/>
              </a:rPr>
              <a:t>behavioral barriers </a:t>
            </a:r>
            <a:r>
              <a:rPr lang="en-US" sz="2600" kern="1200" dirty="0">
                <a:effectLst/>
                <a:latin typeface="Arial" panose="020B0604020202020204" pitchFamily="34" charset="0"/>
                <a:cs typeface="Arial" panose="020B0604020202020204" pitchFamily="34" charset="0"/>
              </a:rPr>
              <a:t>by strategies</a:t>
            </a:r>
            <a:r>
              <a:rPr lang="ro-RO" sz="2600" kern="1200" dirty="0">
                <a:effectLst/>
                <a:latin typeface="Arial" panose="020B0604020202020204" pitchFamily="34" charset="0"/>
                <a:cs typeface="Arial" panose="020B0604020202020204" pitchFamily="34" charset="0"/>
              </a:rPr>
              <a:t>: </a:t>
            </a:r>
            <a:r>
              <a:rPr lang="en-US" sz="2600" kern="1200" dirty="0">
                <a:effectLst/>
                <a:latin typeface="Arial" panose="020B0604020202020204" pitchFamily="34" charset="0"/>
                <a:cs typeface="Arial" panose="020B0604020202020204" pitchFamily="34" charset="0"/>
              </a:rPr>
              <a:t>the public declaration of their own ambitions and achievements, friendly relations with hierarchical superiors and key people in the organization.</a:t>
            </a:r>
            <a:endParaRPr lang="ro-RO" sz="2600" dirty="0">
              <a:latin typeface="Arial" panose="020B0604020202020204" pitchFamily="34" charset="0"/>
              <a:cs typeface="Arial" panose="020B0604020202020204" pitchFamily="34" charset="0"/>
            </a:endParaRPr>
          </a:p>
          <a:p>
            <a:pPr algn="just">
              <a:spcBef>
                <a:spcPts val="0"/>
              </a:spcBef>
              <a:buFontTx/>
              <a:buChar char="-"/>
            </a:pPr>
            <a:endParaRPr lang="ro-RO" sz="2400" kern="1200" dirty="0">
              <a:effectLst/>
              <a:cs typeface="Times New Roman" panose="02020603050405020304" pitchFamily="18" charset="0"/>
            </a:endParaRPr>
          </a:p>
          <a:p>
            <a:pPr algn="just">
              <a:spcBef>
                <a:spcPts val="0"/>
              </a:spcBef>
              <a:buFontTx/>
              <a:buChar char="-"/>
            </a:pPr>
            <a:endParaRPr lang="ro-RO" sz="2800" b="1" i="1" kern="1200" dirty="0">
              <a:effectLst/>
              <a:cs typeface="Times New Roman" panose="02020603050405020304" pitchFamily="18" charset="0"/>
            </a:endParaRPr>
          </a:p>
          <a:p>
            <a:pPr algn="just">
              <a:buNone/>
            </a:pPr>
            <a:endParaRPr lang="ro-RO" sz="2800" i="1" kern="1200" dirty="0">
              <a:effectLst/>
              <a:cs typeface="Times New Roman" panose="02020603050405020304" pitchFamily="18" charset="0"/>
            </a:endParaRPr>
          </a:p>
          <a:p>
            <a:pPr algn="just">
              <a:buNone/>
            </a:pPr>
            <a:endParaRPr lang="ro-RO" sz="2800" kern="1200" dirty="0">
              <a:effectLst/>
              <a:cs typeface="Times New Roman" panose="02020603050405020304" pitchFamily="18" charset="0"/>
            </a:endParaRPr>
          </a:p>
          <a:p>
            <a:pPr algn="just">
              <a:buNone/>
            </a:pPr>
            <a:endParaRPr lang="ro-RO" sz="2800" dirty="0">
              <a:cs typeface="Times New Roman" pitchFamily="18" charset="0"/>
            </a:endParaRPr>
          </a:p>
          <a:p>
            <a:pPr>
              <a:buNone/>
            </a:pPr>
            <a:endParaRPr lang="ro-RO" sz="2400" dirty="0">
              <a:cs typeface="Times New Roman" pitchFamily="18" charset="0"/>
            </a:endParaRPr>
          </a:p>
          <a:p>
            <a:pPr>
              <a:buNone/>
            </a:pPr>
            <a:endParaRPr lang="ro-RO" sz="2400" dirty="0">
              <a:cs typeface="Times New Roman" pitchFamily="18" charset="0"/>
            </a:endParaRPr>
          </a:p>
          <a:p>
            <a:pPr>
              <a:buNone/>
            </a:pPr>
            <a:endParaRPr lang="ro-RO" sz="2400" dirty="0"/>
          </a:p>
        </p:txBody>
      </p:sp>
      <p:pic>
        <p:nvPicPr>
          <p:cNvPr id="3" name="Εικόνα 97">
            <a:extLst>
              <a:ext uri="{FF2B5EF4-FFF2-40B4-BE49-F238E27FC236}">
                <a16:creationId xmlns:a16="http://schemas.microsoft.com/office/drawing/2014/main" id="{88731FA3-9D73-2731-4D99-3CDDBD9DE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243838" y="1595332"/>
            <a:ext cx="11843657" cy="5262668"/>
          </a:xfrm>
        </p:spPr>
        <p:txBody>
          <a:bodyPr/>
          <a:lstStyle/>
          <a:p>
            <a:pPr marL="0" indent="0" algn="ctr">
              <a:buNone/>
            </a:pPr>
            <a:r>
              <a:rPr lang="en-US" sz="2800" b="1" dirty="0">
                <a:latin typeface="Arial" panose="020B0604020202020204" pitchFamily="34" charset="0"/>
                <a:cs typeface="Arial" panose="020B0604020202020204" pitchFamily="34" charset="0"/>
              </a:rPr>
              <a:t>ASPECTS OF GENDER PROBLEMS IN MARITIME PROFESSIONS</a:t>
            </a:r>
            <a:endParaRPr lang="ro-RO" sz="2800" b="1" dirty="0">
              <a:latin typeface="Arial" panose="020B0604020202020204" pitchFamily="34" charset="0"/>
              <a:cs typeface="Arial" panose="020B0604020202020204" pitchFamily="34" charset="0"/>
            </a:endParaRPr>
          </a:p>
          <a:p>
            <a:pPr marL="0" indent="0" algn="ctr">
              <a:buNone/>
            </a:pPr>
            <a:endParaRPr lang="en-US" sz="1800" b="1" dirty="0">
              <a:latin typeface="Arial" panose="020B0604020202020204" pitchFamily="34" charset="0"/>
              <a:cs typeface="Arial" panose="020B0604020202020204" pitchFamily="34" charset="0"/>
            </a:endParaRPr>
          </a:p>
          <a:p>
            <a:pPr marL="0" indent="0">
              <a:buNone/>
            </a:pPr>
            <a:r>
              <a:rPr lang="en-US" sz="2600" b="1" i="1" kern="1200" dirty="0">
                <a:solidFill>
                  <a:srgbClr val="FFFF00"/>
                </a:solidFill>
                <a:effectLst/>
                <a:latin typeface="Arial" panose="020B0604020202020204" pitchFamily="34" charset="0"/>
                <a:cs typeface="Arial" panose="020B0604020202020204" pitchFamily="34" charset="0"/>
              </a:rPr>
              <a:t>G</a:t>
            </a:r>
            <a:r>
              <a:rPr lang="ro-RO" sz="2600" b="1" i="1" kern="1200" dirty="0" err="1">
                <a:solidFill>
                  <a:srgbClr val="FFFF00"/>
                </a:solidFill>
                <a:effectLst/>
                <a:latin typeface="Arial" panose="020B0604020202020204" pitchFamily="34" charset="0"/>
                <a:cs typeface="Arial" panose="020B0604020202020204" pitchFamily="34" charset="0"/>
              </a:rPr>
              <a:t>lass</a:t>
            </a:r>
            <a:r>
              <a:rPr lang="ro-RO" sz="2600" b="1" i="1" kern="1200" dirty="0">
                <a:solidFill>
                  <a:srgbClr val="FFFF00"/>
                </a:solidFill>
                <a:effectLst/>
                <a:latin typeface="Arial" panose="020B0604020202020204" pitchFamily="34" charset="0"/>
                <a:cs typeface="Arial" panose="020B0604020202020204" pitchFamily="34" charset="0"/>
              </a:rPr>
              <a:t> cliff</a:t>
            </a:r>
            <a:r>
              <a:rPr lang="ro-RO" sz="2600" kern="1200" dirty="0">
                <a:effectLst/>
                <a:latin typeface="Arial" panose="020B0604020202020204" pitchFamily="34" charset="0"/>
                <a:cs typeface="Arial" panose="020B0604020202020204" pitchFamily="34" charset="0"/>
              </a:rPr>
              <a:t>: </a:t>
            </a:r>
            <a:r>
              <a:rPr lang="en-US" sz="2600" kern="1200" dirty="0">
                <a:effectLst/>
                <a:latin typeface="Arial" panose="020B0604020202020204" pitchFamily="34" charset="0"/>
                <a:cs typeface="Arial" panose="020B0604020202020204" pitchFamily="34" charset="0"/>
              </a:rPr>
              <a:t>explanations on the circumstances in which women can reach top hierarchical positions; perceptions such as "Think crisis-think female": hostile sexism, kind</a:t>
            </a:r>
            <a:r>
              <a:rPr lang="ro-RO" sz="2600" kern="1200" dirty="0">
                <a:effectLst/>
                <a:latin typeface="Arial" panose="020B0604020202020204" pitchFamily="34" charset="0"/>
                <a:cs typeface="Arial" panose="020B0604020202020204" pitchFamily="34" charset="0"/>
              </a:rPr>
              <a:t>;</a:t>
            </a:r>
          </a:p>
          <a:p>
            <a:pPr marL="0" indent="0">
              <a:buNone/>
            </a:pPr>
            <a:r>
              <a:rPr lang="ro-RO" sz="2600" kern="1200" dirty="0">
                <a:effectLst/>
                <a:latin typeface="Arial" panose="020B0604020202020204" pitchFamily="34" charset="0"/>
                <a:cs typeface="Arial" panose="020B0604020202020204" pitchFamily="34" charset="0"/>
              </a:rPr>
              <a:t>- </a:t>
            </a:r>
            <a:r>
              <a:rPr lang="en-US" sz="2600" kern="1200" dirty="0">
                <a:effectLst/>
                <a:latin typeface="Arial" panose="020B0604020202020204" pitchFamily="34" charset="0"/>
                <a:cs typeface="Arial" panose="020B0604020202020204" pitchFamily="34" charset="0"/>
              </a:rPr>
              <a:t>gender dependence of leadership styles: women-leaders adopt a transformational leadership style while men adopt a transactional leadership style</a:t>
            </a:r>
            <a:r>
              <a:rPr lang="ro-RO" sz="2600" kern="1200" dirty="0">
                <a:effectLst/>
                <a:latin typeface="Arial" panose="020B0604020202020204" pitchFamily="34" charset="0"/>
                <a:cs typeface="Arial" panose="020B0604020202020204" pitchFamily="34" charset="0"/>
              </a:rPr>
              <a:t>;</a:t>
            </a:r>
          </a:p>
          <a:p>
            <a:pPr marL="0" indent="0">
              <a:buNone/>
            </a:pPr>
            <a:r>
              <a:rPr lang="ro-RO" sz="2600" kern="1200" dirty="0">
                <a:effectLst/>
                <a:latin typeface="Arial" panose="020B0604020202020204" pitchFamily="34" charset="0"/>
                <a:cs typeface="Arial" panose="020B0604020202020204" pitchFamily="34" charset="0"/>
              </a:rPr>
              <a:t>-</a:t>
            </a:r>
            <a:r>
              <a:rPr lang="en-US" sz="2600" kern="1200" dirty="0">
                <a:effectLst/>
                <a:latin typeface="Arial" panose="020B0604020202020204" pitchFamily="34" charset="0"/>
                <a:cs typeface="Arial" panose="020B0604020202020204" pitchFamily="34" charset="0"/>
              </a:rPr>
              <a:t>women-leaders adopt a leadership style oriented towards interpersonal relationships while men focus on accomplishing tasks</a:t>
            </a:r>
            <a:r>
              <a:rPr lang="ro-RO" sz="2600" kern="1200" dirty="0">
                <a:effectLst/>
                <a:latin typeface="Arial" panose="020B0604020202020204" pitchFamily="34" charset="0"/>
                <a:cs typeface="Arial" panose="020B0604020202020204" pitchFamily="34" charset="0"/>
              </a:rPr>
              <a:t>;</a:t>
            </a:r>
          </a:p>
          <a:p>
            <a:pPr marL="0" indent="0">
              <a:buNone/>
            </a:pPr>
            <a:r>
              <a:rPr lang="ro-RO" sz="2600" kern="1200" dirty="0">
                <a:effectLst/>
                <a:latin typeface="Arial" panose="020B0604020202020204" pitchFamily="34" charset="0"/>
                <a:cs typeface="Arial" panose="020B0604020202020204" pitchFamily="34" charset="0"/>
              </a:rPr>
              <a:t>-</a:t>
            </a:r>
            <a:r>
              <a:rPr lang="en-US" sz="2600" kern="1200" dirty="0">
                <a:effectLst/>
                <a:latin typeface="Arial" panose="020B0604020202020204" pitchFamily="34" charset="0"/>
                <a:cs typeface="Arial" panose="020B0604020202020204" pitchFamily="34" charset="0"/>
              </a:rPr>
              <a:t>women-leaders adopt a democratic and participatory leadership style while men adopt autocratic and directional style</a:t>
            </a:r>
            <a:r>
              <a:rPr lang="ro-RO" sz="2600" kern="1200" dirty="0">
                <a:effectLst/>
                <a:latin typeface="Arial" panose="020B0604020202020204" pitchFamily="34" charset="0"/>
                <a:cs typeface="Arial" panose="020B0604020202020204" pitchFamily="34" charset="0"/>
              </a:rPr>
              <a:t>.</a:t>
            </a:r>
          </a:p>
          <a:p>
            <a:pPr>
              <a:buFontTx/>
              <a:buChar char="-"/>
            </a:pPr>
            <a:endParaRPr lang="ro-RO" sz="2400" kern="1200" dirty="0">
              <a:effectLst/>
              <a:latin typeface="+mj-lt"/>
              <a:cs typeface="Times New Roman" panose="02020603050405020304" pitchFamily="18" charset="0"/>
            </a:endParaRPr>
          </a:p>
          <a:p>
            <a:pPr marL="0" indent="0">
              <a:buNone/>
            </a:pPr>
            <a:endParaRPr lang="ro-RO" sz="2400" kern="1200" dirty="0">
              <a:effectLst/>
              <a:latin typeface="+mj-lt"/>
              <a:cs typeface="Times New Roman" panose="02020603050405020304" pitchFamily="18" charset="0"/>
            </a:endParaRPr>
          </a:p>
          <a:p>
            <a:pPr marL="457200" indent="-457200">
              <a:buAutoNum type="arabicPeriod"/>
            </a:pPr>
            <a:endParaRPr lang="ro-RO" sz="2400" kern="1200" dirty="0">
              <a:effectLst/>
              <a:latin typeface="+mj-lt"/>
              <a:cs typeface="Times New Roman" panose="02020603050405020304" pitchFamily="18" charset="0"/>
            </a:endParaRPr>
          </a:p>
          <a:p>
            <a:pPr marL="457200" indent="-457200">
              <a:buAutoNum type="arabicPeriod"/>
            </a:pPr>
            <a:endParaRPr lang="ro-RO" sz="2400" kern="1200" dirty="0">
              <a:effectLst/>
              <a:latin typeface="+mj-lt"/>
              <a:cs typeface="Times New Roman" panose="02020603050405020304" pitchFamily="18" charset="0"/>
            </a:endParaRPr>
          </a:p>
          <a:p>
            <a:pPr marL="0" indent="0">
              <a:buNone/>
            </a:pPr>
            <a:endParaRPr lang="ro-RO" sz="2400" kern="1200" dirty="0">
              <a:effectLst/>
              <a:latin typeface="+mj-lt"/>
              <a:cs typeface="Times New Roman" panose="02020603050405020304" pitchFamily="18" charset="0"/>
            </a:endParaRPr>
          </a:p>
          <a:p>
            <a:pPr>
              <a:buFontTx/>
              <a:buChar char="-"/>
            </a:pPr>
            <a:endParaRPr lang="ro-RO" sz="2400" dirty="0">
              <a:latin typeface="+mj-lt"/>
              <a:cs typeface="Times New Roman" panose="02020603050405020304" pitchFamily="18" charset="0"/>
            </a:endParaRPr>
          </a:p>
        </p:txBody>
      </p:sp>
      <p:pic>
        <p:nvPicPr>
          <p:cNvPr id="3" name="Εικόνα 97">
            <a:extLst>
              <a:ext uri="{FF2B5EF4-FFF2-40B4-BE49-F238E27FC236}">
                <a16:creationId xmlns:a16="http://schemas.microsoft.com/office/drawing/2014/main" id="{8FA9FFA9-5115-997A-AAE6-AD48D0A83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204651" y="1427867"/>
            <a:ext cx="11782697" cy="4002265"/>
          </a:xfrm>
        </p:spPr>
        <p:txBody>
          <a:bodyPr/>
          <a:lstStyle/>
          <a:p>
            <a:pPr marL="0" indent="0" algn="ctr">
              <a:buNone/>
            </a:pPr>
            <a:r>
              <a:rPr lang="en-US" sz="2800" b="1" dirty="0">
                <a:latin typeface="Arial" panose="020B0604020202020204" pitchFamily="34" charset="0"/>
                <a:cs typeface="Arial" panose="020B0604020202020204" pitchFamily="34" charset="0"/>
              </a:rPr>
              <a:t>ASPECTS OF GENDER PROBLEMS IN MARITIME PROFESSIONS</a:t>
            </a:r>
          </a:p>
          <a:p>
            <a:pPr marL="0" indent="0">
              <a:spcBef>
                <a:spcPts val="0"/>
              </a:spcBef>
              <a:buNone/>
            </a:pPr>
            <a:endParaRPr lang="en-US" sz="2400" kern="1200" dirty="0">
              <a:effectLst/>
              <a:latin typeface="Arial" panose="020B0604020202020204" pitchFamily="34" charset="0"/>
              <a:cs typeface="Arial" panose="020B0604020202020204" pitchFamily="34" charset="0"/>
            </a:endParaRPr>
          </a:p>
          <a:p>
            <a:pPr marL="0" indent="0">
              <a:spcBef>
                <a:spcPts val="0"/>
              </a:spcBef>
              <a:buNone/>
            </a:pPr>
            <a:r>
              <a:rPr lang="ro-RO" sz="2800" kern="1200" dirty="0">
                <a:effectLst/>
                <a:latin typeface="Arial" panose="020B0604020202020204" pitchFamily="34" charset="0"/>
                <a:cs typeface="Arial" panose="020B0604020202020204" pitchFamily="34" charset="0"/>
              </a:rPr>
              <a:t>- </a:t>
            </a:r>
            <a:r>
              <a:rPr lang="en-US" sz="2800" kern="1200" dirty="0">
                <a:solidFill>
                  <a:srgbClr val="FFFF00"/>
                </a:solidFill>
                <a:effectLst/>
                <a:latin typeface="Arial" panose="020B0604020202020204" pitchFamily="34" charset="0"/>
                <a:cs typeface="Arial" panose="020B0604020202020204" pitchFamily="34" charset="0"/>
              </a:rPr>
              <a:t>gender differences </a:t>
            </a:r>
            <a:r>
              <a:rPr lang="en-US" sz="2800" kern="1200" dirty="0">
                <a:effectLst/>
                <a:latin typeface="Arial" panose="020B0604020202020204" pitchFamily="34" charset="0"/>
                <a:cs typeface="Arial" panose="020B0604020202020204" pitchFamily="34" charset="0"/>
              </a:rPr>
              <a:t>regarding the emotional involvement in interpersonal relationships: women-leaders are more socio-emotionally oriented while men-leaders are action oriented - pragmatic;</a:t>
            </a:r>
            <a:endParaRPr lang="ro-RO" sz="2800" kern="1200" dirty="0">
              <a:effectLst/>
              <a:latin typeface="Arial" panose="020B0604020202020204" pitchFamily="34" charset="0"/>
              <a:cs typeface="Arial" panose="020B0604020202020204" pitchFamily="34" charset="0"/>
            </a:endParaRPr>
          </a:p>
          <a:p>
            <a:pPr marL="0" indent="0">
              <a:buNone/>
            </a:pPr>
            <a:r>
              <a:rPr lang="ro-RO" sz="2800" kern="1200" dirty="0">
                <a:effectLst/>
                <a:latin typeface="Arial" panose="020B0604020202020204" pitchFamily="34" charset="0"/>
                <a:cs typeface="Arial" panose="020B0604020202020204" pitchFamily="34" charset="0"/>
              </a:rPr>
              <a:t>-</a:t>
            </a:r>
            <a:r>
              <a:rPr lang="en-US" sz="2800" kern="1200" dirty="0">
                <a:effectLst/>
                <a:latin typeface="Arial" panose="020B0604020202020204" pitchFamily="34" charset="0"/>
                <a:cs typeface="Arial" panose="020B0604020202020204" pitchFamily="34" charset="0"/>
              </a:rPr>
              <a:t> the </a:t>
            </a:r>
            <a:r>
              <a:rPr lang="en-US" sz="2800" kern="1200" dirty="0">
                <a:solidFill>
                  <a:srgbClr val="FFFF00"/>
                </a:solidFill>
                <a:effectLst/>
                <a:latin typeface="Arial" panose="020B0604020202020204" pitchFamily="34" charset="0"/>
                <a:cs typeface="Arial" panose="020B0604020202020204" pitchFamily="34" charset="0"/>
              </a:rPr>
              <a:t>social expectation </a:t>
            </a:r>
            <a:r>
              <a:rPr lang="en-US" sz="2800" kern="1200" dirty="0">
                <a:effectLst/>
                <a:latin typeface="Arial" panose="020B0604020202020204" pitchFamily="34" charset="0"/>
                <a:cs typeface="Arial" panose="020B0604020202020204" pitchFamily="34" charset="0"/>
              </a:rPr>
              <a:t>of social roles theory at the social level describes and explains the requirements and constraints associated with the role of leader</a:t>
            </a:r>
            <a:r>
              <a:rPr lang="ro-RO" sz="2800" kern="1200" dirty="0">
                <a:effectLst/>
                <a:latin typeface="Arial" panose="020B0604020202020204" pitchFamily="34" charset="0"/>
                <a:cs typeface="Arial" panose="020B0604020202020204" pitchFamily="34" charset="0"/>
              </a:rPr>
              <a:t>;</a:t>
            </a:r>
          </a:p>
          <a:p>
            <a:pPr marL="0" indent="0">
              <a:buNone/>
            </a:pPr>
            <a:r>
              <a:rPr lang="ro-RO" sz="2800" kern="1200" dirty="0">
                <a:effectLst/>
                <a:latin typeface="Arial" panose="020B0604020202020204" pitchFamily="34" charset="0"/>
                <a:cs typeface="Arial" panose="020B0604020202020204" pitchFamily="34" charset="0"/>
              </a:rPr>
              <a:t>- </a:t>
            </a:r>
            <a:r>
              <a:rPr lang="en-US" sz="2800" kern="1200" dirty="0">
                <a:effectLst/>
                <a:latin typeface="Arial" panose="020B0604020202020204" pitchFamily="34" charset="0"/>
                <a:cs typeface="Arial" panose="020B0604020202020204" pitchFamily="34" charset="0"/>
              </a:rPr>
              <a:t>the </a:t>
            </a:r>
            <a:r>
              <a:rPr lang="en-US" sz="2800" kern="1200" dirty="0">
                <a:solidFill>
                  <a:srgbClr val="FFFF00"/>
                </a:solidFill>
                <a:effectLst/>
                <a:latin typeface="Arial" panose="020B0604020202020204" pitchFamily="34" charset="0"/>
                <a:cs typeface="Arial" panose="020B0604020202020204" pitchFamily="34" charset="0"/>
              </a:rPr>
              <a:t>woman-leader stereotype </a:t>
            </a:r>
            <a:r>
              <a:rPr lang="en-US" sz="2800" kern="1200" dirty="0">
                <a:effectLst/>
                <a:latin typeface="Arial" panose="020B0604020202020204" pitchFamily="34" charset="0"/>
                <a:cs typeface="Arial" panose="020B0604020202020204" pitchFamily="34" charset="0"/>
              </a:rPr>
              <a:t>in society is centered on three elements: the relationship with subordinates, the relationship and the interaction between the profession and the family as well as resistance to tension and challenges.</a:t>
            </a:r>
            <a:endParaRPr lang="ro-RO" sz="2800" kern="1200" dirty="0">
              <a:effectLst/>
              <a:latin typeface="Arial" panose="020B0604020202020204" pitchFamily="34" charset="0"/>
              <a:cs typeface="Arial" panose="020B0604020202020204" pitchFamily="34" charset="0"/>
            </a:endParaRPr>
          </a:p>
          <a:p>
            <a:pPr marL="0" indent="0">
              <a:buNone/>
            </a:pPr>
            <a:r>
              <a:rPr lang="ro-RO" sz="2400" kern="1200" dirty="0">
                <a:effectLst/>
                <a:latin typeface="+mj-lt"/>
                <a:cs typeface="Times New Roman" panose="02020603050405020304" pitchFamily="18" charset="0"/>
              </a:rPr>
              <a:t> </a:t>
            </a:r>
          </a:p>
          <a:p>
            <a:pPr marL="0" indent="0">
              <a:buNone/>
            </a:pPr>
            <a:endParaRPr lang="ro-RO" sz="2400" kern="1200" dirty="0">
              <a:effectLst/>
              <a:latin typeface="+mj-lt"/>
              <a:cs typeface="Times New Roman" panose="02020603050405020304" pitchFamily="18" charset="0"/>
            </a:endParaRPr>
          </a:p>
          <a:p>
            <a:pPr marL="0" indent="0">
              <a:buNone/>
            </a:pPr>
            <a:endParaRPr lang="ro-RO" sz="2400" kern="1200" dirty="0">
              <a:effectLst/>
              <a:latin typeface="+mj-lt"/>
              <a:cs typeface="Times New Roman" panose="02020603050405020304" pitchFamily="18" charset="0"/>
            </a:endParaRPr>
          </a:p>
          <a:p>
            <a:pPr marL="0" indent="0">
              <a:buNone/>
            </a:pPr>
            <a:endParaRPr lang="ro-RO" sz="2400" kern="1200" dirty="0">
              <a:effectLst/>
              <a:latin typeface="+mj-lt"/>
              <a:cs typeface="Times New Roman" panose="02020603050405020304" pitchFamily="18" charset="0"/>
            </a:endParaRPr>
          </a:p>
          <a:p>
            <a:pPr marL="0" indent="0">
              <a:buNone/>
            </a:pPr>
            <a:endParaRPr lang="ro-RO" sz="2800" kern="1200" dirty="0">
              <a:effectLst/>
              <a:latin typeface="+mj-lt"/>
              <a:cs typeface="Times New Roman" panose="02020603050405020304" pitchFamily="18" charset="0"/>
            </a:endParaRPr>
          </a:p>
          <a:p>
            <a:pPr>
              <a:buFontTx/>
              <a:buChar char="-"/>
            </a:pPr>
            <a:endParaRPr lang="ro-RO" sz="2800" dirty="0">
              <a:latin typeface="+mj-lt"/>
            </a:endParaRPr>
          </a:p>
          <a:p>
            <a:pPr>
              <a:buFontTx/>
              <a:buChar char="-"/>
            </a:pPr>
            <a:endParaRPr lang="ro-RO" sz="2800" dirty="0">
              <a:latin typeface="+mj-lt"/>
            </a:endParaRPr>
          </a:p>
        </p:txBody>
      </p:sp>
      <p:pic>
        <p:nvPicPr>
          <p:cNvPr id="3" name="Εικόνα 97">
            <a:extLst>
              <a:ext uri="{FF2B5EF4-FFF2-40B4-BE49-F238E27FC236}">
                <a16:creationId xmlns:a16="http://schemas.microsoft.com/office/drawing/2014/main" id="{D072C44E-0213-91DC-5C87-36D4AD4D1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26274" y="1882389"/>
            <a:ext cx="11939451" cy="3778182"/>
          </a:xfrm>
        </p:spPr>
        <p:txBody>
          <a:bodyPr/>
          <a:lstStyle/>
          <a:p>
            <a:pPr marL="0" indent="0" algn="ctr">
              <a:buNone/>
            </a:pPr>
            <a:r>
              <a:rPr lang="ro-RO" sz="2800" b="1" dirty="0">
                <a:latin typeface="Arial" panose="020B0604020202020204" pitchFamily="34" charset="0"/>
                <a:cs typeface="Arial" panose="020B0604020202020204" pitchFamily="34" charset="0"/>
              </a:rPr>
              <a:t>WOMEN – </a:t>
            </a:r>
            <a:r>
              <a:rPr lang="en-US" sz="2800" b="1" dirty="0">
                <a:latin typeface="Arial" panose="020B0604020202020204" pitchFamily="34" charset="0"/>
                <a:cs typeface="Arial" panose="020B0604020202020204" pitchFamily="34" charset="0"/>
              </a:rPr>
              <a:t>CREW</a:t>
            </a:r>
            <a:r>
              <a:rPr lang="ro-RO" sz="2800" b="1" dirty="0">
                <a:latin typeface="Arial" panose="020B0604020202020204" pitchFamily="34" charset="0"/>
                <a:cs typeface="Arial" panose="020B0604020202020204" pitchFamily="34" charset="0"/>
              </a:rPr>
              <a:t> MEMBERS IN MARITIME PROFESSIONS</a:t>
            </a:r>
          </a:p>
          <a:p>
            <a:pPr marL="0" indent="0" algn="just">
              <a:buNone/>
            </a:pPr>
            <a:endParaRPr lang="en-GB" sz="2400" b="1" kern="1200" dirty="0">
              <a:effectLst/>
              <a:latin typeface="Arial" panose="020B0604020202020204" pitchFamily="34" charset="0"/>
              <a:cs typeface="Arial" panose="020B0604020202020204" pitchFamily="34" charset="0"/>
            </a:endParaRPr>
          </a:p>
          <a:p>
            <a:pPr marL="0" indent="0" algn="just">
              <a:buNone/>
            </a:pPr>
            <a:r>
              <a:rPr lang="en-GB" sz="2800" b="1" kern="1200" dirty="0">
                <a:solidFill>
                  <a:srgbClr val="FFFF00"/>
                </a:solidFill>
                <a:effectLst/>
                <a:latin typeface="Arial" panose="020B0604020202020204" pitchFamily="34" charset="0"/>
                <a:cs typeface="Arial" panose="020B0604020202020204" pitchFamily="34" charset="0"/>
              </a:rPr>
              <a:t>1. </a:t>
            </a:r>
            <a:r>
              <a:rPr lang="ro-RO" sz="2800" b="1" kern="1200" dirty="0">
                <a:solidFill>
                  <a:srgbClr val="FFFF00"/>
                </a:solidFill>
                <a:effectLst/>
                <a:latin typeface="Arial" panose="020B0604020202020204" pitchFamily="34" charset="0"/>
                <a:cs typeface="Arial" panose="020B0604020202020204" pitchFamily="34" charset="0"/>
              </a:rPr>
              <a:t>S</a:t>
            </a:r>
            <a:r>
              <a:rPr lang="en-GB" sz="2800" b="1" kern="1200" dirty="0">
                <a:solidFill>
                  <a:srgbClr val="FFFF00"/>
                </a:solidFill>
                <a:effectLst/>
                <a:latin typeface="Arial" panose="020B0604020202020204" pitchFamily="34" charset="0"/>
                <a:cs typeface="Arial" panose="020B0604020202020204" pitchFamily="34" charset="0"/>
              </a:rPr>
              <a:t>hip’s crew as a multicultural work team</a:t>
            </a:r>
          </a:p>
          <a:p>
            <a:pPr algn="just">
              <a:buFontTx/>
              <a:buChar char="-"/>
            </a:pPr>
            <a:r>
              <a:rPr lang="en-GB" sz="2800" kern="1200" dirty="0">
                <a:effectLst/>
                <a:latin typeface="Arial" panose="020B0604020202020204" pitchFamily="34" charset="0"/>
                <a:cs typeface="Arial" panose="020B0604020202020204" pitchFamily="34" charset="0"/>
              </a:rPr>
              <a:t>"restricted" social group which does not necessarily refer to the number of members as a small or large group, but to a professional type association in a special place - on board ships - for a certain period of time;</a:t>
            </a:r>
          </a:p>
          <a:p>
            <a:pPr algn="just">
              <a:buFontTx/>
              <a:buChar char="-"/>
            </a:pPr>
            <a:r>
              <a:rPr lang="en-GB" sz="2800" kern="1200" dirty="0">
                <a:effectLst/>
                <a:latin typeface="Arial" panose="020B0604020202020204" pitchFamily="34" charset="0"/>
                <a:cs typeface="Arial" panose="020B0604020202020204" pitchFamily="34" charset="0"/>
              </a:rPr>
              <a:t>the interaction between group members is centred and oriented towards the realization of the common goal, subordinated to the functional rules and procedures of the crew.</a:t>
            </a:r>
            <a:endParaRPr lang="ro-RO" sz="2800" kern="1200" dirty="0">
              <a:effectLst/>
              <a:latin typeface="Arial" panose="020B0604020202020204" pitchFamily="34" charset="0"/>
              <a:cs typeface="Arial" panose="020B0604020202020204" pitchFamily="34" charset="0"/>
            </a:endParaRPr>
          </a:p>
        </p:txBody>
      </p:sp>
      <p:pic>
        <p:nvPicPr>
          <p:cNvPr id="3" name="Εικόνα 97">
            <a:extLst>
              <a:ext uri="{FF2B5EF4-FFF2-40B4-BE49-F238E27FC236}">
                <a16:creationId xmlns:a16="http://schemas.microsoft.com/office/drawing/2014/main" id="{3623C6BE-1D5A-2E1A-DC5E-B51661658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 y="1172979"/>
            <a:ext cx="12191999" cy="4512041"/>
          </a:xfrm>
        </p:spPr>
        <p:txBody>
          <a:bodyPr/>
          <a:lstStyle/>
          <a:p>
            <a:pPr marL="0" indent="0" algn="ctr">
              <a:buNone/>
            </a:pPr>
            <a:r>
              <a:rPr lang="ro-RO" sz="2800" b="1" dirty="0">
                <a:latin typeface="Arial" panose="020B0604020202020204" pitchFamily="34" charset="0"/>
                <a:cs typeface="Arial" panose="020B0604020202020204" pitchFamily="34" charset="0"/>
              </a:rPr>
              <a:t>WOMEN – </a:t>
            </a:r>
            <a:r>
              <a:rPr lang="en-US" sz="2800" b="1" dirty="0">
                <a:latin typeface="Arial" panose="020B0604020202020204" pitchFamily="34" charset="0"/>
                <a:cs typeface="Arial" panose="020B0604020202020204" pitchFamily="34" charset="0"/>
              </a:rPr>
              <a:t>CREW</a:t>
            </a:r>
            <a:r>
              <a:rPr lang="ro-RO" sz="2800" b="1" dirty="0">
                <a:latin typeface="Arial" panose="020B0604020202020204" pitchFamily="34" charset="0"/>
                <a:cs typeface="Arial" panose="020B0604020202020204" pitchFamily="34" charset="0"/>
              </a:rPr>
              <a:t> MEMBERS IN MARITIME PROFESSIONS</a:t>
            </a:r>
          </a:p>
          <a:p>
            <a:pPr marL="0" indent="0" algn="ctr">
              <a:buNone/>
            </a:pPr>
            <a:endParaRPr lang="ro-RO" sz="1600" b="1" dirty="0">
              <a:latin typeface="Arial" panose="020B0604020202020204" pitchFamily="34" charset="0"/>
              <a:cs typeface="Arial" panose="020B0604020202020204" pitchFamily="34" charset="0"/>
            </a:endParaRPr>
          </a:p>
          <a:p>
            <a:pPr algn="just">
              <a:buFontTx/>
              <a:buChar char="-"/>
            </a:pPr>
            <a:r>
              <a:rPr lang="en-GB" sz="2700" kern="1200" dirty="0">
                <a:effectLst/>
                <a:latin typeface="Arial" panose="020B0604020202020204" pitchFamily="34" charset="0"/>
                <a:cs typeface="Arial" panose="020B0604020202020204" pitchFamily="34" charset="0"/>
              </a:rPr>
              <a:t>the stages of group development on board may be similar to those described by </a:t>
            </a:r>
            <a:r>
              <a:rPr lang="en-GB" sz="2700" i="1" kern="1200" dirty="0">
                <a:effectLst/>
                <a:latin typeface="Arial" panose="020B0604020202020204" pitchFamily="34" charset="0"/>
                <a:cs typeface="Arial" panose="020B0604020202020204" pitchFamily="34" charset="0"/>
              </a:rPr>
              <a:t>Tuckman's model</a:t>
            </a:r>
            <a:r>
              <a:rPr lang="en-GB" sz="2700" kern="1200" dirty="0">
                <a:effectLst/>
                <a:latin typeface="Arial" panose="020B0604020202020204" pitchFamily="34" charset="0"/>
                <a:cs typeface="Arial" panose="020B0604020202020204" pitchFamily="34" charset="0"/>
              </a:rPr>
              <a:t>: forming, storming, norming, performing - motivationally supported by psychological, social, material needs and professional achievement;</a:t>
            </a:r>
          </a:p>
          <a:p>
            <a:pPr algn="just">
              <a:buFontTx/>
              <a:buChar char="-"/>
            </a:pPr>
            <a:r>
              <a:rPr lang="en-GB" sz="2700" kern="1200" dirty="0">
                <a:effectLst/>
                <a:latin typeface="Arial" panose="020B0604020202020204" pitchFamily="34" charset="0"/>
                <a:cs typeface="Arial" panose="020B0604020202020204" pitchFamily="34" charset="0"/>
              </a:rPr>
              <a:t>not characterized by historicity, there is a greater number of errors in the interpersonal perception mediated by the awarding processes, each member of the forming group having idiosyncrasies, attitudes, behaviours, shaped by personal equations and their own cultural identities;</a:t>
            </a:r>
          </a:p>
          <a:p>
            <a:pPr algn="just">
              <a:buFontTx/>
              <a:buChar char="-"/>
            </a:pPr>
            <a:r>
              <a:rPr lang="en-GB" sz="2700" kern="1200" dirty="0">
                <a:effectLst/>
                <a:latin typeface="Arial" panose="020B0604020202020204" pitchFamily="34" charset="0"/>
                <a:cs typeface="Arial" panose="020B0604020202020204" pitchFamily="34" charset="0"/>
              </a:rPr>
              <a:t>there is a well-articulated structure of related statuses and roles, in line with the organization chart and standard procedures defining work tasks through division of labour;</a:t>
            </a:r>
            <a:endParaRPr lang="ro-RO" sz="2700" dirty="0">
              <a:latin typeface="Arial" panose="020B0604020202020204" pitchFamily="34" charset="0"/>
              <a:cs typeface="Arial" panose="020B0604020202020204" pitchFamily="34" charset="0"/>
            </a:endParaRPr>
          </a:p>
        </p:txBody>
      </p:sp>
      <p:pic>
        <p:nvPicPr>
          <p:cNvPr id="3" name="Εικόνα 97">
            <a:extLst>
              <a:ext uri="{FF2B5EF4-FFF2-40B4-BE49-F238E27FC236}">
                <a16:creationId xmlns:a16="http://schemas.microsoft.com/office/drawing/2014/main" id="{98669993-4605-F41F-54FA-93E413B18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54868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0" y="1510261"/>
            <a:ext cx="12192000" cy="4246105"/>
          </a:xfrm>
        </p:spPr>
        <p:txBody>
          <a:bodyPr/>
          <a:lstStyle/>
          <a:p>
            <a:pPr marL="0" indent="0" algn="ctr">
              <a:buNone/>
            </a:pPr>
            <a:r>
              <a:rPr lang="ro-RO" sz="2800" b="1" dirty="0">
                <a:latin typeface="Arial" panose="020B0604020202020204" pitchFamily="34" charset="0"/>
                <a:cs typeface="Arial" panose="020B0604020202020204" pitchFamily="34" charset="0"/>
              </a:rPr>
              <a:t>WOMEN – </a:t>
            </a:r>
            <a:r>
              <a:rPr lang="en-US" sz="2800" b="1" dirty="0">
                <a:latin typeface="Arial" panose="020B0604020202020204" pitchFamily="34" charset="0"/>
                <a:cs typeface="Arial" panose="020B0604020202020204" pitchFamily="34" charset="0"/>
              </a:rPr>
              <a:t>CREW</a:t>
            </a:r>
            <a:r>
              <a:rPr lang="ro-RO" sz="2800" b="1" dirty="0">
                <a:latin typeface="Arial" panose="020B0604020202020204" pitchFamily="34" charset="0"/>
                <a:cs typeface="Arial" panose="020B0604020202020204" pitchFamily="34" charset="0"/>
              </a:rPr>
              <a:t> MEMBERS IN MARITIME PROFESSIONS</a:t>
            </a:r>
          </a:p>
          <a:p>
            <a:pPr marL="0" indent="0" algn="ctr">
              <a:buNone/>
            </a:pPr>
            <a:endParaRPr lang="ro-RO" sz="1600" b="1" dirty="0">
              <a:latin typeface="Arial" panose="020B0604020202020204" pitchFamily="34" charset="0"/>
              <a:cs typeface="Arial" panose="020B0604020202020204" pitchFamily="34" charset="0"/>
            </a:endParaRPr>
          </a:p>
          <a:p>
            <a:pPr algn="just">
              <a:buFontTx/>
              <a:buChar char="-"/>
            </a:pPr>
            <a:r>
              <a:rPr lang="en-GB" sz="2700" kern="1200" dirty="0">
                <a:effectLst/>
                <a:latin typeface="Arial" panose="020B0604020202020204" pitchFamily="34" charset="0"/>
                <a:cs typeface="Arial" panose="020B0604020202020204" pitchFamily="34" charset="0"/>
              </a:rPr>
              <a:t>there is some pressure towards uniformity, unity, facilitated by a mosaic of socio-affective linkages generated by </a:t>
            </a:r>
            <a:r>
              <a:rPr lang="en-GB" sz="2700" i="1" kern="1200" dirty="0">
                <a:effectLst/>
                <a:latin typeface="Arial" panose="020B0604020202020204" pitchFamily="34" charset="0"/>
                <a:cs typeface="Arial" panose="020B0604020202020204" pitchFamily="34" charset="0"/>
              </a:rPr>
              <a:t>'face to face</a:t>
            </a:r>
            <a:r>
              <a:rPr lang="en-GB" sz="2700" kern="1200" dirty="0">
                <a:effectLst/>
                <a:latin typeface="Arial" panose="020B0604020202020204" pitchFamily="34" charset="0"/>
                <a:cs typeface="Arial" panose="020B0604020202020204" pitchFamily="34" charset="0"/>
              </a:rPr>
              <a:t>' relationships and the type of leadership practiced;</a:t>
            </a:r>
          </a:p>
          <a:p>
            <a:pPr algn="just">
              <a:buFontTx/>
              <a:buChar char="-"/>
            </a:pPr>
            <a:r>
              <a:rPr lang="en-GB" sz="2700" kern="1200" dirty="0">
                <a:effectLst/>
                <a:latin typeface="Arial" panose="020B0604020202020204" pitchFamily="34" charset="0"/>
                <a:cs typeface="Arial" panose="020B0604020202020204" pitchFamily="34" charset="0"/>
              </a:rPr>
              <a:t>the existence of a certain maritime tradition that transcends the culture, the common objectives and the nature of the activities specific to the missions to be fulfilled, those of safety and efficiency;</a:t>
            </a:r>
          </a:p>
          <a:p>
            <a:pPr algn="just">
              <a:buFontTx/>
              <a:buChar char="-"/>
            </a:pPr>
            <a:r>
              <a:rPr lang="en-GB" sz="2700" kern="1200" dirty="0">
                <a:effectLst/>
                <a:latin typeface="Arial" panose="020B0604020202020204" pitchFamily="34" charset="0"/>
                <a:cs typeface="Arial" panose="020B0604020202020204" pitchFamily="34" charset="0"/>
              </a:rPr>
              <a:t>there are multi-ethnic, multicultural, multigenerational social micro-groups that learn to develop partner relational grids, to accept the other's alterity and "</a:t>
            </a:r>
            <a:r>
              <a:rPr lang="en-GB" sz="2700" i="1" kern="1200" dirty="0">
                <a:effectLst/>
                <a:latin typeface="Arial" panose="020B0604020202020204" pitchFamily="34" charset="0"/>
                <a:cs typeface="Arial" panose="020B0604020202020204" pitchFamily="34" charset="0"/>
              </a:rPr>
              <a:t>dialogue</a:t>
            </a:r>
            <a:r>
              <a:rPr lang="en-GB" sz="2700" kern="1200" dirty="0">
                <a:effectLst/>
                <a:latin typeface="Arial" panose="020B0604020202020204" pitchFamily="34" charset="0"/>
                <a:cs typeface="Arial" panose="020B0604020202020204" pitchFamily="34" charset="0"/>
              </a:rPr>
              <a:t>" with difference, respecting the norms, values, traditions, dominant patterns of the other’s culture without axiological or evaluative connotation;</a:t>
            </a:r>
            <a:endParaRPr lang="ro-RO" sz="2700" dirty="0">
              <a:latin typeface="Arial" panose="020B0604020202020204" pitchFamily="34" charset="0"/>
              <a:cs typeface="Arial" panose="020B0604020202020204" pitchFamily="34" charset="0"/>
            </a:endParaRPr>
          </a:p>
        </p:txBody>
      </p:sp>
      <p:pic>
        <p:nvPicPr>
          <p:cNvPr id="3" name="Εικόνα 97">
            <a:extLst>
              <a:ext uri="{FF2B5EF4-FFF2-40B4-BE49-F238E27FC236}">
                <a16:creationId xmlns:a16="http://schemas.microsoft.com/office/drawing/2014/main" id="{9920C23C-563F-6C70-ABCD-83DA84A4E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12611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30480" y="1551464"/>
            <a:ext cx="12131040" cy="5400600"/>
          </a:xfrm>
        </p:spPr>
        <p:txBody>
          <a:bodyPr/>
          <a:lstStyle/>
          <a:p>
            <a:pPr marL="0" indent="0" algn="ctr">
              <a:buNone/>
            </a:pPr>
            <a:r>
              <a:rPr lang="ro-RO" sz="2800" b="1" dirty="0">
                <a:latin typeface="Arial" panose="020B0604020202020204" pitchFamily="34" charset="0"/>
                <a:cs typeface="Arial" panose="020B0604020202020204" pitchFamily="34" charset="0"/>
              </a:rPr>
              <a:t>WOMEN – </a:t>
            </a:r>
            <a:r>
              <a:rPr lang="en-US" sz="2800" b="1" dirty="0">
                <a:latin typeface="Arial" panose="020B0604020202020204" pitchFamily="34" charset="0"/>
                <a:cs typeface="Arial" panose="020B0604020202020204" pitchFamily="34" charset="0"/>
              </a:rPr>
              <a:t>CREW</a:t>
            </a:r>
            <a:r>
              <a:rPr lang="ro-RO" sz="2800" b="1" dirty="0">
                <a:latin typeface="Arial" panose="020B0604020202020204" pitchFamily="34" charset="0"/>
                <a:cs typeface="Arial" panose="020B0604020202020204" pitchFamily="34" charset="0"/>
              </a:rPr>
              <a:t> MEMBERS IN MARITIME PROFESSIONS</a:t>
            </a:r>
          </a:p>
          <a:p>
            <a:pPr marL="0" indent="0" algn="ctr">
              <a:buNone/>
            </a:pPr>
            <a:endParaRPr lang="ro-RO" sz="1600" b="1" dirty="0">
              <a:latin typeface="Arial" panose="020B0604020202020204" pitchFamily="34" charset="0"/>
              <a:cs typeface="Arial" panose="020B0604020202020204" pitchFamily="34" charset="0"/>
            </a:endParaRPr>
          </a:p>
          <a:p>
            <a:pPr marL="0" indent="0" algn="just">
              <a:buNone/>
            </a:pPr>
            <a:r>
              <a:rPr lang="en-GB" sz="2800" dirty="0">
                <a:latin typeface="Arial" panose="020B0604020202020204" pitchFamily="34" charset="0"/>
                <a:cs typeface="Arial" panose="020B0604020202020204" pitchFamily="34" charset="0"/>
              </a:rPr>
              <a:t>1. </a:t>
            </a:r>
            <a:r>
              <a:rPr lang="en-GB" sz="2800" b="1" dirty="0">
                <a:solidFill>
                  <a:srgbClr val="FFFF00"/>
                </a:solidFill>
                <a:latin typeface="Arial" panose="020B0604020202020204" pitchFamily="34" charset="0"/>
                <a:cs typeface="Arial" panose="020B0604020202020204" pitchFamily="34" charset="0"/>
              </a:rPr>
              <a:t>Forming</a:t>
            </a:r>
            <a:r>
              <a:rPr lang="en-GB" sz="2800" b="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 manifested on the level of relationships, through dependence and critical attitudes and, in the task plane, through orientation activities;</a:t>
            </a:r>
          </a:p>
          <a:p>
            <a:pPr marL="0" indent="0" algn="just">
              <a:buNone/>
            </a:pPr>
            <a:r>
              <a:rPr lang="en-GB" sz="2800" dirty="0">
                <a:latin typeface="Arial" panose="020B0604020202020204" pitchFamily="34" charset="0"/>
                <a:cs typeface="Arial" panose="020B0604020202020204" pitchFamily="34" charset="0"/>
              </a:rPr>
              <a:t>2. </a:t>
            </a:r>
            <a:r>
              <a:rPr lang="en-GB" sz="2800" b="1" dirty="0">
                <a:solidFill>
                  <a:srgbClr val="FFFF00"/>
                </a:solidFill>
                <a:latin typeface="Arial" panose="020B0604020202020204" pitchFamily="34" charset="0"/>
                <a:cs typeface="Arial" panose="020B0604020202020204" pitchFamily="34" charset="0"/>
              </a:rPr>
              <a:t>Storming</a:t>
            </a:r>
            <a:r>
              <a:rPr lang="en-GB" sz="2800" dirty="0">
                <a:latin typeface="Arial" panose="020B0604020202020204" pitchFamily="34" charset="0"/>
                <a:cs typeface="Arial" panose="020B0604020202020204" pitchFamily="34" charset="0"/>
              </a:rPr>
              <a:t> - takes the form of interpersonal conflicts and emotional reactions to the demands of task;</a:t>
            </a:r>
          </a:p>
          <a:p>
            <a:pPr marL="0" indent="0" algn="just">
              <a:buNone/>
            </a:pPr>
            <a:r>
              <a:rPr lang="en-GB" sz="2800" dirty="0">
                <a:latin typeface="Arial" panose="020B0604020202020204" pitchFamily="34" charset="0"/>
                <a:cs typeface="Arial" panose="020B0604020202020204" pitchFamily="34" charset="0"/>
              </a:rPr>
              <a:t>3. </a:t>
            </a:r>
            <a:r>
              <a:rPr lang="en-GB" sz="2800" b="1" dirty="0">
                <a:solidFill>
                  <a:srgbClr val="FFFF00"/>
                </a:solidFill>
                <a:latin typeface="Arial" panose="020B0604020202020204" pitchFamily="34" charset="0"/>
                <a:cs typeface="Arial" panose="020B0604020202020204" pitchFamily="34" charset="0"/>
              </a:rPr>
              <a:t>Norming</a:t>
            </a:r>
            <a:r>
              <a:rPr lang="en-GB" sz="2800" dirty="0">
                <a:latin typeface="Arial" panose="020B0604020202020204" pitchFamily="34" charset="0"/>
                <a:cs typeface="Arial" panose="020B0604020202020204" pitchFamily="34" charset="0"/>
              </a:rPr>
              <a:t> - manifested through the interpersonal cohesion of the group and a free exchange of views on the task;</a:t>
            </a:r>
          </a:p>
          <a:p>
            <a:pPr marL="0" indent="0" algn="just">
              <a:buNone/>
            </a:pPr>
            <a:r>
              <a:rPr lang="en-GB" sz="2800" dirty="0">
                <a:latin typeface="Arial" panose="020B0604020202020204" pitchFamily="34" charset="0"/>
                <a:cs typeface="Arial" panose="020B0604020202020204" pitchFamily="34" charset="0"/>
              </a:rPr>
              <a:t>4. </a:t>
            </a:r>
            <a:r>
              <a:rPr lang="en-GB" sz="2800" b="1" dirty="0">
                <a:solidFill>
                  <a:srgbClr val="FFFF00"/>
                </a:solidFill>
                <a:latin typeface="Arial" panose="020B0604020202020204" pitchFamily="34" charset="0"/>
                <a:cs typeface="Arial" panose="020B0604020202020204" pitchFamily="34" charset="0"/>
              </a:rPr>
              <a:t>Performing</a:t>
            </a:r>
            <a:r>
              <a:rPr lang="en-GB" sz="2800" dirty="0">
                <a:latin typeface="Arial" panose="020B0604020202020204" pitchFamily="34" charset="0"/>
                <a:cs typeface="Arial" panose="020B0604020202020204" pitchFamily="34" charset="0"/>
              </a:rPr>
              <a:t> - a stage of maturity; recognition of functional roles on the interpersonal level and it is characterized by the emergence of solutions in the task plane.</a:t>
            </a:r>
            <a:endParaRPr lang="ro-RO" sz="2800" dirty="0">
              <a:latin typeface="Arial" panose="020B0604020202020204" pitchFamily="34" charset="0"/>
              <a:cs typeface="Arial" panose="020B0604020202020204" pitchFamily="34" charset="0"/>
            </a:endParaRPr>
          </a:p>
        </p:txBody>
      </p:sp>
      <p:pic>
        <p:nvPicPr>
          <p:cNvPr id="3" name="Εικόνα 97">
            <a:extLst>
              <a:ext uri="{FF2B5EF4-FFF2-40B4-BE49-F238E27FC236}">
                <a16:creationId xmlns:a16="http://schemas.microsoft.com/office/drawing/2014/main" id="{90C8E5AE-78B1-7302-25DE-B941351F6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78207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0" y="2652774"/>
            <a:ext cx="12087497" cy="3556438"/>
          </a:xfrm>
        </p:spPr>
        <p:txBody>
          <a:bodyPr/>
          <a:lstStyle/>
          <a:p>
            <a:pPr algn="ctr">
              <a:buNone/>
            </a:pPr>
            <a:r>
              <a:rPr lang="en-US" b="1" dirty="0">
                <a:solidFill>
                  <a:srgbClr val="FFFF00"/>
                </a:solidFill>
                <a:effectLst/>
                <a:latin typeface="Arial" panose="020B0604020202020204" pitchFamily="34" charset="0"/>
                <a:cs typeface="Arial" panose="020B0604020202020204" pitchFamily="34" charset="0"/>
              </a:rPr>
              <a:t>1. MOBBING</a:t>
            </a:r>
          </a:p>
          <a:p>
            <a:pPr algn="ctr">
              <a:buNone/>
            </a:pPr>
            <a:endParaRPr lang="ro-RO" sz="800" dirty="0">
              <a:effectLst/>
              <a:latin typeface="Arial" panose="020B0604020202020204" pitchFamily="34" charset="0"/>
              <a:cs typeface="Arial" panose="020B0604020202020204" pitchFamily="34" charset="0"/>
            </a:endParaRPr>
          </a:p>
          <a:p>
            <a:pPr algn="just"/>
            <a:r>
              <a:rPr lang="ro-RO" sz="2600" dirty="0">
                <a:effectLst/>
                <a:latin typeface="Arial" panose="020B0604020202020204" pitchFamily="34" charset="0"/>
                <a:cs typeface="Arial" panose="020B0604020202020204" pitchFamily="34" charset="0"/>
              </a:rPr>
              <a:t>T</a:t>
            </a:r>
            <a:r>
              <a:rPr lang="en-US" sz="2600" dirty="0">
                <a:effectLst/>
                <a:latin typeface="Arial" panose="020B0604020202020204" pitchFamily="34" charset="0"/>
                <a:cs typeface="Arial" panose="020B0604020202020204" pitchFamily="34" charset="0"/>
              </a:rPr>
              <a:t>he term was first used by</a:t>
            </a:r>
            <a:r>
              <a:rPr lang="ro-RO" sz="2600" dirty="0">
                <a:effectLst/>
                <a:latin typeface="Arial" panose="020B0604020202020204" pitchFamily="34" charset="0"/>
                <a:cs typeface="Arial" panose="020B0604020202020204" pitchFamily="34" charset="0"/>
              </a:rPr>
              <a:t> </a:t>
            </a:r>
            <a:r>
              <a:rPr lang="en-US" sz="2600" i="1" dirty="0">
                <a:effectLst/>
                <a:latin typeface="Arial" panose="020B0604020202020204" pitchFamily="34" charset="0"/>
                <a:cs typeface="Arial" panose="020B0604020202020204" pitchFamily="34" charset="0"/>
              </a:rPr>
              <a:t>Lorenz</a:t>
            </a:r>
            <a:r>
              <a:rPr lang="en-US" sz="2600" dirty="0">
                <a:effectLst/>
                <a:latin typeface="Arial" panose="020B0604020202020204" pitchFamily="34" charset="0"/>
                <a:cs typeface="Arial" panose="020B0604020202020204" pitchFamily="34" charset="0"/>
              </a:rPr>
              <a:t> and launched in organizational environments by </a:t>
            </a:r>
            <a:r>
              <a:rPr lang="en-US" sz="2600" i="1" dirty="0" err="1">
                <a:effectLst/>
                <a:latin typeface="Arial" panose="020B0604020202020204" pitchFamily="34" charset="0"/>
                <a:cs typeface="Arial" panose="020B0604020202020204" pitchFamily="34" charset="0"/>
              </a:rPr>
              <a:t>Leymann</a:t>
            </a:r>
            <a:r>
              <a:rPr lang="en-US" sz="2600" dirty="0">
                <a:effectLst/>
                <a:latin typeface="Arial" panose="020B0604020202020204" pitchFamily="34" charset="0"/>
                <a:cs typeface="Arial" panose="020B0604020202020204" pitchFamily="34" charset="0"/>
              </a:rPr>
              <a:t> by analogy with the term </a:t>
            </a:r>
            <a:r>
              <a:rPr lang="en-US" sz="2600" i="1" dirty="0">
                <a:effectLst/>
                <a:latin typeface="Arial" panose="020B0604020202020204" pitchFamily="34" charset="0"/>
                <a:cs typeface="Arial" panose="020B0604020202020204" pitchFamily="34" charset="0"/>
              </a:rPr>
              <a:t>bullying</a:t>
            </a:r>
            <a:r>
              <a:rPr lang="en-US" sz="2600" dirty="0">
                <a:effectLst/>
                <a:latin typeface="Arial" panose="020B0604020202020204" pitchFamily="34" charset="0"/>
                <a:cs typeface="Arial" panose="020B0604020202020204" pitchFamily="34" charset="0"/>
              </a:rPr>
              <a:t> (</a:t>
            </a:r>
            <a:r>
              <a:rPr lang="en-US" sz="2600" i="1" dirty="0" err="1">
                <a:effectLst/>
                <a:latin typeface="Arial" panose="020B0604020202020204" pitchFamily="34" charset="0"/>
                <a:cs typeface="Arial" panose="020B0604020202020204" pitchFamily="34" charset="0"/>
              </a:rPr>
              <a:t>Olweus</a:t>
            </a:r>
            <a:r>
              <a:rPr lang="ro-RO" sz="2600" dirty="0">
                <a:effectLst/>
                <a:latin typeface="Arial" panose="020B0604020202020204" pitchFamily="34" charset="0"/>
                <a:cs typeface="Arial" panose="020B0604020202020204" pitchFamily="34" charset="0"/>
              </a:rPr>
              <a:t>,</a:t>
            </a:r>
            <a:r>
              <a:rPr lang="en-US" sz="2600" dirty="0">
                <a:effectLst/>
                <a:latin typeface="Arial" panose="020B0604020202020204" pitchFamily="34" charset="0"/>
                <a:cs typeface="Arial" panose="020B0604020202020204" pitchFamily="34" charset="0"/>
              </a:rPr>
              <a:t>1993)</a:t>
            </a:r>
            <a:r>
              <a:rPr lang="ro-RO" sz="2600" dirty="0">
                <a:effectLst/>
                <a:latin typeface="Arial" panose="020B0604020202020204" pitchFamily="34" charset="0"/>
                <a:cs typeface="Arial" panose="020B0604020202020204" pitchFamily="34" charset="0"/>
              </a:rPr>
              <a:t>.</a:t>
            </a:r>
          </a:p>
          <a:p>
            <a:pPr algn="just"/>
            <a:endParaRPr lang="en-US" sz="2600" dirty="0">
              <a:effectLst/>
              <a:latin typeface="Arial" panose="020B0604020202020204" pitchFamily="34" charset="0"/>
              <a:cs typeface="Arial" panose="020B0604020202020204" pitchFamily="34" charset="0"/>
            </a:endParaRPr>
          </a:p>
          <a:p>
            <a:pPr algn="just"/>
            <a:r>
              <a:rPr lang="en-US" sz="2600" dirty="0">
                <a:effectLst/>
                <a:latin typeface="Arial" panose="020B0604020202020204" pitchFamily="34" charset="0"/>
                <a:cs typeface="Arial" panose="020B0604020202020204" pitchFamily="34" charset="0"/>
              </a:rPr>
              <a:t>"</a:t>
            </a:r>
            <a:r>
              <a:rPr lang="en-US" sz="2600" i="1" dirty="0">
                <a:effectLst/>
                <a:latin typeface="Arial" panose="020B0604020202020204" pitchFamily="34" charset="0"/>
                <a:cs typeface="Arial" panose="020B0604020202020204" pitchFamily="34" charset="0"/>
              </a:rPr>
              <a:t>By mobbing we understand a communicative situation that threatens to cause serious physical and mental harm to the individual. Mobbing is a </a:t>
            </a:r>
            <a:r>
              <a:rPr lang="en-US" sz="2600" i="1" dirty="0">
                <a:solidFill>
                  <a:srgbClr val="FFFF00"/>
                </a:solidFill>
                <a:effectLst/>
                <a:latin typeface="Arial" panose="020B0604020202020204" pitchFamily="34" charset="0"/>
                <a:cs typeface="Arial" panose="020B0604020202020204" pitchFamily="34" charset="0"/>
              </a:rPr>
              <a:t>process of destruction</a:t>
            </a:r>
            <a:r>
              <a:rPr lang="en-US" sz="2600" i="1" dirty="0">
                <a:effectLst/>
                <a:latin typeface="Arial" panose="020B0604020202020204" pitchFamily="34" charset="0"/>
                <a:cs typeface="Arial" panose="020B0604020202020204" pitchFamily="34" charset="0"/>
              </a:rPr>
              <a:t>; it is constituted by </a:t>
            </a:r>
            <a:r>
              <a:rPr lang="en-US" sz="2600" i="1" dirty="0">
                <a:solidFill>
                  <a:srgbClr val="FFFF00"/>
                </a:solidFill>
                <a:effectLst/>
                <a:latin typeface="Arial" panose="020B0604020202020204" pitchFamily="34" charset="0"/>
                <a:cs typeface="Arial" panose="020B0604020202020204" pitchFamily="34" charset="0"/>
              </a:rPr>
              <a:t>hostile actions</a:t>
            </a:r>
            <a:r>
              <a:rPr lang="en-US" sz="2600" i="1" dirty="0">
                <a:effectLst/>
                <a:latin typeface="Arial" panose="020B0604020202020204" pitchFamily="34" charset="0"/>
                <a:cs typeface="Arial" panose="020B0604020202020204" pitchFamily="34" charset="0"/>
              </a:rPr>
              <a:t> which, taken in isolation, may seem anode, but by </a:t>
            </a:r>
            <a:r>
              <a:rPr lang="en-US" sz="2600" i="1" dirty="0">
                <a:solidFill>
                  <a:srgbClr val="FFFF00"/>
                </a:solidFill>
                <a:effectLst/>
                <a:latin typeface="Arial" panose="020B0604020202020204" pitchFamily="34" charset="0"/>
                <a:cs typeface="Arial" panose="020B0604020202020204" pitchFamily="34" charset="0"/>
              </a:rPr>
              <a:t>constant repetition </a:t>
            </a:r>
            <a:r>
              <a:rPr lang="en-US" sz="2600" i="1" dirty="0">
                <a:effectLst/>
                <a:latin typeface="Arial" panose="020B0604020202020204" pitchFamily="34" charset="0"/>
                <a:cs typeface="Arial" panose="020B0604020202020204" pitchFamily="34" charset="0"/>
              </a:rPr>
              <a:t>they have dangerous effects.</a:t>
            </a:r>
            <a:r>
              <a:rPr lang="en-US" sz="2600" dirty="0">
                <a:effectLst/>
                <a:latin typeface="Arial" panose="020B0604020202020204" pitchFamily="34" charset="0"/>
                <a:cs typeface="Arial" panose="020B0604020202020204" pitchFamily="34" charset="0"/>
              </a:rPr>
              <a:t>"(</a:t>
            </a:r>
            <a:r>
              <a:rPr lang="en-US" sz="2600" i="1" dirty="0" err="1">
                <a:effectLst/>
                <a:latin typeface="Arial" panose="020B0604020202020204" pitchFamily="34" charset="0"/>
                <a:cs typeface="Arial" panose="020B0604020202020204" pitchFamily="34" charset="0"/>
              </a:rPr>
              <a:t>Leymann</a:t>
            </a:r>
            <a:r>
              <a:rPr lang="en-US" sz="2600" dirty="0">
                <a:effectLst/>
                <a:latin typeface="Arial" panose="020B0604020202020204" pitchFamily="34" charset="0"/>
                <a:cs typeface="Arial" panose="020B0604020202020204" pitchFamily="34" charset="0"/>
              </a:rPr>
              <a:t>, 1990)</a:t>
            </a:r>
          </a:p>
        </p:txBody>
      </p:sp>
      <p:sp>
        <p:nvSpPr>
          <p:cNvPr id="4" name="TextBox 3">
            <a:extLst>
              <a:ext uri="{FF2B5EF4-FFF2-40B4-BE49-F238E27FC236}">
                <a16:creationId xmlns:a16="http://schemas.microsoft.com/office/drawing/2014/main" id="{A3FC6B6C-5F06-CA7D-99DA-27BDB466BABA}"/>
              </a:ext>
            </a:extLst>
          </p:cNvPr>
          <p:cNvSpPr txBox="1"/>
          <p:nvPr/>
        </p:nvSpPr>
        <p:spPr>
          <a:xfrm>
            <a:off x="0" y="1453384"/>
            <a:ext cx="12087497" cy="954107"/>
          </a:xfrm>
          <a:prstGeom prst="rect">
            <a:avLst/>
          </a:prstGeom>
          <a:noFill/>
        </p:spPr>
        <p:txBody>
          <a:bodyPr wrap="square">
            <a:spAutoFit/>
          </a:bodyPr>
          <a:lstStyle/>
          <a:p>
            <a:pPr marL="0" indent="0" algn="ctr">
              <a:buNone/>
            </a:pPr>
            <a:r>
              <a:rPr lang="ro-RO" sz="2800" b="1" dirty="0">
                <a:latin typeface="Arial" panose="020B0604020202020204" pitchFamily="34" charset="0"/>
                <a:cs typeface="Arial" panose="020B0604020202020204" pitchFamily="34" charset="0"/>
              </a:rPr>
              <a:t>PROFESSIONAL BARRIES FOR SEAFARING WOMEN IN MARITIME PROFESSIONS</a:t>
            </a:r>
          </a:p>
        </p:txBody>
      </p:sp>
      <p:pic>
        <p:nvPicPr>
          <p:cNvPr id="5" name="Εικόνα 97">
            <a:extLst>
              <a:ext uri="{FF2B5EF4-FFF2-40B4-BE49-F238E27FC236}">
                <a16:creationId xmlns:a16="http://schemas.microsoft.com/office/drawing/2014/main" id="{9775C419-DC4D-9E1B-0417-4118EF5B0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048601"/>
            <a:ext cx="12192000" cy="7125027"/>
          </a:xfrm>
          <a:prstGeom prst="rect">
            <a:avLst/>
          </a:prstGeom>
          <a:noFill/>
        </p:spPr>
        <p:txBody>
          <a:bodyPr wrap="square" rtlCol="0">
            <a:spAutoFit/>
          </a:bodyPr>
          <a:lstStyle/>
          <a:p>
            <a:pPr marL="457200" algn="ctr">
              <a:lnSpc>
                <a:spcPct val="115000"/>
              </a:lnSpc>
              <a:spcAft>
                <a:spcPts val="1000"/>
              </a:spcAft>
            </a:pPr>
            <a:r>
              <a:rPr lang="ro-RO" sz="2400" b="1" u="sng" dirty="0">
                <a:latin typeface="Arial" panose="020B0604020202020204" pitchFamily="34" charset="0"/>
                <a:ea typeface="Times New Roman" panose="02020603050405020304" pitchFamily="18" charset="0"/>
                <a:cs typeface="Arial" panose="020B0604020202020204" pitchFamily="34" charset="0"/>
              </a:rPr>
              <a:t>SURVEY 1</a:t>
            </a:r>
            <a:r>
              <a:rPr lang="ro-RO" sz="2400" b="1" dirty="0">
                <a:latin typeface="Arial" panose="020B0604020202020204" pitchFamily="34" charset="0"/>
                <a:ea typeface="Times New Roman" panose="02020603050405020304" pitchFamily="18" charset="0"/>
                <a:cs typeface="Arial" panose="020B0604020202020204" pitchFamily="34" charset="0"/>
              </a:rPr>
              <a:t>: </a:t>
            </a:r>
            <a:r>
              <a:rPr lang="tr-TR"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ANALYSIS WITHIN ”HEALTHY SAILING” CONSORTIUM </a:t>
            </a:r>
            <a:endParaRPr lang="ro-RO" sz="2400" dirty="0">
              <a:solidFill>
                <a:srgbClr val="FFFF00"/>
              </a:solidFill>
              <a:highlight>
                <a:srgbClr val="008080"/>
              </a:highligh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ro-RO" sz="2400" b="1" i="0" dirty="0" err="1">
                <a:solidFill>
                  <a:srgbClr val="FFFF00"/>
                </a:solidFill>
                <a:effectLst/>
                <a:highlight>
                  <a:srgbClr val="FF0000"/>
                </a:highlight>
                <a:latin typeface="Arial" panose="020B0604020202020204" pitchFamily="34" charset="0"/>
                <a:cs typeface="Arial" panose="020B0604020202020204" pitchFamily="34" charset="0"/>
              </a:rPr>
              <a:t>Survey</a:t>
            </a:r>
            <a:r>
              <a:rPr lang="ro-RO" sz="2400" b="1" i="0" dirty="0">
                <a:solidFill>
                  <a:srgbClr val="FFFF00"/>
                </a:solidFill>
                <a:effectLst/>
                <a:highlight>
                  <a:srgbClr val="FF0000"/>
                </a:highlight>
                <a:latin typeface="Arial" panose="020B0604020202020204" pitchFamily="34" charset="0"/>
                <a:cs typeface="Arial" panose="020B0604020202020204" pitchFamily="34" charset="0"/>
              </a:rPr>
              <a:t> No1 </a:t>
            </a:r>
            <a:r>
              <a:rPr lang="ro-RO" sz="2400" b="1" i="0" dirty="0" err="1">
                <a:solidFill>
                  <a:srgbClr val="FFFF00"/>
                </a:solidFill>
                <a:effectLst/>
                <a:highlight>
                  <a:srgbClr val="FF0000"/>
                </a:highlight>
                <a:latin typeface="Arial" panose="020B0604020202020204" pitchFamily="34" charset="0"/>
                <a:cs typeface="Arial" panose="020B0604020202020204" pitchFamily="34" charset="0"/>
              </a:rPr>
              <a:t>Objectives</a:t>
            </a:r>
            <a:r>
              <a:rPr lang="en-US" sz="2400" b="1" i="0" dirty="0">
                <a:solidFill>
                  <a:srgbClr val="FFFF00"/>
                </a:solidFill>
                <a:effectLst/>
                <a:highlight>
                  <a:srgbClr val="FF0000"/>
                </a:highlight>
                <a:latin typeface="Arial" panose="020B0604020202020204" pitchFamily="34" charset="0"/>
                <a:cs typeface="Arial" panose="020B0604020202020204" pitchFamily="34" charset="0"/>
              </a:rPr>
              <a:t> – main themes</a:t>
            </a:r>
            <a:r>
              <a:rPr lang="ro-RO" sz="2400" b="1" i="0" dirty="0">
                <a:solidFill>
                  <a:srgbClr val="FFFF00"/>
                </a:solidFill>
                <a:effectLst/>
                <a:highlight>
                  <a:srgbClr val="FF0000"/>
                </a:highlight>
                <a:latin typeface="Arial" panose="020B0604020202020204" pitchFamily="34" charset="0"/>
                <a:cs typeface="Arial" panose="020B0604020202020204" pitchFamily="34" charset="0"/>
              </a:rPr>
              <a:t>:</a:t>
            </a:r>
          </a:p>
          <a:p>
            <a:pPr>
              <a:lnSpc>
                <a:spcPct val="115000"/>
              </a:lnSpc>
              <a:spcAft>
                <a:spcPts val="1200"/>
              </a:spcAft>
            </a:pP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to</a:t>
            </a:r>
            <a:r>
              <a:rPr lang="ro-RO"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asses</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the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gender</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and</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diversity</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policy</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awareness</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among</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the</a:t>
            </a:r>
            <a:r>
              <a:rPr lang="ro-RO" sz="2200" dirty="0">
                <a:latin typeface="Arial" panose="020B0604020202020204" pitchFamily="34" charset="0"/>
                <a:cs typeface="Arial" panose="020B0604020202020204" pitchFamily="34" charset="0"/>
              </a:rPr>
              <a:t> team </a:t>
            </a:r>
            <a:r>
              <a:rPr lang="ro-RO" sz="2200" dirty="0" err="1">
                <a:latin typeface="Arial" panose="020B0604020202020204" pitchFamily="34" charset="0"/>
                <a:cs typeface="Arial" panose="020B0604020202020204" pitchFamily="34" charset="0"/>
              </a:rPr>
              <a:t>members</a:t>
            </a:r>
            <a:r>
              <a:rPr lang="ro-RO" sz="2200" dirty="0">
                <a:latin typeface="Arial" panose="020B0604020202020204" pitchFamily="34" charset="0"/>
                <a:cs typeface="Arial" panose="020B0604020202020204" pitchFamily="34" charset="0"/>
              </a:rPr>
              <a:t> – part of quality management </a:t>
            </a:r>
            <a:r>
              <a:rPr lang="ro-RO" sz="2200" dirty="0" err="1">
                <a:latin typeface="Arial" panose="020B0604020202020204" pitchFamily="34" charset="0"/>
                <a:cs typeface="Arial" panose="020B0604020202020204" pitchFamily="34" charset="0"/>
              </a:rPr>
              <a:t>system</a:t>
            </a:r>
            <a:r>
              <a:rPr lang="en-US" sz="2200" dirty="0">
                <a:latin typeface="Arial" panose="020B0604020202020204" pitchFamily="34" charset="0"/>
                <a:cs typeface="Arial" panose="020B0604020202020204" pitchFamily="34" charset="0"/>
              </a:rPr>
              <a:t>;</a:t>
            </a:r>
            <a:r>
              <a:rPr lang="ro-RO" sz="2200" dirty="0">
                <a:latin typeface="Arial" panose="020B0604020202020204" pitchFamily="34" charset="0"/>
                <a:cs typeface="Arial" panose="020B0604020202020204" pitchFamily="34" charset="0"/>
              </a:rPr>
              <a:t> </a:t>
            </a:r>
          </a:p>
          <a:p>
            <a:pPr>
              <a:lnSpc>
                <a:spcPct val="115000"/>
              </a:lnSpc>
              <a:spcAft>
                <a:spcPts val="1200"/>
              </a:spcAft>
            </a:pP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to</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identify</a:t>
            </a:r>
            <a:r>
              <a:rPr lang="ro-RO" sz="2200" dirty="0">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the</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existance</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and</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implementation</a:t>
            </a:r>
            <a:r>
              <a:rPr lang="ro-RO" sz="2200" dirty="0">
                <a:latin typeface="Arial" panose="020B0604020202020204" pitchFamily="34" charset="0"/>
                <a:cs typeface="Arial" panose="020B0604020202020204" pitchFamily="34" charset="0"/>
              </a:rPr>
              <a:t> of</a:t>
            </a:r>
            <a:r>
              <a:rPr lang="ro-RO" sz="2200" b="0" i="0" dirty="0">
                <a:effectLst/>
                <a:latin typeface="Arial" panose="020B0604020202020204" pitchFamily="34" charset="0"/>
                <a:cs typeface="Arial" panose="020B0604020202020204" pitchFamily="34" charset="0"/>
              </a:rPr>
              <a:t>:</a:t>
            </a:r>
          </a:p>
          <a:p>
            <a:pPr lvl="1">
              <a:lnSpc>
                <a:spcPct val="115000"/>
              </a:lnSpc>
              <a:spcAft>
                <a:spcPts val="1200"/>
              </a:spcAft>
            </a:pPr>
            <a:r>
              <a:rPr lang="ro-RO" i="1"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Sexual Assault and Sexual Harassment </a:t>
            </a:r>
            <a:r>
              <a:rPr lang="ro-RO" i="1" dirty="0">
                <a:latin typeface="Arial" panose="020B0604020202020204" pitchFamily="34" charset="0"/>
                <a:cs typeface="Arial" panose="020B0604020202020204" pitchFamily="34" charset="0"/>
              </a:rPr>
              <a:t>- </a:t>
            </a:r>
            <a:r>
              <a:rPr lang="ro-RO" b="0" i="1" dirty="0">
                <a:effectLst/>
                <a:latin typeface="Arial" panose="020B0604020202020204" pitchFamily="34" charset="0"/>
                <a:cs typeface="Arial" panose="020B0604020202020204" pitchFamily="34" charset="0"/>
              </a:rPr>
              <a:t>SASH </a:t>
            </a:r>
            <a:r>
              <a:rPr lang="ro-RO" b="0" i="1" dirty="0" err="1">
                <a:effectLst/>
                <a:latin typeface="Arial" panose="020B0604020202020204" pitchFamily="34" charset="0"/>
                <a:cs typeface="Arial" panose="020B0604020202020204" pitchFamily="34" charset="0"/>
              </a:rPr>
              <a:t>policies</a:t>
            </a:r>
            <a:r>
              <a:rPr lang="ro-RO" b="0" i="1" dirty="0">
                <a:effectLst/>
                <a:latin typeface="Arial" panose="020B0604020202020204" pitchFamily="34" charset="0"/>
                <a:cs typeface="Arial" panose="020B0604020202020204" pitchFamily="34" charset="0"/>
              </a:rPr>
              <a:t> </a:t>
            </a:r>
            <a:r>
              <a:rPr lang="ro-RO" b="0" i="1" dirty="0" err="1">
                <a:effectLst/>
                <a:latin typeface="Arial" panose="020B0604020202020204" pitchFamily="34" charset="0"/>
                <a:cs typeface="Arial" panose="020B0604020202020204" pitchFamily="34" charset="0"/>
              </a:rPr>
              <a:t>and</a:t>
            </a:r>
            <a:r>
              <a:rPr lang="ro-RO" b="0" i="1" dirty="0">
                <a:effectLst/>
                <a:latin typeface="Arial" panose="020B0604020202020204" pitchFamily="34" charset="0"/>
                <a:cs typeface="Arial" panose="020B0604020202020204" pitchFamily="34" charset="0"/>
              </a:rPr>
              <a:t> </a:t>
            </a:r>
            <a:r>
              <a:rPr lang="ro-RO" b="0" i="1" dirty="0" err="1">
                <a:effectLst/>
                <a:latin typeface="Arial" panose="020B0604020202020204" pitchFamily="34" charset="0"/>
                <a:cs typeface="Arial" panose="020B0604020202020204" pitchFamily="34" charset="0"/>
              </a:rPr>
              <a:t>procedures</a:t>
            </a:r>
            <a:r>
              <a:rPr lang="ro-RO" b="0" i="1" dirty="0">
                <a:effectLst/>
                <a:latin typeface="Arial" panose="020B0604020202020204" pitchFamily="34" charset="0"/>
                <a:cs typeface="Arial" panose="020B0604020202020204" pitchFamily="34" charset="0"/>
              </a:rPr>
              <a:t> in </a:t>
            </a:r>
            <a:r>
              <a:rPr lang="ro-RO" b="0" i="1" dirty="0" err="1">
                <a:effectLst/>
                <a:latin typeface="Arial" panose="020B0604020202020204" pitchFamily="34" charset="0"/>
                <a:cs typeface="Arial" panose="020B0604020202020204" pitchFamily="34" charset="0"/>
              </a:rPr>
              <a:t>the</a:t>
            </a:r>
            <a:r>
              <a:rPr lang="ro-RO" b="0" i="1" dirty="0">
                <a:effectLst/>
                <a:latin typeface="Arial" panose="020B0604020202020204" pitchFamily="34" charset="0"/>
                <a:cs typeface="Arial" panose="020B0604020202020204" pitchFamily="34" charset="0"/>
              </a:rPr>
              <a:t> </a:t>
            </a:r>
            <a:r>
              <a:rPr lang="ro-RO" b="0" i="1" dirty="0" err="1">
                <a:effectLst/>
                <a:latin typeface="Arial" panose="020B0604020202020204" pitchFamily="34" charset="0"/>
                <a:cs typeface="Arial" panose="020B0604020202020204" pitchFamily="34" charset="0"/>
              </a:rPr>
              <a:t>consortium</a:t>
            </a:r>
            <a:r>
              <a:rPr lang="en-US" b="0" i="1" dirty="0">
                <a:effectLst/>
                <a:latin typeface="Arial" panose="020B0604020202020204" pitchFamily="34" charset="0"/>
                <a:cs typeface="Arial" panose="020B0604020202020204" pitchFamily="34" charset="0"/>
              </a:rPr>
              <a:t> </a:t>
            </a:r>
            <a:r>
              <a:rPr lang="en-GB" b="0" i="1" dirty="0">
                <a:effectLst/>
                <a:latin typeface="Arial" panose="020B0604020202020204" pitchFamily="34" charset="0"/>
                <a:cs typeface="Arial" panose="020B0604020202020204" pitchFamily="34" charset="0"/>
              </a:rPr>
              <a:t>in compliance with European Union legal framework</a:t>
            </a:r>
            <a:r>
              <a:rPr lang="ro-RO" b="0" i="1" dirty="0">
                <a:effectLst/>
                <a:latin typeface="Arial" panose="020B0604020202020204" pitchFamily="34" charset="0"/>
                <a:cs typeface="Arial" panose="020B0604020202020204" pitchFamily="34" charset="0"/>
              </a:rPr>
              <a:t>;</a:t>
            </a:r>
          </a:p>
          <a:p>
            <a:pPr lvl="1">
              <a:lnSpc>
                <a:spcPct val="115000"/>
              </a:lnSpc>
              <a:spcAft>
                <a:spcPts val="1200"/>
              </a:spcAft>
            </a:pPr>
            <a:r>
              <a:rPr lang="ro-RO" i="1" dirty="0">
                <a:latin typeface="Arial" panose="020B0604020202020204" pitchFamily="34" charset="0"/>
                <a:cs typeface="Arial" panose="020B0604020202020204" pitchFamily="34" charset="0"/>
              </a:rPr>
              <a:t>- </a:t>
            </a:r>
            <a:r>
              <a:rPr lang="ro-RO" i="1" dirty="0" err="1">
                <a:latin typeface="Arial" panose="020B0604020202020204" pitchFamily="34" charset="0"/>
                <a:cs typeface="Arial" panose="020B0604020202020204" pitchFamily="34" charset="0"/>
              </a:rPr>
              <a:t>the</a:t>
            </a:r>
            <a:r>
              <a:rPr lang="ro-RO" i="1" dirty="0">
                <a:latin typeface="Arial" panose="020B0604020202020204" pitchFamily="34" charset="0"/>
                <a:cs typeface="Arial" panose="020B0604020202020204" pitchFamily="34" charset="0"/>
              </a:rPr>
              <a:t> </a:t>
            </a:r>
            <a:r>
              <a:rPr lang="ro-RO" i="1" dirty="0" err="1">
                <a:latin typeface="Arial" panose="020B0604020202020204" pitchFamily="34" charset="0"/>
                <a:cs typeface="Arial" panose="020B0604020202020204" pitchFamily="34" charset="0"/>
              </a:rPr>
              <a:t>provisions</a:t>
            </a:r>
            <a:r>
              <a:rPr lang="ro-RO" i="1" dirty="0">
                <a:latin typeface="Arial" panose="020B0604020202020204" pitchFamily="34" charset="0"/>
                <a:cs typeface="Arial" panose="020B0604020202020204" pitchFamily="34" charset="0"/>
              </a:rPr>
              <a:t> of ”Union of </a:t>
            </a:r>
            <a:r>
              <a:rPr lang="ro-RO" i="1" dirty="0" err="1">
                <a:latin typeface="Arial" panose="020B0604020202020204" pitchFamily="34" charset="0"/>
                <a:cs typeface="Arial" panose="020B0604020202020204" pitchFamily="34" charset="0"/>
              </a:rPr>
              <a:t>Equality</a:t>
            </a:r>
            <a:r>
              <a:rPr lang="ro-RO" i="1" dirty="0">
                <a:latin typeface="Arial" panose="020B0604020202020204" pitchFamily="34" charset="0"/>
                <a:cs typeface="Arial" panose="020B0604020202020204" pitchFamily="34" charset="0"/>
              </a:rPr>
              <a:t>: EU </a:t>
            </a:r>
            <a:r>
              <a:rPr lang="ro-RO" i="1" dirty="0" err="1">
                <a:latin typeface="Arial" panose="020B0604020202020204" pitchFamily="34" charset="0"/>
                <a:cs typeface="Arial" panose="020B0604020202020204" pitchFamily="34" charset="0"/>
              </a:rPr>
              <a:t>gender</a:t>
            </a:r>
            <a:r>
              <a:rPr lang="ro-RO" i="1" dirty="0">
                <a:latin typeface="Arial" panose="020B0604020202020204" pitchFamily="34" charset="0"/>
                <a:cs typeface="Arial" panose="020B0604020202020204" pitchFamily="34" charset="0"/>
              </a:rPr>
              <a:t> </a:t>
            </a:r>
            <a:r>
              <a:rPr lang="ro-RO" i="1" dirty="0" err="1">
                <a:latin typeface="Arial" panose="020B0604020202020204" pitchFamily="34" charset="0"/>
                <a:cs typeface="Arial" panose="020B0604020202020204" pitchFamily="34" charset="0"/>
              </a:rPr>
              <a:t>equality</a:t>
            </a:r>
            <a:r>
              <a:rPr lang="ro-RO" i="1" dirty="0">
                <a:latin typeface="Arial" panose="020B0604020202020204" pitchFamily="34" charset="0"/>
                <a:cs typeface="Arial" panose="020B0604020202020204" pitchFamily="34" charset="0"/>
              </a:rPr>
              <a:t> </a:t>
            </a:r>
            <a:r>
              <a:rPr lang="ro-RO" i="1" dirty="0" err="1">
                <a:latin typeface="Arial" panose="020B0604020202020204" pitchFamily="34" charset="0"/>
                <a:cs typeface="Arial" panose="020B0604020202020204" pitchFamily="34" charset="0"/>
              </a:rPr>
              <a:t>strategy</a:t>
            </a:r>
            <a:r>
              <a:rPr lang="ro-RO" i="1" dirty="0">
                <a:latin typeface="Arial" panose="020B0604020202020204" pitchFamily="34" charset="0"/>
                <a:cs typeface="Arial" panose="020B0604020202020204" pitchFamily="34" charset="0"/>
              </a:rPr>
              <a:t> 2020-2025</a:t>
            </a:r>
            <a:r>
              <a:rPr lang="ro-RO" b="0" i="1" dirty="0">
                <a:effectLst/>
                <a:latin typeface="Arial" panose="020B0604020202020204" pitchFamily="34" charset="0"/>
                <a:cs typeface="Arial" panose="020B0604020202020204" pitchFamily="34" charset="0"/>
              </a:rPr>
              <a:t> COM (2020)/152/5.3.20;</a:t>
            </a:r>
            <a:endParaRPr lang="ro-RO" i="1" dirty="0">
              <a:latin typeface="Arial" panose="020B0604020202020204" pitchFamily="34" charset="0"/>
              <a:cs typeface="Arial" panose="020B0604020202020204" pitchFamily="34" charset="0"/>
            </a:endParaRPr>
          </a:p>
          <a:p>
            <a:pPr>
              <a:lnSpc>
                <a:spcPct val="115000"/>
              </a:lnSpc>
              <a:spcAft>
                <a:spcPts val="1200"/>
              </a:spcAft>
            </a:pPr>
            <a:r>
              <a:rPr lang="ro-RO" sz="2200" dirty="0">
                <a:latin typeface="Arial" panose="020B0604020202020204" pitchFamily="34" charset="0"/>
                <a:cs typeface="Arial" panose="020B0604020202020204" pitchFamily="34" charset="0"/>
              </a:rPr>
              <a:t>→</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to</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reveal</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the</a:t>
            </a:r>
            <a:r>
              <a:rPr lang="ro-RO" sz="2200" b="0" i="0" dirty="0">
                <a:effectLst/>
                <a:latin typeface="Arial" panose="020B0604020202020204" pitchFamily="34" charset="0"/>
                <a:cs typeface="Arial" panose="020B0604020202020204" pitchFamily="34" charset="0"/>
              </a:rPr>
              <a:t> team </a:t>
            </a:r>
            <a:r>
              <a:rPr lang="ro-RO" sz="2200" b="0" i="0" dirty="0" err="1">
                <a:effectLst/>
                <a:latin typeface="Arial" panose="020B0604020202020204" pitchFamily="34" charset="0"/>
                <a:cs typeface="Arial" panose="020B0604020202020204" pitchFamily="34" charset="0"/>
              </a:rPr>
              <a:t>members</a:t>
            </a:r>
            <a:r>
              <a:rPr lang="en-US" sz="2200" b="0" i="0" dirty="0">
                <a:effectLst/>
                <a:latin typeface="Arial" panose="020B0604020202020204" pitchFamily="34" charset="0"/>
                <a:cs typeface="Arial" panose="020B0604020202020204" pitchFamily="34" charset="0"/>
              </a:rPr>
              <a:t>’</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perception</a:t>
            </a:r>
            <a:r>
              <a:rPr lang="en-US" sz="2200" b="0" i="0" dirty="0">
                <a:effectLst/>
                <a:latin typeface="Arial" panose="020B0604020202020204" pitchFamily="34" charset="0"/>
                <a:cs typeface="Arial" panose="020B0604020202020204" pitchFamily="34" charset="0"/>
              </a:rPr>
              <a:t>s</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regarding</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the</a:t>
            </a:r>
            <a:r>
              <a:rPr lang="ro-RO" sz="2200" b="0" i="0" dirty="0">
                <a:effectLst/>
                <a:latin typeface="Arial" panose="020B0604020202020204" pitchFamily="34" charset="0"/>
                <a:cs typeface="Arial" panose="020B0604020202020204" pitchFamily="34" charset="0"/>
              </a:rPr>
              <a:t> </a:t>
            </a:r>
            <a:r>
              <a:rPr lang="ro-RO" sz="2200" b="0" i="0" dirty="0" err="1">
                <a:effectLst/>
                <a:latin typeface="Arial" panose="020B0604020202020204" pitchFamily="34" charset="0"/>
                <a:cs typeface="Arial" panose="020B0604020202020204" pitchFamily="34" charset="0"/>
              </a:rPr>
              <a:t>female</a:t>
            </a:r>
            <a:r>
              <a:rPr lang="ro-RO" sz="2200" b="0" i="0" dirty="0">
                <a:effectLst/>
                <a:latin typeface="Arial" panose="020B0604020202020204" pitchFamily="34" charset="0"/>
                <a:cs typeface="Arial" panose="020B0604020202020204" pitchFamily="34" charset="0"/>
              </a:rPr>
              <a:t> role as team </a:t>
            </a:r>
            <a:r>
              <a:rPr lang="ro-RO" sz="2200" b="0" i="0" dirty="0" err="1">
                <a:effectLst/>
                <a:latin typeface="Arial" panose="020B0604020202020204" pitchFamily="34" charset="0"/>
                <a:cs typeface="Arial" panose="020B0604020202020204" pitchFamily="34" charset="0"/>
              </a:rPr>
              <a:t>member</a:t>
            </a:r>
            <a:r>
              <a:rPr lang="ro-RO"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lnSpc>
                <a:spcPct val="115000"/>
              </a:lnSpc>
              <a:spcAft>
                <a:spcPts val="1200"/>
              </a:spcAft>
            </a:pPr>
            <a:r>
              <a:rPr lang="ro-RO" sz="22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to assess the role of female leaders in professional field;</a:t>
            </a:r>
            <a:endParaRPr lang="ro-RO" sz="2200" dirty="0">
              <a:latin typeface="Arial" panose="020B0604020202020204" pitchFamily="34" charset="0"/>
              <a:cs typeface="Arial" panose="020B0604020202020204" pitchFamily="34" charset="0"/>
            </a:endParaRPr>
          </a:p>
          <a:p>
            <a:pPr>
              <a:lnSpc>
                <a:spcPct val="115000"/>
              </a:lnSpc>
              <a:spcAft>
                <a:spcPts val="1200"/>
              </a:spcAft>
            </a:pP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to</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disclose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if</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any</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cases</a:t>
            </a:r>
            <a:r>
              <a:rPr lang="ro-RO" sz="2200" dirty="0">
                <a:latin typeface="Arial" panose="020B0604020202020204" pitchFamily="34" charset="0"/>
                <a:cs typeface="Arial" panose="020B0604020202020204" pitchFamily="34" charset="0"/>
              </a:rPr>
              <a:t> of </a:t>
            </a:r>
            <a:r>
              <a:rPr lang="ro-RO" sz="2200" dirty="0" err="1">
                <a:latin typeface="Arial" panose="020B0604020202020204" pitchFamily="34" charset="0"/>
                <a:cs typeface="Arial" panose="020B0604020202020204" pitchFamily="34" charset="0"/>
              </a:rPr>
              <a:t>harrasment</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biases</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prejudice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discrimination</a:t>
            </a:r>
            <a:r>
              <a:rPr lang="ro-RO" sz="2200" dirty="0">
                <a:latin typeface="Arial" panose="020B0604020202020204" pitchFamily="34" charset="0"/>
                <a:cs typeface="Arial" panose="020B0604020202020204" pitchFamily="34" charset="0"/>
              </a:rPr>
              <a:t> or </a:t>
            </a:r>
            <a:r>
              <a:rPr lang="ro-RO" sz="2200" dirty="0" err="1">
                <a:latin typeface="Arial" panose="020B0604020202020204" pitchFamily="34" charset="0"/>
                <a:cs typeface="Arial" panose="020B0604020202020204" pitchFamily="34" charset="0"/>
              </a:rPr>
              <a:t>violence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have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occured</a:t>
            </a:r>
            <a:r>
              <a:rPr lang="ro-RO" sz="2200" dirty="0">
                <a:latin typeface="Arial" panose="020B0604020202020204" pitchFamily="34" charset="0"/>
                <a:cs typeface="Arial" panose="020B0604020202020204" pitchFamily="34" charset="0"/>
              </a:rPr>
              <a:t>, or </a:t>
            </a:r>
            <a:r>
              <a:rPr lang="ro-RO" sz="2200" dirty="0" err="1">
                <a:latin typeface="Arial" panose="020B0604020202020204" pitchFamily="34" charset="0"/>
                <a:cs typeface="Arial" panose="020B0604020202020204" pitchFamily="34" charset="0"/>
              </a:rPr>
              <a:t>if</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the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work</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environment</a:t>
            </a:r>
            <a:r>
              <a:rPr lang="ro-RO" sz="2200" dirty="0">
                <a:latin typeface="Arial" panose="020B0604020202020204" pitchFamily="34" charset="0"/>
                <a:cs typeface="Arial" panose="020B0604020202020204" pitchFamily="34" charset="0"/>
              </a:rPr>
              <a:t> in </a:t>
            </a:r>
            <a:r>
              <a:rPr lang="ro-RO" sz="2200" dirty="0" err="1">
                <a:latin typeface="Arial" panose="020B0604020202020204" pitchFamily="34" charset="0"/>
                <a:cs typeface="Arial" panose="020B0604020202020204" pitchFamily="34" charset="0"/>
              </a:rPr>
              <a:t>the</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project</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is</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affected</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by</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such</a:t>
            </a:r>
            <a:r>
              <a:rPr lang="ro-RO" sz="2200" dirty="0">
                <a:latin typeface="Arial" panose="020B0604020202020204" pitchFamily="34" charset="0"/>
                <a:cs typeface="Arial" panose="020B0604020202020204" pitchFamily="34" charset="0"/>
              </a:rPr>
              <a:t> </a:t>
            </a:r>
            <a:r>
              <a:rPr lang="ro-RO" sz="2200" dirty="0" err="1">
                <a:latin typeface="Arial" panose="020B0604020202020204" pitchFamily="34" charset="0"/>
                <a:cs typeface="Arial" panose="020B0604020202020204" pitchFamily="34" charset="0"/>
              </a:rPr>
              <a:t>actions</a:t>
            </a:r>
            <a:r>
              <a:rPr lang="en-US" sz="2200" dirty="0">
                <a:latin typeface="Arial" panose="020B0604020202020204" pitchFamily="34" charset="0"/>
                <a:cs typeface="Arial" panose="020B0604020202020204" pitchFamily="34" charset="0"/>
              </a:rPr>
              <a:t>.</a:t>
            </a:r>
            <a:endParaRPr lang="ro-RO" sz="2200" dirty="0">
              <a:latin typeface="Arial" panose="020B0604020202020204" pitchFamily="34" charset="0"/>
              <a:cs typeface="Arial" panose="020B0604020202020204" pitchFamily="34" charset="0"/>
            </a:endParaRPr>
          </a:p>
          <a:p>
            <a:pPr>
              <a:lnSpc>
                <a:spcPct val="115000"/>
              </a:lnSpc>
              <a:spcAft>
                <a:spcPts val="1000"/>
              </a:spcAft>
            </a:pPr>
            <a:endParaRPr lang="ro-RO" sz="2400" b="0" i="0" dirty="0">
              <a:effectLst/>
              <a:latin typeface="Arial" panose="020B0604020202020204" pitchFamily="34" charset="0"/>
              <a:cs typeface="Arial" panose="020B0604020202020204" pitchFamily="34" charset="0"/>
            </a:endParaRPr>
          </a:p>
          <a:p>
            <a:pPr lvl="1" algn="l">
              <a:spcAft>
                <a:spcPts val="0"/>
              </a:spcAft>
            </a:pP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53842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60960" y="2382808"/>
            <a:ext cx="12192000" cy="4183455"/>
          </a:xfrm>
        </p:spPr>
        <p:txBody>
          <a:bodyPr/>
          <a:lstStyle/>
          <a:p>
            <a:pPr algn="ctr">
              <a:buNone/>
            </a:pPr>
            <a:endParaRPr lang="en-US" sz="800" dirty="0">
              <a:effectLst/>
              <a:latin typeface="+mj-lt"/>
              <a:cs typeface="Arial" pitchFamily="34" charset="0"/>
            </a:endParaRPr>
          </a:p>
          <a:p>
            <a:pPr algn="ctr">
              <a:buNone/>
            </a:pPr>
            <a:endParaRPr lang="ro-RO" sz="800" dirty="0">
              <a:effectLst/>
              <a:latin typeface="+mj-lt"/>
              <a:cs typeface="Arial" pitchFamily="34" charset="0"/>
            </a:endParaRPr>
          </a:p>
          <a:p>
            <a:pPr algn="just"/>
            <a:r>
              <a:rPr lang="en-US" sz="2400" dirty="0">
                <a:effectLst/>
                <a:latin typeface="+mj-lt"/>
                <a:cs typeface="Arial" pitchFamily="34" charset="0"/>
              </a:rPr>
              <a:t>Only hostile, aggressive situations involving confrontations, moral maltreatments, contempt of personality, emotional harassment or mockery fall into the sphere of mobbing, which are systematically and prolonged.</a:t>
            </a:r>
          </a:p>
          <a:p>
            <a:pPr algn="just"/>
            <a:endParaRPr lang="en-US" sz="800" dirty="0">
              <a:effectLst/>
              <a:latin typeface="+mj-lt"/>
              <a:cs typeface="Arial" pitchFamily="34" charset="0"/>
            </a:endParaRPr>
          </a:p>
          <a:p>
            <a:pPr algn="just"/>
            <a:r>
              <a:rPr lang="en-US" sz="2400" dirty="0">
                <a:effectLst/>
                <a:latin typeface="+mj-lt"/>
                <a:cs typeface="Arial" pitchFamily="34" charset="0"/>
              </a:rPr>
              <a:t>Frequency and repetition over time allow such actions to become destructive in psychological level and are considered to be "</a:t>
            </a:r>
            <a:r>
              <a:rPr lang="en-US" sz="2400" b="1" dirty="0">
                <a:solidFill>
                  <a:srgbClr val="FFFF00"/>
                </a:solidFill>
                <a:effectLst/>
                <a:latin typeface="+mj-lt"/>
                <a:cs typeface="Arial" pitchFamily="34" charset="0"/>
              </a:rPr>
              <a:t>psychic terror at work</a:t>
            </a:r>
            <a:r>
              <a:rPr lang="en-US" sz="2400" dirty="0">
                <a:effectLst/>
                <a:latin typeface="+mj-lt"/>
                <a:cs typeface="Arial" pitchFamily="34" charset="0"/>
              </a:rPr>
              <a:t>" with unprecedentedly large personal and organizational effects.</a:t>
            </a:r>
          </a:p>
          <a:p>
            <a:pPr algn="just"/>
            <a:endParaRPr lang="en-US" sz="800" dirty="0">
              <a:effectLst/>
              <a:latin typeface="+mj-lt"/>
              <a:cs typeface="Arial" pitchFamily="34" charset="0"/>
            </a:endParaRPr>
          </a:p>
          <a:p>
            <a:pPr algn="just"/>
            <a:r>
              <a:rPr lang="en-US" sz="2400" dirty="0">
                <a:effectLst/>
                <a:latin typeface="+mj-lt"/>
                <a:cs typeface="Arial" pitchFamily="34" charset="0"/>
              </a:rPr>
              <a:t>Mobbing can be: descendant, ascendant, horizontal or  combined, taking place between colleagues, subordinates, subordinates and their boss, between heads and subordinates.</a:t>
            </a:r>
          </a:p>
        </p:txBody>
      </p:sp>
      <p:sp>
        <p:nvSpPr>
          <p:cNvPr id="4" name="TextBox 3">
            <a:extLst>
              <a:ext uri="{FF2B5EF4-FFF2-40B4-BE49-F238E27FC236}">
                <a16:creationId xmlns:a16="http://schemas.microsoft.com/office/drawing/2014/main" id="{A9BE7624-1AB4-803F-1C39-92B38324CB5F}"/>
              </a:ext>
            </a:extLst>
          </p:cNvPr>
          <p:cNvSpPr txBox="1"/>
          <p:nvPr/>
        </p:nvSpPr>
        <p:spPr>
          <a:xfrm>
            <a:off x="2738845" y="1739929"/>
            <a:ext cx="6209210" cy="523220"/>
          </a:xfrm>
          <a:prstGeom prst="rect">
            <a:avLst/>
          </a:prstGeom>
          <a:noFill/>
        </p:spPr>
        <p:txBody>
          <a:bodyPr wrap="square">
            <a:spAutoFit/>
          </a:bodyPr>
          <a:lstStyle/>
          <a:p>
            <a:pPr algn="ctr">
              <a:buNone/>
            </a:pPr>
            <a:r>
              <a:rPr lang="en-US" sz="2800" b="1" dirty="0">
                <a:solidFill>
                  <a:srgbClr val="FFFF00"/>
                </a:solidFill>
                <a:effectLst/>
                <a:latin typeface="Arial" panose="020B0604020202020204" pitchFamily="34" charset="0"/>
                <a:cs typeface="Arial" panose="020B0604020202020204" pitchFamily="34" charset="0"/>
              </a:rPr>
              <a:t>1. MOBBING</a:t>
            </a:r>
            <a:r>
              <a:rPr lang="ro-RO" sz="2800" b="1" dirty="0">
                <a:solidFill>
                  <a:srgbClr val="FFFF00"/>
                </a:solidFill>
                <a:effectLst/>
                <a:latin typeface="Arial" panose="020B0604020202020204" pitchFamily="34" charset="0"/>
                <a:cs typeface="Arial" panose="020B0604020202020204" pitchFamily="34" charset="0"/>
              </a:rPr>
              <a:t> (CONT.)</a:t>
            </a:r>
            <a:endParaRPr lang="en-US" sz="2800" b="1" dirty="0">
              <a:solidFill>
                <a:srgbClr val="FFFF00"/>
              </a:solidFill>
              <a:effectLst/>
              <a:latin typeface="Arial" panose="020B0604020202020204" pitchFamily="34" charset="0"/>
              <a:cs typeface="Arial" panose="020B0604020202020204" pitchFamily="34" charset="0"/>
            </a:endParaRPr>
          </a:p>
        </p:txBody>
      </p:sp>
      <p:pic>
        <p:nvPicPr>
          <p:cNvPr id="5" name="Εικόνα 97">
            <a:extLst>
              <a:ext uri="{FF2B5EF4-FFF2-40B4-BE49-F238E27FC236}">
                <a16:creationId xmlns:a16="http://schemas.microsoft.com/office/drawing/2014/main" id="{E3BD862F-CD99-4CA5-BDA7-80D43644D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69668" y="1520658"/>
            <a:ext cx="12192000" cy="4305375"/>
          </a:xfrm>
        </p:spPr>
        <p:txBody>
          <a:bodyPr/>
          <a:lstStyle/>
          <a:p>
            <a:pPr algn="ctr">
              <a:buNone/>
            </a:pPr>
            <a:r>
              <a:rPr lang="ro-RO" sz="2800" b="1" dirty="0">
                <a:effectLst/>
                <a:latin typeface="Arial" panose="020B0604020202020204" pitchFamily="34" charset="0"/>
                <a:cs typeface="Arial" panose="020B0604020202020204" pitchFamily="34" charset="0"/>
              </a:rPr>
              <a:t>SPECIFIC </a:t>
            </a:r>
            <a:r>
              <a:rPr lang="en-US" sz="2800" b="1" dirty="0">
                <a:effectLst/>
                <a:latin typeface="Arial" panose="020B0604020202020204" pitchFamily="34" charset="0"/>
                <a:cs typeface="Arial" panose="020B0604020202020204" pitchFamily="34" charset="0"/>
              </a:rPr>
              <a:t>BEHAVIOR</a:t>
            </a:r>
            <a:r>
              <a:rPr lang="ro-RO" sz="2800" b="1" dirty="0">
                <a:effectLst/>
                <a:latin typeface="Arial" panose="020B0604020202020204" pitchFamily="34" charset="0"/>
                <a:cs typeface="Arial" panose="020B0604020202020204" pitchFamily="34" charset="0"/>
              </a:rPr>
              <a:t> A</a:t>
            </a:r>
            <a:r>
              <a:rPr lang="en-US" sz="2800" b="1" dirty="0">
                <a:effectLst/>
                <a:latin typeface="Arial" panose="020B0604020202020204" pitchFamily="34" charset="0"/>
                <a:cs typeface="Arial" panose="020B0604020202020204" pitchFamily="34" charset="0"/>
              </a:rPr>
              <a:t>BUSERS TOWARDS MOB</a:t>
            </a:r>
            <a:r>
              <a:rPr lang="ro-RO" sz="2800" b="1" dirty="0">
                <a:effectLst/>
                <a:latin typeface="Arial" panose="020B0604020202020204" pitchFamily="34" charset="0"/>
                <a:cs typeface="Arial" panose="020B0604020202020204" pitchFamily="34" charset="0"/>
              </a:rPr>
              <a:t>BING VICTIMS</a:t>
            </a:r>
            <a:endParaRPr lang="en-US" sz="2800" b="1" dirty="0">
              <a:effectLst/>
              <a:latin typeface="Arial" panose="020B0604020202020204" pitchFamily="34" charset="0"/>
              <a:cs typeface="Arial" panose="020B0604020202020204" pitchFamily="34" charset="0"/>
            </a:endParaRPr>
          </a:p>
          <a:p>
            <a:pPr algn="ctr">
              <a:buNone/>
            </a:pPr>
            <a:endParaRPr lang="ro-RO" sz="2400" dirty="0">
              <a:effectLst/>
              <a:latin typeface="Arial" panose="020B0604020202020204" pitchFamily="34" charset="0"/>
              <a:cs typeface="Arial" panose="020B0604020202020204" pitchFamily="34" charset="0"/>
            </a:endParaRPr>
          </a:p>
          <a:p>
            <a:pPr marL="0" indent="0" algn="just">
              <a:buNone/>
            </a:pPr>
            <a:r>
              <a:rPr lang="ro-RO" sz="2400" dirty="0">
                <a:effectLst/>
                <a:latin typeface="Arial" panose="020B0604020202020204" pitchFamily="34" charset="0"/>
                <a:cs typeface="Arial" panose="020B0604020202020204" pitchFamily="34" charset="0"/>
              </a:rPr>
              <a:t>1. </a:t>
            </a:r>
            <a:r>
              <a:rPr lang="ro-RO" sz="2400" b="1" dirty="0">
                <a:solidFill>
                  <a:srgbClr val="FFFF00"/>
                </a:solidFill>
                <a:effectLst/>
                <a:latin typeface="Arial" panose="020B0604020202020204" pitchFamily="34" charset="0"/>
                <a:cs typeface="Arial" panose="020B0604020202020204" pitchFamily="34" charset="0"/>
              </a:rPr>
              <a:t>actions</a:t>
            </a:r>
            <a:r>
              <a:rPr lang="en-US" sz="2400" b="1" dirty="0">
                <a:solidFill>
                  <a:srgbClr val="FFFF00"/>
                </a:solidFill>
                <a:effectLst/>
                <a:latin typeface="Arial" panose="020B0604020202020204" pitchFamily="34" charset="0"/>
                <a:cs typeface="Arial" panose="020B0604020202020204" pitchFamily="34" charset="0"/>
              </a:rPr>
              <a:t> to prevent the victim from expressing himself</a:t>
            </a:r>
            <a:r>
              <a:rPr lang="ro-RO" sz="2400" b="1" dirty="0">
                <a:solidFill>
                  <a:srgbClr val="FFFF00"/>
                </a:solidFill>
                <a:effectLst/>
                <a:latin typeface="Arial" panose="020B0604020202020204" pitchFamily="34" charset="0"/>
                <a:cs typeface="Arial" panose="020B0604020202020204" pitchFamily="34" charset="0"/>
              </a:rPr>
              <a:t>/</a:t>
            </a:r>
            <a:r>
              <a:rPr lang="en-US" sz="2400" b="1" dirty="0">
                <a:solidFill>
                  <a:srgbClr val="FFFF00"/>
                </a:solidFill>
                <a:effectLst/>
                <a:latin typeface="Arial" panose="020B0604020202020204" pitchFamily="34" charset="0"/>
                <a:cs typeface="Arial" panose="020B0604020202020204" pitchFamily="34" charset="0"/>
              </a:rPr>
              <a:t>herself</a:t>
            </a:r>
            <a:r>
              <a:rPr lang="ro-RO" sz="2400" b="1" dirty="0">
                <a:solidFill>
                  <a:srgbClr val="FFFF00"/>
                </a:solidFill>
                <a:effectLst/>
                <a:latin typeface="Arial" panose="020B0604020202020204" pitchFamily="34" charset="0"/>
                <a:cs typeface="Arial" panose="020B0604020202020204" pitchFamily="34" charset="0"/>
              </a:rPr>
              <a:t> </a:t>
            </a:r>
            <a:r>
              <a:rPr lang="ro-RO" sz="2400" dirty="0">
                <a:effectLst/>
                <a:latin typeface="Arial" panose="020B0604020202020204" pitchFamily="34" charset="0"/>
                <a:cs typeface="Arial" panose="020B0604020202020204" pitchFamily="34" charset="0"/>
              </a:rPr>
              <a:t>(constant interruption when speaking,</a:t>
            </a:r>
            <a:r>
              <a:rPr lang="en-US" sz="2400" dirty="0">
                <a:effectLst/>
                <a:latin typeface="Arial" panose="020B0604020202020204" pitchFamily="34" charset="0"/>
                <a:cs typeface="Arial" panose="020B0604020202020204" pitchFamily="34" charset="0"/>
              </a:rPr>
              <a:t> </a:t>
            </a:r>
            <a:r>
              <a:rPr lang="ro-RO" sz="2400" dirty="0">
                <a:effectLst/>
                <a:latin typeface="Arial" panose="020B0604020202020204" pitchFamily="34" charset="0"/>
                <a:cs typeface="Arial" panose="020B0604020202020204" pitchFamily="34" charset="0"/>
              </a:rPr>
              <a:t>verbal/ written threat);</a:t>
            </a:r>
          </a:p>
          <a:p>
            <a:pPr marL="0" indent="0" algn="just">
              <a:buNone/>
            </a:pPr>
            <a:r>
              <a:rPr lang="ro-RO" sz="2400" dirty="0">
                <a:effectLst/>
                <a:latin typeface="Arial" panose="020B0604020202020204" pitchFamily="34" charset="0"/>
                <a:cs typeface="Arial" panose="020B0604020202020204" pitchFamily="34" charset="0"/>
              </a:rPr>
              <a:t>2. </a:t>
            </a:r>
            <a:r>
              <a:rPr lang="en-US" sz="2400" b="1" dirty="0">
                <a:solidFill>
                  <a:srgbClr val="FFFF00"/>
                </a:solidFill>
                <a:effectLst/>
                <a:latin typeface="Arial" panose="020B0604020202020204" pitchFamily="34" charset="0"/>
                <a:cs typeface="Arial" panose="020B0604020202020204" pitchFamily="34" charset="0"/>
              </a:rPr>
              <a:t>actions</a:t>
            </a:r>
            <a:r>
              <a:rPr lang="ro-RO" sz="2400" b="1" dirty="0">
                <a:solidFill>
                  <a:srgbClr val="FFFF00"/>
                </a:solidFill>
                <a:effectLst/>
                <a:latin typeface="Arial" panose="020B0604020202020204" pitchFamily="34" charset="0"/>
                <a:cs typeface="Arial" panose="020B0604020202020204" pitchFamily="34" charset="0"/>
              </a:rPr>
              <a:t> </a:t>
            </a:r>
            <a:r>
              <a:rPr lang="en-US" sz="2400" b="1" dirty="0">
                <a:solidFill>
                  <a:srgbClr val="FFFF00"/>
                </a:solidFill>
                <a:effectLst/>
                <a:latin typeface="Arial" panose="020B0604020202020204" pitchFamily="34" charset="0"/>
                <a:cs typeface="Arial" panose="020B0604020202020204" pitchFamily="34" charset="0"/>
              </a:rPr>
              <a:t>aimed </a:t>
            </a:r>
            <a:r>
              <a:rPr lang="ro-RO" sz="2400" b="1" dirty="0">
                <a:solidFill>
                  <a:srgbClr val="FFFF00"/>
                </a:solidFill>
                <a:effectLst/>
                <a:latin typeface="Arial" panose="020B0604020202020204" pitchFamily="34" charset="0"/>
                <a:cs typeface="Arial" panose="020B0604020202020204" pitchFamily="34" charset="0"/>
              </a:rPr>
              <a:t>for </a:t>
            </a:r>
            <a:r>
              <a:rPr lang="en-US" sz="2400" b="1" dirty="0">
                <a:solidFill>
                  <a:srgbClr val="FFFF00"/>
                </a:solidFill>
                <a:effectLst/>
                <a:latin typeface="Arial" panose="020B0604020202020204" pitchFamily="34" charset="0"/>
                <a:cs typeface="Arial" panose="020B0604020202020204" pitchFamily="34" charset="0"/>
              </a:rPr>
              <a:t>isolation of the victim</a:t>
            </a:r>
            <a:r>
              <a:rPr lang="ro-RO" sz="2400" dirty="0">
                <a:solidFill>
                  <a:srgbClr val="FFFF00"/>
                </a:solidFill>
                <a:effectLst/>
                <a:latin typeface="Arial" panose="020B0604020202020204" pitchFamily="34" charset="0"/>
                <a:cs typeface="Arial" panose="020B0604020202020204" pitchFamily="34" charset="0"/>
              </a:rPr>
              <a:t> </a:t>
            </a:r>
            <a:r>
              <a:rPr lang="ro-RO" sz="2400" dirty="0">
                <a:effectLst/>
                <a:latin typeface="Arial" panose="020B0604020202020204" pitchFamily="34" charset="0"/>
                <a:cs typeface="Arial" panose="020B0604020202020204" pitchFamily="34" charset="0"/>
              </a:rPr>
              <a:t>(the victim is never spoken, another job assignment)</a:t>
            </a:r>
            <a:r>
              <a:rPr lang="en-US" sz="2400" dirty="0">
                <a:effectLst/>
                <a:latin typeface="Arial" panose="020B0604020202020204" pitchFamily="34" charset="0"/>
                <a:cs typeface="Arial" panose="020B0604020202020204" pitchFamily="34" charset="0"/>
              </a:rPr>
              <a:t>;</a:t>
            </a:r>
          </a:p>
          <a:p>
            <a:pPr marL="0" indent="0" algn="just">
              <a:buNone/>
            </a:pPr>
            <a:r>
              <a:rPr lang="en-US" sz="2400" dirty="0">
                <a:effectLst/>
                <a:latin typeface="Arial" panose="020B0604020202020204" pitchFamily="34" charset="0"/>
                <a:cs typeface="Arial" panose="020B0604020202020204" pitchFamily="34" charset="0"/>
              </a:rPr>
              <a:t>3. </a:t>
            </a:r>
            <a:r>
              <a:rPr lang="en-US" sz="2400" b="1" dirty="0">
                <a:solidFill>
                  <a:srgbClr val="FFFF00"/>
                </a:solidFill>
                <a:effectLst/>
                <a:latin typeface="Arial" panose="020B0604020202020204" pitchFamily="34" charset="0"/>
                <a:cs typeface="Arial" panose="020B0604020202020204" pitchFamily="34" charset="0"/>
              </a:rPr>
              <a:t>actions involving the victim's disregard </a:t>
            </a:r>
            <a:r>
              <a:rPr lang="ro-RO" sz="2400" b="1" dirty="0">
                <a:solidFill>
                  <a:srgbClr val="FFFF00"/>
                </a:solidFill>
                <a:effectLst/>
                <a:latin typeface="Arial" panose="020B0604020202020204" pitchFamily="34" charset="0"/>
                <a:cs typeface="Arial" panose="020B0604020202020204" pitchFamily="34" charset="0"/>
              </a:rPr>
              <a:t>in front of</a:t>
            </a:r>
            <a:r>
              <a:rPr lang="en-US" sz="2400" b="1" dirty="0">
                <a:solidFill>
                  <a:srgbClr val="FFFF00"/>
                </a:solidFill>
                <a:effectLst/>
                <a:latin typeface="Arial" panose="020B0604020202020204" pitchFamily="34" charset="0"/>
                <a:cs typeface="Arial" panose="020B0604020202020204" pitchFamily="34" charset="0"/>
              </a:rPr>
              <a:t> his/her colleagues</a:t>
            </a:r>
            <a:r>
              <a:rPr lang="ro-RO" sz="2400" dirty="0">
                <a:effectLst/>
                <a:latin typeface="Arial" panose="020B0604020202020204" pitchFamily="34" charset="0"/>
                <a:cs typeface="Arial" panose="020B0604020202020204" pitchFamily="34" charset="0"/>
              </a:rPr>
              <a:t> (slander, rumors on the victim, ridiculing</a:t>
            </a:r>
            <a:r>
              <a:rPr lang="en-US" sz="2400" dirty="0">
                <a:effectLst/>
                <a:latin typeface="Arial" panose="020B0604020202020204" pitchFamily="34" charset="0"/>
                <a:cs typeface="Arial" panose="020B0604020202020204" pitchFamily="34" charset="0"/>
              </a:rPr>
              <a:t> or</a:t>
            </a:r>
            <a:r>
              <a:rPr lang="ro-RO" sz="2400" dirty="0">
                <a:effectLst/>
                <a:latin typeface="Arial" panose="020B0604020202020204" pitchFamily="34" charset="0"/>
                <a:cs typeface="Arial" panose="020B0604020202020204" pitchFamily="34" charset="0"/>
              </a:rPr>
              <a:t> imitating</a:t>
            </a:r>
            <a:r>
              <a:rPr lang="en-US" sz="2400" dirty="0">
                <a:effectLst/>
                <a:latin typeface="Arial" panose="020B0604020202020204" pitchFamily="34" charset="0"/>
                <a:cs typeface="Arial" panose="020B0604020202020204" pitchFamily="34" charset="0"/>
              </a:rPr>
              <a:t> the </a:t>
            </a:r>
            <a:r>
              <a:rPr lang="ro-RO" sz="2400" dirty="0">
                <a:effectLst/>
                <a:latin typeface="Arial" panose="020B0604020202020204" pitchFamily="34" charset="0"/>
                <a:cs typeface="Arial" panose="020B0604020202020204" pitchFamily="34" charset="0"/>
              </a:rPr>
              <a:t>victim)</a:t>
            </a:r>
            <a:r>
              <a:rPr lang="en-US" sz="2400" dirty="0">
                <a:effectLst/>
                <a:latin typeface="Arial" panose="020B0604020202020204" pitchFamily="34" charset="0"/>
                <a:cs typeface="Arial" panose="020B0604020202020204" pitchFamily="34" charset="0"/>
              </a:rPr>
              <a:t>;</a:t>
            </a:r>
          </a:p>
          <a:p>
            <a:pPr marL="0" indent="0" algn="just">
              <a:buNone/>
            </a:pPr>
            <a:r>
              <a:rPr lang="en-US" sz="2400" dirty="0">
                <a:effectLst/>
                <a:latin typeface="Arial" panose="020B0604020202020204" pitchFamily="34" charset="0"/>
                <a:cs typeface="Arial" panose="020B0604020202020204" pitchFamily="34" charset="0"/>
              </a:rPr>
              <a:t>4. </a:t>
            </a:r>
            <a:r>
              <a:rPr lang="en-US" sz="2400" b="1" dirty="0">
                <a:solidFill>
                  <a:srgbClr val="FFFF00"/>
                </a:solidFill>
                <a:effectLst/>
                <a:latin typeface="Arial" panose="020B0604020202020204" pitchFamily="34" charset="0"/>
                <a:cs typeface="Arial" panose="020B0604020202020204" pitchFamily="34" charset="0"/>
              </a:rPr>
              <a:t>professional </a:t>
            </a:r>
            <a:r>
              <a:rPr lang="ro-RO" sz="2400" b="1" dirty="0">
                <a:solidFill>
                  <a:srgbClr val="FFFF00"/>
                </a:solidFill>
                <a:effectLst/>
                <a:latin typeface="Arial" panose="020B0604020202020204" pitchFamily="34" charset="0"/>
                <a:cs typeface="Arial" panose="020B0604020202020204" pitchFamily="34" charset="0"/>
              </a:rPr>
              <a:t>discrepancy</a:t>
            </a:r>
            <a:r>
              <a:rPr lang="en-US" sz="2400" b="1" dirty="0">
                <a:solidFill>
                  <a:srgbClr val="FFFF00"/>
                </a:solidFill>
                <a:effectLst/>
                <a:latin typeface="Arial" panose="020B0604020202020204" pitchFamily="34" charset="0"/>
                <a:cs typeface="Arial" panose="020B0604020202020204" pitchFamily="34" charset="0"/>
              </a:rPr>
              <a:t> of the victim </a:t>
            </a:r>
            <a:r>
              <a:rPr lang="en-US" sz="2400" dirty="0">
                <a:effectLst/>
                <a:latin typeface="Arial" panose="020B0604020202020204" pitchFamily="34" charset="0"/>
                <a:cs typeface="Arial" panose="020B0604020202020204" pitchFamily="34" charset="0"/>
              </a:rPr>
              <a:t>(tasks are not assigned to it, entrusting unnecessary or absurd tasks, providing activities below the competencies);</a:t>
            </a:r>
          </a:p>
          <a:p>
            <a:pPr marL="0" indent="0" algn="just">
              <a:buNone/>
            </a:pPr>
            <a:r>
              <a:rPr lang="en-US" sz="2400" dirty="0">
                <a:effectLst/>
                <a:latin typeface="Arial" panose="020B0604020202020204" pitchFamily="34" charset="0"/>
                <a:cs typeface="Arial" panose="020B0604020202020204" pitchFamily="34" charset="0"/>
              </a:rPr>
              <a:t>5. </a:t>
            </a:r>
            <a:r>
              <a:rPr lang="en-US" sz="2400" b="1" dirty="0">
                <a:solidFill>
                  <a:srgbClr val="FFFF00"/>
                </a:solidFill>
                <a:effectLst/>
                <a:latin typeface="Arial" panose="020B0604020202020204" pitchFamily="34" charset="0"/>
                <a:cs typeface="Arial" panose="020B0604020202020204" pitchFamily="34" charset="0"/>
              </a:rPr>
              <a:t>compromise victim's health </a:t>
            </a:r>
            <a:r>
              <a:rPr lang="en-US" sz="2400" dirty="0">
                <a:effectLst/>
                <a:latin typeface="Arial" panose="020B0604020202020204" pitchFamily="34" charset="0"/>
                <a:cs typeface="Arial" panose="020B0604020202020204" pitchFamily="34" charset="0"/>
              </a:rPr>
              <a:t>(entrusting dangerous and harmful tasks to health, threat of physical violence, sexual assault).</a:t>
            </a:r>
          </a:p>
        </p:txBody>
      </p:sp>
      <p:pic>
        <p:nvPicPr>
          <p:cNvPr id="3" name="Εικόνα 97">
            <a:extLst>
              <a:ext uri="{FF2B5EF4-FFF2-40B4-BE49-F238E27FC236}">
                <a16:creationId xmlns:a16="http://schemas.microsoft.com/office/drawing/2014/main" id="{A86AE50B-C3F2-88C3-6402-B4FD7134A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0" y="1693141"/>
            <a:ext cx="12252960" cy="4864414"/>
          </a:xfrm>
        </p:spPr>
        <p:txBody>
          <a:bodyPr/>
          <a:lstStyle/>
          <a:p>
            <a:pPr algn="ctr">
              <a:buNone/>
            </a:pPr>
            <a:r>
              <a:rPr lang="en-US" sz="2800" b="1" dirty="0">
                <a:effectLst/>
                <a:latin typeface="Arial" panose="020B0604020202020204" pitchFamily="34" charset="0"/>
                <a:cs typeface="Arial" panose="020B0604020202020204" pitchFamily="34" charset="0"/>
              </a:rPr>
              <a:t>THE DYNAMICS OF MOBBING</a:t>
            </a:r>
          </a:p>
          <a:p>
            <a:pPr algn="ctr">
              <a:buNone/>
            </a:pPr>
            <a:endParaRPr lang="en-US" sz="2800" dirty="0">
              <a:effectLst/>
              <a:latin typeface="Arial" panose="020B0604020202020204" pitchFamily="34" charset="0"/>
              <a:cs typeface="Arial" panose="020B0604020202020204" pitchFamily="34" charset="0"/>
            </a:endParaRPr>
          </a:p>
          <a:p>
            <a:pPr algn="ctr">
              <a:buNone/>
            </a:pPr>
            <a:endParaRPr lang="ro-RO" sz="800" dirty="0">
              <a:effectLst/>
              <a:latin typeface="Arial" panose="020B0604020202020204" pitchFamily="34" charset="0"/>
              <a:cs typeface="Arial" panose="020B0604020202020204" pitchFamily="34" charset="0"/>
            </a:endParaRPr>
          </a:p>
          <a:p>
            <a:pPr marL="0" indent="0" algn="just">
              <a:buNone/>
            </a:pPr>
            <a:r>
              <a:rPr lang="en-US" sz="2400" dirty="0">
                <a:effectLst/>
                <a:latin typeface="Arial" panose="020B0604020202020204" pitchFamily="34" charset="0"/>
                <a:cs typeface="Arial" panose="020B0604020202020204" pitchFamily="34" charset="0"/>
              </a:rPr>
              <a:t>The evolution in time was divided in 4 stages:</a:t>
            </a:r>
          </a:p>
          <a:p>
            <a:pPr lvl="1" algn="just">
              <a:buNone/>
            </a:pPr>
            <a:r>
              <a:rPr lang="en-US" sz="2400" dirty="0">
                <a:effectLst/>
                <a:latin typeface="Arial" panose="020B0604020202020204" pitchFamily="34" charset="0"/>
                <a:cs typeface="Arial" panose="020B0604020202020204" pitchFamily="34" charset="0"/>
              </a:rPr>
              <a:t>1. </a:t>
            </a:r>
            <a:r>
              <a:rPr lang="en-US" sz="2400" b="1" dirty="0">
                <a:solidFill>
                  <a:srgbClr val="FFFF00"/>
                </a:solidFill>
                <a:effectLst/>
                <a:latin typeface="Arial" panose="020B0604020202020204" pitchFamily="34" charset="0"/>
                <a:cs typeface="Arial" panose="020B0604020202020204" pitchFamily="34" charset="0"/>
              </a:rPr>
              <a:t>critical incidents</a:t>
            </a:r>
            <a:r>
              <a:rPr lang="en-US" sz="2400" dirty="0">
                <a:solidFill>
                  <a:srgbClr val="FFFF00"/>
                </a:solidFill>
                <a:effectLst/>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(opinion divergences, conflicts, power struggle) </a:t>
            </a:r>
            <a:r>
              <a:rPr lang="en-US" sz="2400" b="1" dirty="0">
                <a:effectLst/>
                <a:latin typeface="Arial" panose="020B0604020202020204" pitchFamily="34" charset="0"/>
                <a:cs typeface="Arial" panose="020B0604020202020204" pitchFamily="34" charset="0"/>
              </a:rPr>
              <a:t>that degenerate into mobbing</a:t>
            </a:r>
            <a:r>
              <a:rPr lang="en-US" sz="2400" dirty="0">
                <a:effectLst/>
                <a:latin typeface="Arial" panose="020B0604020202020204" pitchFamily="34" charset="0"/>
                <a:cs typeface="Arial" panose="020B0604020202020204" pitchFamily="34" charset="0"/>
              </a:rPr>
              <a:t>;</a:t>
            </a:r>
          </a:p>
          <a:p>
            <a:pPr lvl="1" algn="just">
              <a:buNone/>
            </a:pPr>
            <a:r>
              <a:rPr lang="en-US" sz="2400" dirty="0">
                <a:effectLst/>
                <a:latin typeface="Arial" panose="020B0604020202020204" pitchFamily="34" charset="0"/>
                <a:cs typeface="Arial" panose="020B0604020202020204" pitchFamily="34" charset="0"/>
              </a:rPr>
              <a:t>2</a:t>
            </a:r>
            <a:r>
              <a:rPr lang="en-US" sz="2400" dirty="0">
                <a:solidFill>
                  <a:srgbClr val="FFFF00"/>
                </a:solidFill>
                <a:effectLst/>
                <a:latin typeface="Arial" panose="020B0604020202020204" pitchFamily="34" charset="0"/>
                <a:cs typeface="Arial" panose="020B0604020202020204" pitchFamily="34" charset="0"/>
              </a:rPr>
              <a:t>. </a:t>
            </a:r>
            <a:r>
              <a:rPr lang="en-US" sz="2400" b="1" dirty="0">
                <a:solidFill>
                  <a:srgbClr val="FFFF00"/>
                </a:solidFill>
                <a:effectLst/>
                <a:latin typeface="Arial" panose="020B0604020202020204" pitchFamily="34" charset="0"/>
                <a:cs typeface="Arial" panose="020B0604020202020204" pitchFamily="34" charset="0"/>
              </a:rPr>
              <a:t>increasing the frequency of hostile behaviors</a:t>
            </a:r>
            <a:r>
              <a:rPr lang="en-US" sz="2400" dirty="0">
                <a:solidFill>
                  <a:srgbClr val="FFFF00"/>
                </a:solidFill>
                <a:effectLst/>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 the gradual installation of mobbing;</a:t>
            </a:r>
          </a:p>
          <a:p>
            <a:pPr lvl="1" algn="just">
              <a:buNone/>
            </a:pPr>
            <a:r>
              <a:rPr lang="en-US" sz="2400" dirty="0">
                <a:effectLst/>
                <a:latin typeface="Arial" panose="020B0604020202020204" pitchFamily="34" charset="0"/>
                <a:cs typeface="Arial" panose="020B0604020202020204" pitchFamily="34" charset="0"/>
              </a:rPr>
              <a:t>3. </a:t>
            </a:r>
            <a:r>
              <a:rPr lang="en-US" sz="2400" b="1" dirty="0">
                <a:solidFill>
                  <a:srgbClr val="FFFF00"/>
                </a:solidFill>
                <a:effectLst/>
                <a:latin typeface="Arial" panose="020B0604020202020204" pitchFamily="34" charset="0"/>
                <a:cs typeface="Arial" panose="020B0604020202020204" pitchFamily="34" charset="0"/>
              </a:rPr>
              <a:t>making management aware of events</a:t>
            </a:r>
            <a:r>
              <a:rPr lang="en-US" sz="2400" dirty="0">
                <a:solidFill>
                  <a:srgbClr val="FFFF00"/>
                </a:solidFill>
                <a:effectLst/>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and then manifesting attitudes ranging from non-involvement to perpetuating the victim's attitude of condemnation;</a:t>
            </a:r>
          </a:p>
          <a:p>
            <a:pPr lvl="1" algn="just">
              <a:buNone/>
            </a:pPr>
            <a:r>
              <a:rPr lang="en-US" sz="2400" dirty="0">
                <a:effectLst/>
                <a:latin typeface="Arial" panose="020B0604020202020204" pitchFamily="34" charset="0"/>
                <a:cs typeface="Arial" panose="020B0604020202020204" pitchFamily="34" charset="0"/>
              </a:rPr>
              <a:t>4. </a:t>
            </a:r>
            <a:r>
              <a:rPr lang="en-US" sz="2400" b="1" dirty="0">
                <a:solidFill>
                  <a:srgbClr val="FFFF00"/>
                </a:solidFill>
                <a:effectLst/>
                <a:latin typeface="Arial" panose="020B0604020202020204" pitchFamily="34" charset="0"/>
                <a:cs typeface="Arial" panose="020B0604020202020204" pitchFamily="34" charset="0"/>
              </a:rPr>
              <a:t>stigmatization, social isolation, removal of the victim from the workplace</a:t>
            </a:r>
            <a:r>
              <a:rPr lang="en-US" sz="2400" dirty="0">
                <a:solidFill>
                  <a:srgbClr val="FFFF00"/>
                </a:solidFill>
                <a:effectLst/>
                <a:latin typeface="Arial" panose="020B0604020202020204" pitchFamily="34" charset="0"/>
                <a:cs typeface="Arial" panose="020B0604020202020204" pitchFamily="34" charset="0"/>
              </a:rPr>
              <a:t>.</a:t>
            </a:r>
          </a:p>
        </p:txBody>
      </p:sp>
      <p:pic>
        <p:nvPicPr>
          <p:cNvPr id="3" name="Εικόνα 97">
            <a:extLst>
              <a:ext uri="{FF2B5EF4-FFF2-40B4-BE49-F238E27FC236}">
                <a16:creationId xmlns:a16="http://schemas.microsoft.com/office/drawing/2014/main" id="{D72C27A5-F92F-0625-F6F3-DF2AB5073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04503" y="1755790"/>
            <a:ext cx="12401006" cy="5877272"/>
          </a:xfrm>
        </p:spPr>
        <p:txBody>
          <a:bodyPr/>
          <a:lstStyle/>
          <a:p>
            <a:pPr algn="ctr">
              <a:buNone/>
            </a:pPr>
            <a:r>
              <a:rPr lang="en-US" sz="2800" b="1" dirty="0">
                <a:effectLst/>
                <a:latin typeface="Arial" panose="020B0604020202020204" pitchFamily="34" charset="0"/>
                <a:cs typeface="Arial" panose="020B0604020202020204" pitchFamily="34" charset="0"/>
              </a:rPr>
              <a:t>CAUSES OF MOBBING – AN ORGANISATIONAL MANAGEMENT PROBLEM</a:t>
            </a:r>
          </a:p>
          <a:p>
            <a:pPr algn="ctr">
              <a:buNone/>
            </a:pPr>
            <a:endParaRPr lang="en-US" sz="2800" b="1"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The appearance of mobbing is usually preceded by a </a:t>
            </a:r>
            <a:r>
              <a:rPr lang="en-US" sz="2800" b="1" dirty="0">
                <a:solidFill>
                  <a:srgbClr val="FFFF00"/>
                </a:solidFill>
                <a:effectLst/>
                <a:latin typeface="Arial" panose="020B0604020202020204" pitchFamily="34" charset="0"/>
                <a:cs typeface="Arial" panose="020B0604020202020204" pitchFamily="34" charset="0"/>
              </a:rPr>
              <a:t>conflict situation </a:t>
            </a:r>
            <a:r>
              <a:rPr lang="ro-RO" sz="2800" dirty="0">
                <a:effectLst/>
                <a:latin typeface="Arial" panose="020B0604020202020204" pitchFamily="34" charset="0"/>
                <a:cs typeface="Arial" panose="020B0604020202020204" pitchFamily="34" charset="0"/>
              </a:rPr>
              <a:t>(</a:t>
            </a:r>
            <a:r>
              <a:rPr lang="ro-RO" sz="2800" dirty="0">
                <a:solidFill>
                  <a:srgbClr val="FF0000"/>
                </a:solidFill>
                <a:effectLst/>
                <a:latin typeface="Arial" panose="020B0604020202020204" pitchFamily="34" charset="0"/>
                <a:cs typeface="Arial" panose="020B0604020202020204" pitchFamily="34" charset="0"/>
              </a:rPr>
              <a:t>ONBOARD SHIPS THE CREW SHOULD COMPLY WITH THE RULES TO AVOID THE CONFLICTS</a:t>
            </a:r>
            <a:r>
              <a:rPr lang="ro-RO" sz="2800" dirty="0">
                <a:effectLst/>
                <a:latin typeface="Arial" panose="020B0604020202020204" pitchFamily="34" charset="0"/>
                <a:cs typeface="Arial" panose="020B0604020202020204" pitchFamily="34" charset="0"/>
              </a:rPr>
              <a:t>)</a:t>
            </a:r>
            <a:r>
              <a:rPr lang="en-US" sz="2800" dirty="0">
                <a:effectLst/>
                <a:latin typeface="Arial" panose="020B0604020202020204" pitchFamily="34" charset="0"/>
                <a:cs typeface="Arial" panose="020B0604020202020204" pitchFamily="34" charset="0"/>
              </a:rPr>
              <a:t>.</a:t>
            </a:r>
          </a:p>
          <a:p>
            <a:pPr algn="just"/>
            <a:endParaRPr lang="en-US" sz="2800"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Subjective cause: the "</a:t>
            </a:r>
            <a:r>
              <a:rPr lang="en-US" sz="2800" b="1" i="1" dirty="0">
                <a:solidFill>
                  <a:srgbClr val="FFFF00"/>
                </a:solidFill>
                <a:effectLst/>
                <a:latin typeface="Arial" panose="020B0604020202020204" pitchFamily="34" charset="0"/>
                <a:cs typeface="Arial" panose="020B0604020202020204" pitchFamily="34" charset="0"/>
              </a:rPr>
              <a:t>psychological labor contract</a:t>
            </a:r>
            <a:r>
              <a:rPr lang="en-US" sz="2800" dirty="0">
                <a:effectLst/>
                <a:latin typeface="Arial" panose="020B0604020202020204" pitchFamily="34" charset="0"/>
                <a:cs typeface="Arial" panose="020B0604020202020204" pitchFamily="34" charset="0"/>
              </a:rPr>
              <a:t>“, in addition to the formal employment contract. Employee and employer feed personal expectations whose disappointment is bitter</a:t>
            </a:r>
            <a:r>
              <a:rPr lang="ro-RO" sz="2800" dirty="0">
                <a:effectLst/>
                <a:latin typeface="Arial" panose="020B0604020202020204" pitchFamily="34" charset="0"/>
                <a:cs typeface="Arial" panose="020B0604020202020204" pitchFamily="34" charset="0"/>
              </a:rPr>
              <a:t>.</a:t>
            </a:r>
            <a:endParaRPr lang="en-US" sz="800" dirty="0">
              <a:effectLst/>
              <a:latin typeface="+mj-lt"/>
              <a:cs typeface="Arial" pitchFamily="34" charset="0"/>
            </a:endParaRPr>
          </a:p>
        </p:txBody>
      </p:sp>
      <p:pic>
        <p:nvPicPr>
          <p:cNvPr id="3" name="Εικόνα 97">
            <a:extLst>
              <a:ext uri="{FF2B5EF4-FFF2-40B4-BE49-F238E27FC236}">
                <a16:creationId xmlns:a16="http://schemas.microsoft.com/office/drawing/2014/main" id="{0771F172-BE3D-E801-304F-788CA60BA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04503" y="1160230"/>
            <a:ext cx="12191999" cy="5709794"/>
          </a:xfrm>
        </p:spPr>
        <p:txBody>
          <a:bodyPr/>
          <a:lstStyle/>
          <a:p>
            <a:pPr algn="ctr">
              <a:buNone/>
            </a:pPr>
            <a:endParaRPr lang="ro-RO" sz="800" dirty="0">
              <a:effectLst/>
              <a:latin typeface="+mj-lt"/>
              <a:cs typeface="Arial" pitchFamily="34" charset="0"/>
            </a:endParaRPr>
          </a:p>
          <a:p>
            <a:pPr marL="0" indent="0" algn="ctr">
              <a:buNone/>
            </a:pPr>
            <a:r>
              <a:rPr lang="en-US" sz="2400" b="1" dirty="0">
                <a:effectLst/>
                <a:latin typeface="Arial" panose="020B0604020202020204" pitchFamily="34" charset="0"/>
                <a:cs typeface="Arial" panose="020B0604020202020204" pitchFamily="34" charset="0"/>
              </a:rPr>
              <a:t>Objective causes</a:t>
            </a:r>
            <a:r>
              <a:rPr lang="en-US" sz="2400" dirty="0">
                <a:effectLst/>
                <a:latin typeface="Arial" panose="020B0604020202020204" pitchFamily="34" charset="0"/>
                <a:cs typeface="Arial" panose="020B0604020202020204" pitchFamily="34" charset="0"/>
              </a:rPr>
              <a:t>: includes 3 main factors:</a:t>
            </a:r>
          </a:p>
          <a:p>
            <a:pPr algn="just"/>
            <a:r>
              <a:rPr lang="en-US" sz="2000" b="1" dirty="0">
                <a:solidFill>
                  <a:srgbClr val="FFFF00"/>
                </a:solidFill>
                <a:effectLst/>
                <a:latin typeface="Arial" panose="020B0604020202020204" pitchFamily="34" charset="0"/>
                <a:cs typeface="Arial" panose="020B0604020202020204" pitchFamily="34" charset="0"/>
              </a:rPr>
              <a:t>A. Organization of work:</a:t>
            </a:r>
          </a:p>
          <a:p>
            <a:pPr lvl="1" algn="just"/>
            <a:r>
              <a:rPr lang="en-US" sz="2000" dirty="0">
                <a:effectLst/>
                <a:latin typeface="Arial" panose="020B0604020202020204" pitchFamily="34" charset="0"/>
                <a:cs typeface="Arial" panose="020B0604020202020204" pitchFamily="34" charset="0"/>
              </a:rPr>
              <a:t>quantitative overloading of the post;</a:t>
            </a:r>
          </a:p>
          <a:p>
            <a:pPr lvl="1" algn="just"/>
            <a:r>
              <a:rPr lang="en-US" sz="2000" dirty="0">
                <a:effectLst/>
                <a:latin typeface="Arial" panose="020B0604020202020204" pitchFamily="34" charset="0"/>
                <a:cs typeface="Arial" panose="020B0604020202020204" pitchFamily="34" charset="0"/>
              </a:rPr>
              <a:t>qualitative sublimation;</a:t>
            </a:r>
          </a:p>
          <a:p>
            <a:pPr lvl="1" algn="just"/>
            <a:r>
              <a:rPr lang="en-US" sz="2000" dirty="0">
                <a:effectLst/>
                <a:latin typeface="Arial" panose="020B0604020202020204" pitchFamily="34" charset="0"/>
                <a:cs typeface="Arial" panose="020B0604020202020204" pitchFamily="34" charset="0"/>
              </a:rPr>
              <a:t>lack of clear rules and delimitations, interference of duties.</a:t>
            </a:r>
          </a:p>
          <a:p>
            <a:pPr algn="just"/>
            <a:r>
              <a:rPr lang="en-US" sz="2000" b="1" dirty="0">
                <a:solidFill>
                  <a:srgbClr val="FFFF00"/>
                </a:solidFill>
                <a:effectLst/>
                <a:latin typeface="Arial" panose="020B0604020202020204" pitchFamily="34" charset="0"/>
                <a:cs typeface="Arial" panose="020B0604020202020204" pitchFamily="34" charset="0"/>
              </a:rPr>
              <a:t>B. Conceiving tasks:</a:t>
            </a:r>
          </a:p>
          <a:p>
            <a:pPr lvl="1" algn="just"/>
            <a:r>
              <a:rPr lang="en-US" sz="2000" dirty="0">
                <a:effectLst/>
                <a:latin typeface="Arial" panose="020B0604020202020204" pitchFamily="34" charset="0"/>
                <a:cs typeface="Arial" panose="020B0604020202020204" pitchFamily="34" charset="0"/>
              </a:rPr>
              <a:t>excessive operationalization of work has boosted stress, monotony, intellectual subsidence; in these situation mobbing is a </a:t>
            </a:r>
            <a:r>
              <a:rPr lang="en-US" sz="2000" i="1" dirty="0">
                <a:effectLst/>
                <a:latin typeface="Arial" panose="020B0604020202020204" pitchFamily="34" charset="0"/>
                <a:cs typeface="Arial" panose="020B0604020202020204" pitchFamily="34" charset="0"/>
              </a:rPr>
              <a:t>mobbing of boredom/ monotony/ subsistence</a:t>
            </a:r>
            <a:r>
              <a:rPr lang="en-US" sz="2000" dirty="0">
                <a:effectLst/>
                <a:latin typeface="Arial" panose="020B0604020202020204" pitchFamily="34" charset="0"/>
                <a:cs typeface="Arial" panose="020B0604020202020204" pitchFamily="34" charset="0"/>
              </a:rPr>
              <a:t>.</a:t>
            </a:r>
          </a:p>
          <a:p>
            <a:pPr algn="just"/>
            <a:r>
              <a:rPr lang="en-US" sz="2000" b="1" dirty="0">
                <a:solidFill>
                  <a:srgbClr val="FFFF00"/>
                </a:solidFill>
                <a:effectLst/>
                <a:latin typeface="Arial" panose="020B0604020202020204" pitchFamily="34" charset="0"/>
                <a:cs typeface="Arial" panose="020B0604020202020204" pitchFamily="34" charset="0"/>
              </a:rPr>
              <a:t>C. Coordination and control/directing employees:</a:t>
            </a:r>
          </a:p>
          <a:p>
            <a:pPr lvl="1" algn="just"/>
            <a:r>
              <a:rPr lang="en-US" sz="2000" dirty="0">
                <a:effectLst/>
                <a:latin typeface="Arial" panose="020B0604020202020204" pitchFamily="34" charset="0"/>
                <a:cs typeface="Arial" panose="020B0604020202020204" pitchFamily="34" charset="0"/>
              </a:rPr>
              <a:t>stiffening style in leadership exercise;</a:t>
            </a:r>
          </a:p>
          <a:p>
            <a:pPr lvl="1" algn="just"/>
            <a:r>
              <a:rPr lang="en-US" sz="2000" dirty="0">
                <a:effectLst/>
                <a:latin typeface="Arial" panose="020B0604020202020204" pitchFamily="34" charset="0"/>
                <a:cs typeface="Arial" panose="020B0604020202020204" pitchFamily="34" charset="0"/>
              </a:rPr>
              <a:t>leader's inability to manage conflicts (the neglect of conflicts, its biased involvement in the conflict, the denial of the existence of conflicts).</a:t>
            </a:r>
            <a:endParaRPr lang="en-US" sz="1050" dirty="0">
              <a:effectLst/>
              <a:latin typeface="Arial" panose="020B0604020202020204" pitchFamily="34" charset="0"/>
              <a:cs typeface="Arial" panose="020B0604020202020204" pitchFamily="34" charset="0"/>
            </a:endParaRPr>
          </a:p>
          <a:p>
            <a:pPr algn="ctr">
              <a:buNone/>
            </a:pPr>
            <a:endParaRPr lang="ro-RO" sz="2000" b="1" dirty="0">
              <a:solidFill>
                <a:srgbClr val="FFFF00"/>
              </a:solidFill>
              <a:effectLst/>
              <a:latin typeface="Arial" panose="020B0604020202020204" pitchFamily="34" charset="0"/>
              <a:cs typeface="Arial" panose="020B0604020202020204" pitchFamily="34" charset="0"/>
            </a:endParaRPr>
          </a:p>
          <a:p>
            <a:pPr algn="ctr">
              <a:buNone/>
            </a:pPr>
            <a:r>
              <a:rPr lang="en-US" sz="2000" b="1" dirty="0">
                <a:solidFill>
                  <a:srgbClr val="FFFF00"/>
                </a:solidFill>
                <a:effectLst/>
                <a:latin typeface="Arial" panose="020B0604020202020204" pitchFamily="34" charset="0"/>
                <a:cs typeface="Arial" panose="020B0604020202020204" pitchFamily="34" charset="0"/>
              </a:rPr>
              <a:t>A + B + C = THE SOCIAL CAPACITY OF THE TEAM</a:t>
            </a:r>
          </a:p>
          <a:p>
            <a:pPr algn="ctr">
              <a:buNone/>
            </a:pPr>
            <a:r>
              <a:rPr lang="en-US" sz="2000" b="1" dirty="0">
                <a:solidFill>
                  <a:srgbClr val="FFFF00"/>
                </a:solidFill>
                <a:effectLst/>
                <a:latin typeface="Arial" panose="020B0604020202020204" pitchFamily="34" charset="0"/>
                <a:cs typeface="Arial" panose="020B0604020202020204" pitchFamily="34" charset="0"/>
              </a:rPr>
              <a:t>BREAKING THE EMOTIONAL BALANCE → MOBBING</a:t>
            </a:r>
          </a:p>
        </p:txBody>
      </p:sp>
      <p:pic>
        <p:nvPicPr>
          <p:cNvPr id="3" name="Εικόνα 97">
            <a:extLst>
              <a:ext uri="{FF2B5EF4-FFF2-40B4-BE49-F238E27FC236}">
                <a16:creationId xmlns:a16="http://schemas.microsoft.com/office/drawing/2014/main" id="{299F540D-25FE-A4DB-7786-5858A57C7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3543" y="1529201"/>
            <a:ext cx="12104914" cy="4427464"/>
          </a:xfrm>
        </p:spPr>
        <p:txBody>
          <a:bodyPr/>
          <a:lstStyle/>
          <a:p>
            <a:pPr algn="ctr">
              <a:buNone/>
            </a:pPr>
            <a:r>
              <a:rPr lang="en-US" sz="2800" b="1" dirty="0">
                <a:effectLst/>
                <a:latin typeface="Arial" panose="020B0604020202020204" pitchFamily="34" charset="0"/>
                <a:cs typeface="Arial" panose="020B0604020202020204" pitchFamily="34" charset="0"/>
              </a:rPr>
              <a:t>EFFECTS OF MOBBING</a:t>
            </a:r>
          </a:p>
          <a:p>
            <a:pPr algn="ctr">
              <a:buNone/>
            </a:pPr>
            <a:endParaRPr lang="en-US" sz="800" dirty="0">
              <a:effectLst/>
              <a:latin typeface="Arial" panose="020B0604020202020204" pitchFamily="34" charset="0"/>
              <a:cs typeface="Arial" panose="020B0604020202020204" pitchFamily="34" charset="0"/>
            </a:endParaRPr>
          </a:p>
          <a:p>
            <a:pPr algn="just"/>
            <a:r>
              <a:rPr lang="en-US" sz="2600" b="1" dirty="0">
                <a:solidFill>
                  <a:srgbClr val="FFFF00"/>
                </a:solidFill>
                <a:effectLst/>
                <a:latin typeface="Arial" panose="020B0604020202020204" pitchFamily="34" charset="0"/>
                <a:cs typeface="Arial" panose="020B0604020202020204" pitchFamily="34" charset="0"/>
              </a:rPr>
              <a:t>At the psycho-individual level</a:t>
            </a:r>
            <a:r>
              <a:rPr lang="en-US" sz="2600" dirty="0">
                <a:effectLst/>
                <a:latin typeface="Arial" panose="020B0604020202020204" pitchFamily="34" charset="0"/>
                <a:cs typeface="Arial" panose="020B0604020202020204" pitchFamily="34" charset="0"/>
              </a:rPr>
              <a:t>: anxiety, PTSS, behavioral disorders, loss of professional motivation, decreased satisfaction, performance and performance, early medical retirement.</a:t>
            </a:r>
          </a:p>
          <a:p>
            <a:pPr algn="just"/>
            <a:endParaRPr lang="en-US" sz="2600" dirty="0">
              <a:effectLst/>
              <a:latin typeface="Arial" panose="020B0604020202020204" pitchFamily="34" charset="0"/>
              <a:cs typeface="Arial" panose="020B0604020202020204" pitchFamily="34" charset="0"/>
            </a:endParaRPr>
          </a:p>
          <a:p>
            <a:pPr algn="just"/>
            <a:r>
              <a:rPr lang="en-US" sz="2600" b="1" dirty="0">
                <a:solidFill>
                  <a:srgbClr val="FFFF00"/>
                </a:solidFill>
                <a:effectLst/>
                <a:latin typeface="Arial" panose="020B0604020202020204" pitchFamily="34" charset="0"/>
                <a:cs typeface="Arial" panose="020B0604020202020204" pitchFamily="34" charset="0"/>
              </a:rPr>
              <a:t>At group and organizational level</a:t>
            </a:r>
            <a:r>
              <a:rPr lang="en-US" sz="2600" dirty="0">
                <a:effectLst/>
                <a:latin typeface="Arial" panose="020B0604020202020204" pitchFamily="34" charset="0"/>
                <a:cs typeface="Arial" panose="020B0604020202020204" pitchFamily="34" charset="0"/>
              </a:rPr>
              <a:t>: degradation of professional relationships, absenteeism, sick leave, lack of involvement and mutual support, fluctuations of staff.</a:t>
            </a:r>
          </a:p>
          <a:p>
            <a:pPr algn="just"/>
            <a:endParaRPr lang="en-US" sz="2600" dirty="0">
              <a:effectLst/>
              <a:latin typeface="Arial" panose="020B0604020202020204" pitchFamily="34" charset="0"/>
              <a:cs typeface="Arial" panose="020B0604020202020204" pitchFamily="34" charset="0"/>
            </a:endParaRPr>
          </a:p>
          <a:p>
            <a:pPr algn="just"/>
            <a:r>
              <a:rPr lang="en-US" sz="2600" b="1" dirty="0">
                <a:solidFill>
                  <a:srgbClr val="FFFF00"/>
                </a:solidFill>
                <a:effectLst/>
                <a:latin typeface="Arial" panose="020B0604020202020204" pitchFamily="34" charset="0"/>
                <a:cs typeface="Arial" panose="020B0604020202020204" pitchFamily="34" charset="0"/>
              </a:rPr>
              <a:t>At the society level</a:t>
            </a:r>
            <a:r>
              <a:rPr lang="en-US" sz="2600" dirty="0">
                <a:effectLst/>
                <a:latin typeface="Arial" panose="020B0604020202020204" pitchFamily="34" charset="0"/>
                <a:cs typeface="Arial" panose="020B0604020202020204" pitchFamily="34" charset="0"/>
              </a:rPr>
              <a:t>: breaking the social balance, huge costs for unemployment, psycho-socio-</a:t>
            </a:r>
            <a:r>
              <a:rPr lang="en-US" sz="2600" dirty="0" err="1">
                <a:effectLst/>
                <a:latin typeface="Arial" panose="020B0604020202020204" pitchFamily="34" charset="0"/>
                <a:cs typeface="Arial" panose="020B0604020202020204" pitchFamily="34" charset="0"/>
              </a:rPr>
              <a:t>proffesional</a:t>
            </a:r>
            <a:r>
              <a:rPr lang="en-US" sz="2600" dirty="0">
                <a:effectLst/>
                <a:latin typeface="Arial" panose="020B0604020202020204" pitchFamily="34" charset="0"/>
                <a:cs typeface="Arial" panose="020B0604020202020204" pitchFamily="34" charset="0"/>
              </a:rPr>
              <a:t> rehabilitation.</a:t>
            </a:r>
          </a:p>
        </p:txBody>
      </p:sp>
      <p:pic>
        <p:nvPicPr>
          <p:cNvPr id="3" name="Εικόνα 97">
            <a:extLst>
              <a:ext uri="{FF2B5EF4-FFF2-40B4-BE49-F238E27FC236}">
                <a16:creationId xmlns:a16="http://schemas.microsoft.com/office/drawing/2014/main" id="{48C8B184-D8E2-7BFA-8562-1AD0ACECE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04503" y="1444622"/>
            <a:ext cx="12087497" cy="5877272"/>
          </a:xfrm>
        </p:spPr>
        <p:txBody>
          <a:bodyPr/>
          <a:lstStyle/>
          <a:p>
            <a:pPr algn="ctr">
              <a:buNone/>
            </a:pPr>
            <a:r>
              <a:rPr lang="en-US" sz="2800" b="1" dirty="0">
                <a:effectLst/>
                <a:latin typeface="Arial" panose="020B0604020202020204" pitchFamily="34" charset="0"/>
                <a:cs typeface="Arial" panose="020B0604020202020204" pitchFamily="34" charset="0"/>
              </a:rPr>
              <a:t>MEASURES TO </a:t>
            </a:r>
            <a:r>
              <a:rPr lang="ro-RO" sz="2800" b="1" dirty="0">
                <a:effectLst/>
                <a:latin typeface="Arial" panose="020B0604020202020204" pitchFamily="34" charset="0"/>
                <a:cs typeface="Arial" panose="020B0604020202020204" pitchFamily="34" charset="0"/>
              </a:rPr>
              <a:t>OVERCOME</a:t>
            </a:r>
            <a:r>
              <a:rPr lang="en-US" sz="2800" b="1" dirty="0">
                <a:effectLst/>
                <a:latin typeface="Arial" panose="020B0604020202020204" pitchFamily="34" charset="0"/>
                <a:cs typeface="Arial" panose="020B0604020202020204" pitchFamily="34" charset="0"/>
              </a:rPr>
              <a:t> MOBBING</a:t>
            </a:r>
          </a:p>
          <a:p>
            <a:pPr algn="ctr"/>
            <a:endParaRPr lang="en-US" sz="800" dirty="0">
              <a:effectLst/>
              <a:latin typeface="Arial" panose="020B0604020202020204" pitchFamily="34" charset="0"/>
              <a:cs typeface="Arial" panose="020B0604020202020204" pitchFamily="34" charset="0"/>
            </a:endParaRPr>
          </a:p>
          <a:p>
            <a:pPr marL="0" indent="0" algn="just">
              <a:buNone/>
            </a:pPr>
            <a:r>
              <a:rPr lang="en-US" sz="2400" b="1" dirty="0">
                <a:effectLst/>
                <a:latin typeface="Arial" panose="020B0604020202020204" pitchFamily="34" charset="0"/>
                <a:cs typeface="Arial" panose="020B0604020202020204" pitchFamily="34" charset="0"/>
              </a:rPr>
              <a:t>1. </a:t>
            </a:r>
            <a:r>
              <a:rPr lang="en-US" sz="2400" b="1" dirty="0">
                <a:solidFill>
                  <a:srgbClr val="FFFF00"/>
                </a:solidFill>
                <a:effectLst/>
                <a:latin typeface="Arial" panose="020B0604020202020204" pitchFamily="34" charset="0"/>
                <a:cs typeface="Arial" panose="020B0604020202020204" pitchFamily="34" charset="0"/>
              </a:rPr>
              <a:t>Prevention</a:t>
            </a:r>
            <a:r>
              <a:rPr lang="en-US" sz="2400" dirty="0">
                <a:effectLst/>
                <a:latin typeface="Arial" panose="020B0604020202020204" pitchFamily="34" charset="0"/>
                <a:cs typeface="Arial" panose="020B0604020202020204" pitchFamily="34" charset="0"/>
              </a:rPr>
              <a:t>: inventory of company issues, monitoring their dynamics and formulating ethical and behavioral norms through educational programs or early managerial interventions.</a:t>
            </a:r>
          </a:p>
          <a:p>
            <a:pPr marL="0" indent="0" algn="just">
              <a:buNone/>
            </a:pPr>
            <a:endParaRPr lang="en-US" sz="2400" dirty="0">
              <a:effectLst/>
              <a:latin typeface="Arial" panose="020B0604020202020204" pitchFamily="34" charset="0"/>
              <a:cs typeface="Arial" panose="020B0604020202020204" pitchFamily="34" charset="0"/>
            </a:endParaRPr>
          </a:p>
          <a:p>
            <a:pPr marL="0" indent="0" algn="just">
              <a:buNone/>
            </a:pPr>
            <a:r>
              <a:rPr lang="en-US" sz="2400" b="1" dirty="0">
                <a:effectLst/>
                <a:latin typeface="Arial" panose="020B0604020202020204" pitchFamily="34" charset="0"/>
                <a:cs typeface="Arial" panose="020B0604020202020204" pitchFamily="34" charset="0"/>
              </a:rPr>
              <a:t>2. </a:t>
            </a:r>
            <a:r>
              <a:rPr lang="en-US" sz="2400" b="1" dirty="0">
                <a:solidFill>
                  <a:srgbClr val="FFFF00"/>
                </a:solidFill>
                <a:effectLst/>
                <a:latin typeface="Arial" panose="020B0604020202020204" pitchFamily="34" charset="0"/>
                <a:cs typeface="Arial" panose="020B0604020202020204" pitchFamily="34" charset="0"/>
              </a:rPr>
              <a:t>Reconciliation of parties</a:t>
            </a:r>
            <a:r>
              <a:rPr lang="en-US" sz="2400" dirty="0">
                <a:effectLst/>
                <a:latin typeface="Arial" panose="020B0604020202020204" pitchFamily="34" charset="0"/>
                <a:cs typeface="Arial" panose="020B0604020202020204" pitchFamily="34" charset="0"/>
              </a:rPr>
              <a:t>: mediation.</a:t>
            </a:r>
          </a:p>
          <a:p>
            <a:pPr marL="0" indent="0" algn="just">
              <a:buNone/>
            </a:pPr>
            <a:endParaRPr lang="en-US" sz="2400" dirty="0">
              <a:effectLst/>
              <a:latin typeface="Arial" panose="020B0604020202020204" pitchFamily="34" charset="0"/>
              <a:cs typeface="Arial" panose="020B0604020202020204" pitchFamily="34" charset="0"/>
            </a:endParaRPr>
          </a:p>
          <a:p>
            <a:pPr marL="0" indent="0" algn="just">
              <a:buNone/>
            </a:pPr>
            <a:r>
              <a:rPr lang="en-US" sz="2400" b="1" dirty="0">
                <a:effectLst/>
                <a:latin typeface="Arial" panose="020B0604020202020204" pitchFamily="34" charset="0"/>
                <a:cs typeface="Arial" panose="020B0604020202020204" pitchFamily="34" charset="0"/>
              </a:rPr>
              <a:t>3. </a:t>
            </a:r>
            <a:r>
              <a:rPr lang="en-US" sz="2400" b="1" dirty="0">
                <a:solidFill>
                  <a:srgbClr val="FFFF00"/>
                </a:solidFill>
                <a:effectLst/>
                <a:latin typeface="Arial" panose="020B0604020202020204" pitchFamily="34" charset="0"/>
                <a:cs typeface="Arial" panose="020B0604020202020204" pitchFamily="34" charset="0"/>
              </a:rPr>
              <a:t>Vocational rehabilitation</a:t>
            </a:r>
            <a:r>
              <a:rPr lang="en-US" sz="2400" dirty="0">
                <a:effectLst/>
                <a:latin typeface="Arial" panose="020B0604020202020204" pitchFamily="34" charset="0"/>
                <a:cs typeface="Arial" panose="020B0604020202020204" pitchFamily="34" charset="0"/>
              </a:rPr>
              <a:t>: individual programs for protection and psycho-socio-professional rehabilitation of the victim to prevent stigmatization, preserving the reputation and previous skills.</a:t>
            </a:r>
          </a:p>
          <a:p>
            <a:pPr marL="0" indent="0" algn="just">
              <a:buNone/>
            </a:pPr>
            <a:endParaRPr lang="en-US" sz="2400" dirty="0">
              <a:effectLst/>
              <a:latin typeface="Arial" panose="020B0604020202020204" pitchFamily="34" charset="0"/>
              <a:cs typeface="Arial" panose="020B0604020202020204" pitchFamily="34" charset="0"/>
            </a:endParaRPr>
          </a:p>
          <a:p>
            <a:pPr marL="0" indent="0" algn="just">
              <a:buNone/>
            </a:pPr>
            <a:r>
              <a:rPr lang="en-US" sz="2400" b="1" dirty="0">
                <a:effectLst/>
                <a:latin typeface="Arial" panose="020B0604020202020204" pitchFamily="34" charset="0"/>
                <a:cs typeface="Arial" panose="020B0604020202020204" pitchFamily="34" charset="0"/>
              </a:rPr>
              <a:t>4. </a:t>
            </a:r>
            <a:r>
              <a:rPr lang="en-US" sz="2400" b="1" dirty="0">
                <a:solidFill>
                  <a:srgbClr val="FFFF00"/>
                </a:solidFill>
                <a:effectLst/>
                <a:latin typeface="Arial" panose="020B0604020202020204" pitchFamily="34" charset="0"/>
                <a:cs typeface="Arial" panose="020B0604020202020204" pitchFamily="34" charset="0"/>
              </a:rPr>
              <a:t>Victim's legal rehabilitation</a:t>
            </a:r>
            <a:r>
              <a:rPr lang="en-US" sz="2400" dirty="0">
                <a:effectLst/>
                <a:latin typeface="Arial" panose="020B0604020202020204" pitchFamily="34" charset="0"/>
                <a:cs typeface="Arial" panose="020B0604020202020204" pitchFamily="34" charset="0"/>
              </a:rPr>
              <a:t>: litigation settled by civil law.</a:t>
            </a:r>
          </a:p>
        </p:txBody>
      </p:sp>
      <p:pic>
        <p:nvPicPr>
          <p:cNvPr id="3" name="Εικόνα 97">
            <a:extLst>
              <a:ext uri="{FF2B5EF4-FFF2-40B4-BE49-F238E27FC236}">
                <a16:creationId xmlns:a16="http://schemas.microsoft.com/office/drawing/2014/main" id="{80630084-BA09-85BD-4AB0-3B401FADD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0" y="1524000"/>
            <a:ext cx="11930742" cy="5246914"/>
          </a:xfrm>
        </p:spPr>
        <p:txBody>
          <a:bodyPr/>
          <a:lstStyle/>
          <a:p>
            <a:pPr algn="ctr">
              <a:buNone/>
            </a:pPr>
            <a:r>
              <a:rPr lang="en-US" sz="2800" b="1" dirty="0">
                <a:solidFill>
                  <a:srgbClr val="FFFF00"/>
                </a:solidFill>
                <a:effectLst/>
                <a:latin typeface="Arial" panose="020B0604020202020204" pitchFamily="34" charset="0"/>
                <a:cs typeface="Arial" panose="020B0604020202020204" pitchFamily="34" charset="0"/>
              </a:rPr>
              <a:t>2. PREJUDICE, STEREOTYPE,  DISCRIMINATION</a:t>
            </a:r>
          </a:p>
          <a:p>
            <a:pPr algn="ctr">
              <a:buNone/>
            </a:pPr>
            <a:endParaRPr lang="en-US" sz="2800"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These are different facets of inter-group attitudes and are reactions of the individual faced with social groups or individuals belonging to them.</a:t>
            </a:r>
          </a:p>
          <a:p>
            <a:pPr algn="just"/>
            <a:r>
              <a:rPr lang="en-US" sz="2800" b="1" dirty="0">
                <a:solidFill>
                  <a:srgbClr val="FFFF00"/>
                </a:solidFill>
                <a:effectLst/>
                <a:latin typeface="Arial" panose="020B0604020202020204" pitchFamily="34" charset="0"/>
                <a:cs typeface="Arial" panose="020B0604020202020204" pitchFamily="34" charset="0"/>
              </a:rPr>
              <a:t>Prejudice</a:t>
            </a:r>
            <a:r>
              <a:rPr lang="en-US" sz="2800" dirty="0">
                <a:effectLst/>
                <a:latin typeface="Arial" panose="020B0604020202020204" pitchFamily="34" charset="0"/>
                <a:cs typeface="Arial" panose="020B0604020202020204" pitchFamily="34" charset="0"/>
              </a:rPr>
              <a:t> – affective reporting, affective engraving attached to stereotype;</a:t>
            </a:r>
          </a:p>
          <a:p>
            <a:pPr algn="just"/>
            <a:r>
              <a:rPr lang="en-US" sz="2800" b="1" dirty="0">
                <a:solidFill>
                  <a:srgbClr val="FFFF00"/>
                </a:solidFill>
                <a:effectLst/>
                <a:latin typeface="Arial" panose="020B0604020202020204" pitchFamily="34" charset="0"/>
                <a:cs typeface="Arial" panose="020B0604020202020204" pitchFamily="34" charset="0"/>
              </a:rPr>
              <a:t>Stereotype</a:t>
            </a:r>
            <a:r>
              <a:rPr lang="en-US" sz="2800" dirty="0">
                <a:effectLst/>
                <a:latin typeface="Arial" panose="020B0604020202020204" pitchFamily="34" charset="0"/>
                <a:cs typeface="Arial" panose="020B0604020202020204" pitchFamily="34" charset="0"/>
              </a:rPr>
              <a:t> – cognitive reporting, declarative content of the group scheme;</a:t>
            </a:r>
          </a:p>
          <a:p>
            <a:pPr algn="just"/>
            <a:r>
              <a:rPr lang="en-US" sz="2800" b="1" dirty="0">
                <a:solidFill>
                  <a:srgbClr val="FFFF00"/>
                </a:solidFill>
                <a:effectLst/>
                <a:latin typeface="Arial" panose="020B0604020202020204" pitchFamily="34" charset="0"/>
                <a:cs typeface="Arial" panose="020B0604020202020204" pitchFamily="34" charset="0"/>
              </a:rPr>
              <a:t>Discrimination</a:t>
            </a:r>
            <a:r>
              <a:rPr lang="en-US" sz="2800" dirty="0">
                <a:effectLst/>
                <a:latin typeface="Arial" panose="020B0604020202020204" pitchFamily="34" charset="0"/>
                <a:cs typeface="Arial" panose="020B0604020202020204" pitchFamily="34" charset="0"/>
              </a:rPr>
              <a:t> – relation to behavioral consequences caused by stereotypes and prejudices.</a:t>
            </a:r>
          </a:p>
        </p:txBody>
      </p:sp>
      <p:pic>
        <p:nvPicPr>
          <p:cNvPr id="3" name="Εικόνα 97">
            <a:extLst>
              <a:ext uri="{FF2B5EF4-FFF2-40B4-BE49-F238E27FC236}">
                <a16:creationId xmlns:a16="http://schemas.microsoft.com/office/drawing/2014/main" id="{D5BE91F8-25E0-A984-33F1-7C5644CB9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30628" y="1459700"/>
            <a:ext cx="11930743" cy="5877272"/>
          </a:xfrm>
        </p:spPr>
        <p:txBody>
          <a:bodyPr/>
          <a:lstStyle/>
          <a:p>
            <a:pPr algn="ctr">
              <a:buNone/>
            </a:pPr>
            <a:r>
              <a:rPr lang="en-US" sz="2400" b="1" dirty="0">
                <a:effectLst/>
                <a:latin typeface="Arial" panose="020B0604020202020204" pitchFamily="34" charset="0"/>
                <a:cs typeface="Arial" panose="020B0604020202020204" pitchFamily="34" charset="0"/>
              </a:rPr>
              <a:t>PREJUDICE, STEREOTYPE, DISCRIMINATION </a:t>
            </a:r>
          </a:p>
          <a:p>
            <a:pPr algn="ctr">
              <a:buNone/>
            </a:pPr>
            <a:r>
              <a:rPr lang="en-US" sz="2400" b="1" dirty="0">
                <a:effectLst/>
                <a:latin typeface="Arial" panose="020B0604020202020204" pitchFamily="34" charset="0"/>
                <a:cs typeface="Arial" panose="020B0604020202020204" pitchFamily="34" charset="0"/>
              </a:rPr>
              <a:t>ELEMENTS OF THE GROUP SCHEME</a:t>
            </a:r>
          </a:p>
          <a:p>
            <a:pPr algn="ctr">
              <a:buNone/>
            </a:pPr>
            <a:endParaRPr lang="en-US" sz="1000" dirty="0">
              <a:effectLst/>
              <a:latin typeface="Arial" panose="020B0604020202020204" pitchFamily="34" charset="0"/>
              <a:cs typeface="Arial" panose="020B0604020202020204" pitchFamily="34" charset="0"/>
            </a:endParaRPr>
          </a:p>
          <a:p>
            <a:pPr algn="just"/>
            <a:r>
              <a:rPr lang="en-US" sz="2400" b="1" dirty="0">
                <a:solidFill>
                  <a:srgbClr val="FFFF00"/>
                </a:solidFill>
                <a:effectLst/>
                <a:latin typeface="Arial" panose="020B0604020202020204" pitchFamily="34" charset="0"/>
                <a:cs typeface="Arial" panose="020B0604020202020204" pitchFamily="34" charset="0"/>
              </a:rPr>
              <a:t>Prejudices and social stereotypes </a:t>
            </a:r>
            <a:r>
              <a:rPr lang="en-US" sz="2400" dirty="0">
                <a:effectLst/>
                <a:latin typeface="Arial" panose="020B0604020202020204" pitchFamily="34" charset="0"/>
                <a:cs typeface="Arial" panose="020B0604020202020204" pitchFamily="34" charset="0"/>
              </a:rPr>
              <a:t>are factors that mediate and condition the formation of our system of representations about persons, groups, situations and social events.</a:t>
            </a:r>
          </a:p>
          <a:p>
            <a:pPr algn="just"/>
            <a:endParaRPr lang="en-US" sz="1000" dirty="0">
              <a:effectLst/>
              <a:latin typeface="Arial" panose="020B0604020202020204" pitchFamily="34" charset="0"/>
              <a:cs typeface="Arial" panose="020B0604020202020204" pitchFamily="34" charset="0"/>
            </a:endParaRPr>
          </a:p>
          <a:p>
            <a:pPr algn="just"/>
            <a:r>
              <a:rPr lang="en-US" sz="2400" dirty="0">
                <a:effectLst/>
                <a:latin typeface="Arial" panose="020B0604020202020204" pitchFamily="34" charset="0"/>
                <a:cs typeface="Arial" panose="020B0604020202020204" pitchFamily="34" charset="0"/>
              </a:rPr>
              <a:t>Prejudices, due to their a priori character and insufficiently substantiated logically and factually, but strongly affirmatively supported, can introduce significant alterations or deformations in our way of seeing and interpreting objects, persons or social situations.</a:t>
            </a:r>
          </a:p>
          <a:p>
            <a:pPr algn="just"/>
            <a:endParaRPr lang="en-US" sz="1000" dirty="0">
              <a:effectLst/>
              <a:latin typeface="Arial" panose="020B0604020202020204" pitchFamily="34" charset="0"/>
              <a:cs typeface="Arial" panose="020B0604020202020204" pitchFamily="34" charset="0"/>
            </a:endParaRPr>
          </a:p>
          <a:p>
            <a:pPr algn="just"/>
            <a:r>
              <a:rPr lang="en-US" sz="2400" dirty="0">
                <a:effectLst/>
                <a:latin typeface="Arial" panose="020B0604020202020204" pitchFamily="34" charset="0"/>
                <a:cs typeface="Arial" panose="020B0604020202020204" pitchFamily="34" charset="0"/>
              </a:rPr>
              <a:t>From direct experience, stereotypes/prejudices about the gender differences are very well known, whereby women are more sensitive, more dependent and more affectionate, while men are stronger, more independent and more effective.</a:t>
            </a:r>
          </a:p>
        </p:txBody>
      </p:sp>
      <p:pic>
        <p:nvPicPr>
          <p:cNvPr id="3" name="Εικόνα 97">
            <a:extLst>
              <a:ext uri="{FF2B5EF4-FFF2-40B4-BE49-F238E27FC236}">
                <a16:creationId xmlns:a16="http://schemas.microsoft.com/office/drawing/2014/main" id="{F90EFF86-E544-D8F9-AA36-3C0337981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21920" y="1677414"/>
            <a:ext cx="11948160" cy="5877272"/>
          </a:xfrm>
        </p:spPr>
        <p:txBody>
          <a:bodyPr/>
          <a:lstStyle/>
          <a:p>
            <a:pPr algn="ctr">
              <a:buNone/>
            </a:pPr>
            <a:r>
              <a:rPr lang="en-US" dirty="0">
                <a:effectLst/>
                <a:latin typeface="Arial" panose="020B0604020202020204" pitchFamily="34" charset="0"/>
                <a:cs typeface="Arial" panose="020B0604020202020204" pitchFamily="34" charset="0"/>
              </a:rPr>
              <a:t>    </a:t>
            </a:r>
            <a:r>
              <a:rPr lang="en-US" sz="2800" b="1" dirty="0">
                <a:effectLst/>
                <a:latin typeface="Arial" panose="020B0604020202020204" pitchFamily="34" charset="0"/>
                <a:cs typeface="Arial" panose="020B0604020202020204" pitchFamily="34" charset="0"/>
              </a:rPr>
              <a:t>CHARACTERISTICS OF SOCIAL PREJUDICES / STEREOTYPES</a:t>
            </a:r>
          </a:p>
          <a:p>
            <a:pPr algn="ctr">
              <a:buNone/>
            </a:pPr>
            <a:endParaRPr lang="en-US" sz="800" dirty="0">
              <a:effectLst/>
              <a:latin typeface="Arial" panose="020B0604020202020204" pitchFamily="34" charset="0"/>
              <a:cs typeface="Arial" panose="020B0604020202020204" pitchFamily="34" charset="0"/>
            </a:endParaRPr>
          </a:p>
          <a:p>
            <a:pPr algn="just"/>
            <a:endParaRPr lang="en-US" sz="1800" dirty="0">
              <a:effectLst/>
              <a:latin typeface="Arial" panose="020B0604020202020204" pitchFamily="34" charset="0"/>
              <a:cs typeface="Arial" panose="020B0604020202020204" pitchFamily="34" charset="0"/>
            </a:endParaRPr>
          </a:p>
          <a:p>
            <a:pPr algn="just"/>
            <a:r>
              <a:rPr lang="en-US" sz="2600" dirty="0">
                <a:effectLst/>
                <a:latin typeface="Arial" panose="020B0604020202020204" pitchFamily="34" charset="0"/>
                <a:cs typeface="Arial" panose="020B0604020202020204" pitchFamily="34" charset="0"/>
              </a:rPr>
              <a:t>may change over time, with a specific dynamic;</a:t>
            </a:r>
          </a:p>
          <a:p>
            <a:pPr algn="just"/>
            <a:r>
              <a:rPr lang="en-US" sz="2600" dirty="0">
                <a:effectLst/>
                <a:latin typeface="Arial" panose="020B0604020202020204" pitchFamily="34" charset="0"/>
                <a:cs typeface="Arial" panose="020B0604020202020204" pitchFamily="34" charset="0"/>
              </a:rPr>
              <a:t>the modification of stereotypes / prejudices occurs in response to social changes of a certain magnitude;</a:t>
            </a:r>
          </a:p>
          <a:p>
            <a:pPr algn="just"/>
            <a:r>
              <a:rPr lang="en-US" sz="2600" dirty="0">
                <a:effectLst/>
                <a:latin typeface="Arial" panose="020B0604020202020204" pitchFamily="34" charset="0"/>
                <a:cs typeface="Arial" panose="020B0604020202020204" pitchFamily="34" charset="0"/>
              </a:rPr>
              <a:t>can be purchased at an early age;</a:t>
            </a:r>
          </a:p>
          <a:p>
            <a:pPr algn="just"/>
            <a:r>
              <a:rPr lang="en-US" sz="2600" dirty="0">
                <a:effectLst/>
                <a:latin typeface="Arial" panose="020B0604020202020204" pitchFamily="34" charset="0"/>
                <a:cs typeface="Arial" panose="020B0604020202020204" pitchFamily="34" charset="0"/>
              </a:rPr>
              <a:t>become more pronounced and more hostile when tensions or conflicts arise between groups;</a:t>
            </a:r>
          </a:p>
          <a:p>
            <a:pPr algn="just"/>
            <a:r>
              <a:rPr lang="en-US" sz="2600" dirty="0">
                <a:effectLst/>
                <a:latin typeface="Arial" panose="020B0604020202020204" pitchFamily="34" charset="0"/>
                <a:cs typeface="Arial" panose="020B0604020202020204" pitchFamily="34" charset="0"/>
              </a:rPr>
              <a:t>are not necessarily imprecise or erroneous – they serve to form a sense of interpersonal and intergroup relationships.</a:t>
            </a:r>
          </a:p>
        </p:txBody>
      </p:sp>
      <p:pic>
        <p:nvPicPr>
          <p:cNvPr id="3" name="Εικόνα 97">
            <a:extLst>
              <a:ext uri="{FF2B5EF4-FFF2-40B4-BE49-F238E27FC236}">
                <a16:creationId xmlns:a16="http://schemas.microsoft.com/office/drawing/2014/main" id="{94119588-A329-5926-4B7F-0836976E3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452159"/>
            <a:ext cx="12192000" cy="4929170"/>
          </a:xfrm>
          <a:prstGeom prst="rect">
            <a:avLst/>
          </a:prstGeom>
          <a:noFill/>
        </p:spPr>
        <p:txBody>
          <a:bodyPr wrap="square" rtlCol="0">
            <a:spAutoFit/>
          </a:bodyPr>
          <a:lstStyle/>
          <a:p>
            <a:pPr marL="457200" algn="ctr">
              <a:lnSpc>
                <a:spcPct val="115000"/>
              </a:lnSpc>
              <a:spcAft>
                <a:spcPts val="1000"/>
              </a:spcAft>
            </a:pPr>
            <a:r>
              <a:rPr lang="ro-RO" sz="2400" b="1" dirty="0">
                <a:latin typeface="Arial" panose="020B0604020202020204" pitchFamily="34" charset="0"/>
                <a:ea typeface="Times New Roman" panose="02020603050405020304" pitchFamily="18" charset="0"/>
                <a:cs typeface="Arial" panose="020B0604020202020204" pitchFamily="34" charset="0"/>
              </a:rPr>
              <a:t>SURVEY 1: </a:t>
            </a:r>
            <a:r>
              <a:rPr lang="tr-TR"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ANALYSIS WITHIN ”HEALTHY SAILING” CONSORTIUM </a:t>
            </a:r>
            <a:endParaRPr lang="ro-RO" sz="2400" dirty="0">
              <a:solidFill>
                <a:srgbClr val="FFFF00"/>
              </a:solidFill>
              <a:highlight>
                <a:srgbClr val="008080"/>
              </a:highligh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ro-RO" sz="2400" b="1" i="0" dirty="0" err="1">
                <a:solidFill>
                  <a:srgbClr val="FFFF00"/>
                </a:solidFill>
                <a:effectLst/>
                <a:highlight>
                  <a:srgbClr val="FF0000"/>
                </a:highlight>
                <a:latin typeface="Arial" panose="020B0604020202020204" pitchFamily="34" charset="0"/>
                <a:cs typeface="Arial" panose="020B0604020202020204" pitchFamily="34" charset="0"/>
              </a:rPr>
              <a:t>Survey</a:t>
            </a:r>
            <a:r>
              <a:rPr lang="ro-RO" sz="2400" b="1" i="0" dirty="0">
                <a:solidFill>
                  <a:srgbClr val="FFFF00"/>
                </a:solidFill>
                <a:effectLst/>
                <a:highlight>
                  <a:srgbClr val="FF0000"/>
                </a:highlight>
                <a:latin typeface="Arial" panose="020B0604020202020204" pitchFamily="34" charset="0"/>
                <a:cs typeface="Arial" panose="020B0604020202020204" pitchFamily="34" charset="0"/>
              </a:rPr>
              <a:t> No1 </a:t>
            </a:r>
            <a:r>
              <a:rPr lang="en-US" sz="2400" b="1" i="0" dirty="0">
                <a:solidFill>
                  <a:srgbClr val="FFFF00"/>
                </a:solidFill>
                <a:effectLst/>
                <a:highlight>
                  <a:srgbClr val="FF0000"/>
                </a:highlight>
                <a:latin typeface="Arial" panose="020B0604020202020204" pitchFamily="34" charset="0"/>
                <a:cs typeface="Arial" panose="020B0604020202020204" pitchFamily="34" charset="0"/>
              </a:rPr>
              <a:t>Content</a:t>
            </a:r>
            <a:r>
              <a:rPr lang="ro-RO" sz="2400" b="1" i="0" dirty="0">
                <a:solidFill>
                  <a:srgbClr val="FFFF00"/>
                </a:solidFill>
                <a:effectLst/>
                <a:highlight>
                  <a:srgbClr val="FF0000"/>
                </a:highlight>
                <a:latin typeface="Arial" panose="020B0604020202020204" pitchFamily="34" charset="0"/>
                <a:cs typeface="Arial" panose="020B0604020202020204" pitchFamily="34" charset="0"/>
              </a:rPr>
              <a:t>:</a:t>
            </a:r>
          </a:p>
          <a:p>
            <a:pPr algn="ctr">
              <a:lnSpc>
                <a:spcPct val="115000"/>
              </a:lnSpc>
              <a:spcAft>
                <a:spcPts val="1000"/>
              </a:spcAft>
            </a:pPr>
            <a:r>
              <a:rPr lang="ro-RO" sz="2200" dirty="0">
                <a:latin typeface="Arial" panose="020B0604020202020204" pitchFamily="34" charset="0"/>
                <a:cs typeface="Arial" panose="020B0604020202020204" pitchFamily="34" charset="0"/>
              </a:rPr>
              <a:t>→ </a:t>
            </a:r>
            <a:r>
              <a:rPr lang="ro-RO" sz="2200" i="1" dirty="0">
                <a:solidFill>
                  <a:srgbClr val="FFFF00"/>
                </a:solidFill>
                <a:latin typeface="Arial" panose="020B0604020202020204" pitchFamily="34" charset="0"/>
                <a:cs typeface="Arial" panose="020B0604020202020204" pitchFamily="34" charset="0"/>
              </a:rPr>
              <a:t>8 </a:t>
            </a:r>
            <a:r>
              <a:rPr lang="en-US" sz="2200" i="1" dirty="0">
                <a:solidFill>
                  <a:srgbClr val="FFFF00"/>
                </a:solidFill>
                <a:latin typeface="Arial" panose="020B0604020202020204" pitchFamily="34" charset="0"/>
                <a:cs typeface="Arial" panose="020B0604020202020204" pitchFamily="34" charset="0"/>
              </a:rPr>
              <a:t>grouping</a:t>
            </a:r>
            <a:r>
              <a:rPr lang="ro-RO" sz="2200" i="1" dirty="0">
                <a:solidFill>
                  <a:srgbClr val="FFFF00"/>
                </a:solidFill>
                <a:latin typeface="Arial" panose="020B0604020202020204" pitchFamily="34" charset="0"/>
                <a:cs typeface="Arial" panose="020B0604020202020204" pitchFamily="34" charset="0"/>
              </a:rPr>
              <a:t> </a:t>
            </a:r>
            <a:r>
              <a:rPr lang="en-US" sz="2200" i="1" dirty="0">
                <a:solidFill>
                  <a:srgbClr val="FFFF00"/>
                </a:solidFill>
                <a:latin typeface="Arial" panose="020B0604020202020204" pitchFamily="34" charset="0"/>
                <a:cs typeface="Arial" panose="020B0604020202020204" pitchFamily="34" charset="0"/>
              </a:rPr>
              <a:t>check lists for respondents classification: (</a:t>
            </a:r>
            <a:r>
              <a:rPr lang="en-US" sz="2200" i="1" dirty="0">
                <a:latin typeface="Arial" panose="020B0604020202020204" pitchFamily="34" charset="0"/>
                <a:cs typeface="Arial" panose="020B0604020202020204" pitchFamily="34" charset="0"/>
              </a:rPr>
              <a:t>occupation, gender, professional status, dependents, prior gender experiences</a:t>
            </a:r>
            <a:r>
              <a:rPr lang="en-US" sz="2200" i="1" dirty="0">
                <a:solidFill>
                  <a:srgbClr val="FFFF00"/>
                </a:solidFill>
                <a:latin typeface="Arial" panose="020B0604020202020204" pitchFamily="34" charset="0"/>
                <a:cs typeface="Arial" panose="020B0604020202020204" pitchFamily="34" charset="0"/>
              </a:rPr>
              <a:t>)</a:t>
            </a:r>
          </a:p>
          <a:p>
            <a:pPr algn="ctr">
              <a:lnSpc>
                <a:spcPct val="115000"/>
              </a:lnSpc>
              <a:spcAft>
                <a:spcPts val="1000"/>
              </a:spcAft>
            </a:pPr>
            <a:r>
              <a:rPr lang="ro-RO" sz="2200" dirty="0">
                <a:latin typeface="Arial" panose="020B0604020202020204" pitchFamily="34" charset="0"/>
                <a:cs typeface="Arial" panose="020B0604020202020204" pitchFamily="34" charset="0"/>
              </a:rPr>
              <a:t>→ </a:t>
            </a:r>
            <a:r>
              <a:rPr lang="ro-RO" sz="2200" i="1" dirty="0">
                <a:solidFill>
                  <a:srgbClr val="FFFF00"/>
                </a:solidFill>
                <a:latin typeface="Arial" panose="020B0604020202020204" pitchFamily="34" charset="0"/>
                <a:cs typeface="Arial" panose="020B0604020202020204" pitchFamily="34" charset="0"/>
              </a:rPr>
              <a:t>25 </a:t>
            </a:r>
            <a:r>
              <a:rPr lang="ro-RO" sz="2200" i="1" dirty="0" err="1">
                <a:solidFill>
                  <a:srgbClr val="FFFF00"/>
                </a:solidFill>
                <a:latin typeface="Arial" panose="020B0604020202020204" pitchFamily="34" charset="0"/>
                <a:cs typeface="Arial" panose="020B0604020202020204" pitchFamily="34" charset="0"/>
              </a:rPr>
              <a:t>items</a:t>
            </a:r>
            <a:r>
              <a:rPr lang="ro-RO" sz="2200" i="1" dirty="0">
                <a:solidFill>
                  <a:srgbClr val="FFFF00"/>
                </a:solidFill>
                <a:latin typeface="Arial" panose="020B0604020202020204" pitchFamily="34" charset="0"/>
                <a:cs typeface="Arial" panose="020B0604020202020204" pitchFamily="34" charset="0"/>
              </a:rPr>
              <a:t> </a:t>
            </a:r>
            <a:r>
              <a:rPr lang="en-US" sz="2200" i="1" dirty="0">
                <a:solidFill>
                  <a:srgbClr val="FFFF00"/>
                </a:solidFill>
                <a:latin typeface="Arial" panose="020B0604020202020204" pitchFamily="34" charset="0"/>
                <a:cs typeface="Arial" panose="020B0604020202020204" pitchFamily="34" charset="0"/>
              </a:rPr>
              <a:t>to asses the </a:t>
            </a:r>
            <a:r>
              <a:rPr lang="en-US" sz="2200" b="1" i="1" dirty="0">
                <a:solidFill>
                  <a:srgbClr val="FFC000"/>
                </a:solidFill>
                <a:latin typeface="Arial" panose="020B0604020202020204" pitchFamily="34" charset="0"/>
                <a:cs typeface="Arial" panose="020B0604020202020204" pitchFamily="34" charset="0"/>
              </a:rPr>
              <a:t>awareness</a:t>
            </a:r>
            <a:r>
              <a:rPr lang="en-US" sz="2200" i="1" dirty="0">
                <a:solidFill>
                  <a:srgbClr val="FFFF00"/>
                </a:solidFill>
                <a:latin typeface="Arial" panose="020B0604020202020204" pitchFamily="34" charset="0"/>
                <a:cs typeface="Arial" panose="020B0604020202020204" pitchFamily="34" charset="0"/>
              </a:rPr>
              <a:t>, the </a:t>
            </a:r>
            <a:r>
              <a:rPr lang="en-US" sz="2200" b="1" i="1" dirty="0">
                <a:solidFill>
                  <a:srgbClr val="FFC000"/>
                </a:solidFill>
                <a:latin typeface="Arial" panose="020B0604020202020204" pitchFamily="34" charset="0"/>
                <a:cs typeface="Arial" panose="020B0604020202020204" pitchFamily="34" charset="0"/>
              </a:rPr>
              <a:t>team gender influence </a:t>
            </a:r>
            <a:r>
              <a:rPr lang="en-US" sz="2200" i="1" dirty="0">
                <a:solidFill>
                  <a:srgbClr val="FFFF00"/>
                </a:solidFill>
                <a:latin typeface="Arial" panose="020B0604020202020204" pitchFamily="34" charset="0"/>
                <a:cs typeface="Arial" panose="020B0604020202020204" pitchFamily="34" charset="0"/>
              </a:rPr>
              <a:t>and the </a:t>
            </a:r>
            <a:r>
              <a:rPr lang="en-US" sz="2200" b="1" i="1" dirty="0">
                <a:solidFill>
                  <a:srgbClr val="FFC000"/>
                </a:solidFill>
                <a:latin typeface="Arial" panose="020B0604020202020204" pitchFamily="34" charset="0"/>
                <a:cs typeface="Arial" panose="020B0604020202020204" pitchFamily="34" charset="0"/>
              </a:rPr>
              <a:t>gender perceptions  </a:t>
            </a:r>
          </a:p>
          <a:p>
            <a:pPr algn="ctr">
              <a:lnSpc>
                <a:spcPct val="115000"/>
              </a:lnSpc>
              <a:spcAft>
                <a:spcPts val="1000"/>
              </a:spcAft>
            </a:pPr>
            <a:r>
              <a:rPr lang="ro-RO" sz="2200" dirty="0">
                <a:latin typeface="Arial" panose="020B0604020202020204" pitchFamily="34" charset="0"/>
                <a:cs typeface="Arial" panose="020B0604020202020204" pitchFamily="34" charset="0"/>
              </a:rPr>
              <a:t>→</a:t>
            </a:r>
            <a:r>
              <a:rPr lang="ro-RO" sz="2200" b="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Method</a:t>
            </a:r>
            <a:r>
              <a:rPr lang="en-US" sz="2200" dirty="0">
                <a:latin typeface="Arial" panose="020B0604020202020204" pitchFamily="34" charset="0"/>
                <a:cs typeface="Arial" panose="020B0604020202020204" pitchFamily="34" charset="0"/>
              </a:rPr>
              <a:t>: </a:t>
            </a:r>
            <a:r>
              <a:rPr lang="en-US" sz="2200" i="1" dirty="0">
                <a:solidFill>
                  <a:srgbClr val="FFFF00"/>
                </a:solidFill>
                <a:latin typeface="Arial" panose="020B0604020202020204" pitchFamily="34" charset="0"/>
                <a:cs typeface="Arial" panose="020B0604020202020204" pitchFamily="34" charset="0"/>
              </a:rPr>
              <a:t>Open items/questions assessed based on Likert scale</a:t>
            </a:r>
            <a:r>
              <a:rPr lang="ro-RO" sz="2200" i="1" dirty="0">
                <a:solidFill>
                  <a:srgbClr val="FFFF00"/>
                </a:solidFill>
                <a:latin typeface="Arial" panose="020B0604020202020204" pitchFamily="34" charset="0"/>
                <a:cs typeface="Arial" panose="020B0604020202020204" pitchFamily="34" charset="0"/>
              </a:rPr>
              <a:t>: </a:t>
            </a:r>
            <a:endParaRPr lang="en-US" sz="2200" i="1" dirty="0">
              <a:solidFill>
                <a:srgbClr val="FFFF00"/>
              </a:solidFill>
              <a:latin typeface="Arial" panose="020B0604020202020204" pitchFamily="34" charset="0"/>
              <a:cs typeface="Arial" panose="020B0604020202020204" pitchFamily="34" charset="0"/>
            </a:endParaRPr>
          </a:p>
          <a:p>
            <a:pPr algn="ctr">
              <a:lnSpc>
                <a:spcPct val="115000"/>
              </a:lnSpc>
              <a:spcAft>
                <a:spcPts val="1000"/>
              </a:spcAft>
            </a:pPr>
            <a:endParaRPr lang="en-US" sz="2200" i="1" dirty="0">
              <a:solidFill>
                <a:srgbClr val="FFFF00"/>
              </a:solidFill>
              <a:latin typeface="Arial" panose="020B0604020202020204" pitchFamily="34" charset="0"/>
              <a:cs typeface="Arial" panose="020B0604020202020204" pitchFamily="34" charset="0"/>
            </a:endParaRPr>
          </a:p>
          <a:p>
            <a:pPr algn="ctr">
              <a:lnSpc>
                <a:spcPct val="115000"/>
              </a:lnSpc>
              <a:spcAft>
                <a:spcPts val="1000"/>
              </a:spcAft>
            </a:pPr>
            <a:r>
              <a:rPr lang="ro-RO" sz="2200" dirty="0">
                <a:latin typeface="Arial" panose="020B0604020202020204" pitchFamily="34" charset="0"/>
                <a:cs typeface="Arial" panose="020B0604020202020204" pitchFamily="34" charset="0"/>
              </a:rPr>
              <a:t>→ </a:t>
            </a:r>
            <a:r>
              <a:rPr lang="en-US" sz="2200" i="1" dirty="0">
                <a:solidFill>
                  <a:srgbClr val="FFFF00"/>
                </a:solidFill>
                <a:latin typeface="Arial" panose="020B0604020202020204" pitchFamily="34" charset="0"/>
                <a:cs typeface="Arial" panose="020B0604020202020204" pitchFamily="34" charset="0"/>
              </a:rPr>
              <a:t>The target group is focused on the Heathy Sailing consortium team members, on any position, or other stakeholders of the project</a:t>
            </a:r>
          </a:p>
          <a:p>
            <a:pPr algn="ctr">
              <a:lnSpc>
                <a:spcPct val="115000"/>
              </a:lnSpc>
              <a:spcAft>
                <a:spcPts val="1000"/>
              </a:spcAft>
            </a:pPr>
            <a:r>
              <a:rPr lang="ro-RO" sz="2200" dirty="0">
                <a:latin typeface="Arial" panose="020B0604020202020204" pitchFamily="34" charset="0"/>
                <a:cs typeface="Arial" panose="020B0604020202020204" pitchFamily="34" charset="0"/>
              </a:rPr>
              <a:t>→ </a:t>
            </a:r>
            <a:r>
              <a:rPr lang="en-US" sz="2200" i="1" dirty="0">
                <a:solidFill>
                  <a:srgbClr val="FFFF00"/>
                </a:solidFill>
                <a:latin typeface="Arial" panose="020B0604020202020204" pitchFamily="34" charset="0"/>
                <a:cs typeface="Arial" panose="020B0604020202020204" pitchFamily="34" charset="0"/>
              </a:rPr>
              <a:t>the survey data collection would be applied by using google forms or www.marplat.eu platform</a:t>
            </a: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7D2F5C6A-5DB6-3052-FD57-7F70F5DDE9C8}"/>
              </a:ext>
            </a:extLst>
          </p:cNvPr>
          <p:cNvGraphicFramePr>
            <a:graphicFrameLocks noGrp="1"/>
          </p:cNvGraphicFramePr>
          <p:nvPr>
            <p:extLst>
              <p:ext uri="{D42A27DB-BD31-4B8C-83A1-F6EECF244321}">
                <p14:modId xmlns:p14="http://schemas.microsoft.com/office/powerpoint/2010/main" val="3513939812"/>
              </p:ext>
            </p:extLst>
          </p:nvPr>
        </p:nvGraphicFramePr>
        <p:xfrm>
          <a:off x="1943668" y="4482740"/>
          <a:ext cx="8304663" cy="262636"/>
        </p:xfrm>
        <a:graphic>
          <a:graphicData uri="http://schemas.openxmlformats.org/drawingml/2006/table">
            <a:tbl>
              <a:tblPr firstRow="1" firstCol="1" bandRow="1"/>
              <a:tblGrid>
                <a:gridCol w="1762893">
                  <a:extLst>
                    <a:ext uri="{9D8B030D-6E8A-4147-A177-3AD203B41FA5}">
                      <a16:colId xmlns:a16="http://schemas.microsoft.com/office/drawing/2014/main" val="437003088"/>
                    </a:ext>
                  </a:extLst>
                </a:gridCol>
                <a:gridCol w="1622254">
                  <a:extLst>
                    <a:ext uri="{9D8B030D-6E8A-4147-A177-3AD203B41FA5}">
                      <a16:colId xmlns:a16="http://schemas.microsoft.com/office/drawing/2014/main" val="1855198440"/>
                    </a:ext>
                  </a:extLst>
                </a:gridCol>
                <a:gridCol w="1235298">
                  <a:extLst>
                    <a:ext uri="{9D8B030D-6E8A-4147-A177-3AD203B41FA5}">
                      <a16:colId xmlns:a16="http://schemas.microsoft.com/office/drawing/2014/main" val="1611367785"/>
                    </a:ext>
                  </a:extLst>
                </a:gridCol>
                <a:gridCol w="1842109">
                  <a:extLst>
                    <a:ext uri="{9D8B030D-6E8A-4147-A177-3AD203B41FA5}">
                      <a16:colId xmlns:a16="http://schemas.microsoft.com/office/drawing/2014/main" val="2355956969"/>
                    </a:ext>
                  </a:extLst>
                </a:gridCol>
                <a:gridCol w="1842109">
                  <a:extLst>
                    <a:ext uri="{9D8B030D-6E8A-4147-A177-3AD203B41FA5}">
                      <a16:colId xmlns:a16="http://schemas.microsoft.com/office/drawing/2014/main" val="961243837"/>
                    </a:ext>
                  </a:extLst>
                </a:gridCol>
              </a:tblGrid>
              <a:tr h="0">
                <a:tc>
                  <a:txBody>
                    <a:bodyPr/>
                    <a:lstStyle/>
                    <a:p>
                      <a:pPr algn="ctr">
                        <a:lnSpc>
                          <a:spcPct val="115000"/>
                        </a:lnSpc>
                        <a:spcAft>
                          <a:spcPts val="1000"/>
                        </a:spcAft>
                      </a:pPr>
                      <a:r>
                        <a:rPr lang="en-GB" sz="1600" b="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Strongly disagree</a:t>
                      </a:r>
                      <a:endParaRPr lang="en-GB" sz="1600" dirty="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GB" sz="160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Undecided </a:t>
                      </a:r>
                      <a:endParaRPr lang="en-GB" sz="160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GB" sz="160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Strongly agree </a:t>
                      </a:r>
                      <a:endParaRPr lang="en-GB" sz="1600" dirty="0">
                        <a:solidFill>
                          <a:schemeClr val="accent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967507"/>
                  </a:ext>
                </a:extLst>
              </a:tr>
            </a:tbl>
          </a:graphicData>
        </a:graphic>
      </p:graphicFrame>
    </p:spTree>
    <p:extLst>
      <p:ext uri="{BB962C8B-B14F-4D97-AF65-F5344CB8AC3E}">
        <p14:creationId xmlns:p14="http://schemas.microsoft.com/office/powerpoint/2010/main" val="354595692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74171" y="1468407"/>
            <a:ext cx="11843657" cy="5877272"/>
          </a:xfrm>
        </p:spPr>
        <p:txBody>
          <a:bodyPr/>
          <a:lstStyle/>
          <a:p>
            <a:pPr indent="0" algn="ctr">
              <a:spcBef>
                <a:spcPts val="0"/>
              </a:spcBef>
              <a:buNone/>
            </a:pPr>
            <a:r>
              <a:rPr lang="en-US" sz="2800" b="1" dirty="0">
                <a:effectLst/>
                <a:latin typeface="Arial" panose="020B0604020202020204" pitchFamily="34" charset="0"/>
                <a:cs typeface="Arial" panose="020B0604020202020204" pitchFamily="34" charset="0"/>
              </a:rPr>
              <a:t>PREJUDICES IN MARITIME ORGANIZATIONAL CULTURE</a:t>
            </a:r>
          </a:p>
          <a:p>
            <a:pPr algn="ctr">
              <a:buNone/>
            </a:pPr>
            <a:endParaRPr lang="en-US" sz="800" dirty="0">
              <a:effectLst/>
              <a:latin typeface="Arial" panose="020B0604020202020204" pitchFamily="34" charset="0"/>
              <a:cs typeface="Arial" panose="020B0604020202020204" pitchFamily="34" charset="0"/>
            </a:endParaRPr>
          </a:p>
          <a:p>
            <a:pPr marL="0" indent="0" algn="just">
              <a:buNone/>
            </a:pPr>
            <a:r>
              <a:rPr lang="en-US" sz="2800" dirty="0">
                <a:effectLst/>
                <a:latin typeface="Arial" panose="020B0604020202020204" pitchFamily="34" charset="0"/>
                <a:cs typeface="Arial" panose="020B0604020202020204" pitchFamily="34" charset="0"/>
              </a:rPr>
              <a:t>Onboard ships, the </a:t>
            </a:r>
            <a:r>
              <a:rPr lang="en-US" sz="2800" b="1" dirty="0">
                <a:solidFill>
                  <a:srgbClr val="FFFF00"/>
                </a:solidFill>
                <a:effectLst/>
                <a:latin typeface="Arial" panose="020B0604020202020204" pitchFamily="34" charset="0"/>
                <a:cs typeface="Arial" panose="020B0604020202020204" pitchFamily="34" charset="0"/>
              </a:rPr>
              <a:t>work culture has a number of  features</a:t>
            </a:r>
            <a:r>
              <a:rPr lang="en-US" sz="2800" dirty="0">
                <a:effectLst/>
                <a:latin typeface="Arial" panose="020B0604020202020204" pitchFamily="34" charset="0"/>
                <a:cs typeface="Arial" panose="020B0604020202020204" pitchFamily="34" charset="0"/>
              </a:rPr>
              <a:t>:</a:t>
            </a:r>
          </a:p>
          <a:p>
            <a:pPr lvl="1" algn="just"/>
            <a:r>
              <a:rPr lang="en-US" dirty="0">
                <a:effectLst/>
                <a:latin typeface="Arial" panose="020B0604020202020204" pitchFamily="34" charset="0"/>
                <a:cs typeface="Arial" panose="020B0604020202020204" pitchFamily="34" charset="0"/>
              </a:rPr>
              <a:t>crew members know each is dependent on each other;</a:t>
            </a:r>
          </a:p>
          <a:p>
            <a:pPr lvl="1" algn="just"/>
            <a:r>
              <a:rPr lang="en-US" dirty="0">
                <a:effectLst/>
                <a:latin typeface="Arial" panose="020B0604020202020204" pitchFamily="34" charset="0"/>
                <a:cs typeface="Arial" panose="020B0604020202020204" pitchFamily="34" charset="0"/>
              </a:rPr>
              <a:t>crew members show respect for each other;</a:t>
            </a:r>
          </a:p>
          <a:p>
            <a:pPr lvl="1" algn="just"/>
            <a:r>
              <a:rPr lang="en-US" dirty="0">
                <a:effectLst/>
                <a:latin typeface="Arial" panose="020B0604020202020204" pitchFamily="34" charset="0"/>
                <a:cs typeface="Arial" panose="020B0604020202020204" pitchFamily="34" charset="0"/>
              </a:rPr>
              <a:t>there is a high level of mutual trust as a result of an efficient communication flow;</a:t>
            </a:r>
          </a:p>
          <a:p>
            <a:pPr lvl="1" algn="just"/>
            <a:r>
              <a:rPr lang="en-US" dirty="0">
                <a:effectLst/>
                <a:latin typeface="Arial" panose="020B0604020202020204" pitchFamily="34" charset="0"/>
                <a:cs typeface="Arial" panose="020B0604020202020204" pitchFamily="34" charset="0"/>
              </a:rPr>
              <a:t>responsibilities are clearly defined;</a:t>
            </a:r>
          </a:p>
          <a:p>
            <a:pPr lvl="1" algn="just"/>
            <a:r>
              <a:rPr lang="en-US" dirty="0">
                <a:effectLst/>
                <a:latin typeface="Arial" panose="020B0604020202020204" pitchFamily="34" charset="0"/>
                <a:cs typeface="Arial" panose="020B0604020202020204" pitchFamily="34" charset="0"/>
              </a:rPr>
              <a:t>crew members are given the opportunity for personal development;</a:t>
            </a:r>
          </a:p>
          <a:p>
            <a:pPr lvl="1" algn="just"/>
            <a:r>
              <a:rPr lang="en-US" dirty="0">
                <a:effectLst/>
                <a:latin typeface="Arial" panose="020B0604020202020204" pitchFamily="34" charset="0"/>
                <a:cs typeface="Arial" panose="020B0604020202020204" pitchFamily="34" charset="0"/>
              </a:rPr>
              <a:t>all crew members accept the final decision that was taken;</a:t>
            </a:r>
          </a:p>
          <a:p>
            <a:pPr lvl="1" algn="just"/>
            <a:r>
              <a:rPr lang="en-US" dirty="0">
                <a:effectLst/>
                <a:latin typeface="Arial" panose="020B0604020202020204" pitchFamily="34" charset="0"/>
                <a:cs typeface="Arial" panose="020B0604020202020204" pitchFamily="34" charset="0"/>
              </a:rPr>
              <a:t>discipline,</a:t>
            </a:r>
            <a:r>
              <a:rPr lang="ro-RO" dirty="0">
                <a:effectLst/>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trust and loyalty.</a:t>
            </a:r>
          </a:p>
        </p:txBody>
      </p:sp>
      <p:pic>
        <p:nvPicPr>
          <p:cNvPr id="3" name="Εικόνα 97">
            <a:extLst>
              <a:ext uri="{FF2B5EF4-FFF2-40B4-BE49-F238E27FC236}">
                <a16:creationId xmlns:a16="http://schemas.microsoft.com/office/drawing/2014/main" id="{B23E35D8-27E5-C162-94DC-38511EBB6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0" y="2138968"/>
            <a:ext cx="12192000" cy="4549215"/>
          </a:xfrm>
        </p:spPr>
        <p:txBody>
          <a:bodyPr/>
          <a:lstStyle/>
          <a:p>
            <a:pPr marL="0" indent="0" algn="just">
              <a:buNone/>
            </a:pPr>
            <a:r>
              <a:rPr lang="en-US" sz="2250" dirty="0">
                <a:effectLst/>
                <a:latin typeface="Arial" panose="020B0604020202020204" pitchFamily="34" charset="0"/>
                <a:cs typeface="Arial" panose="020B0604020202020204" pitchFamily="34" charset="0"/>
              </a:rPr>
              <a:t>In the context of multicultural crews on board ships, </a:t>
            </a:r>
            <a:r>
              <a:rPr lang="en-US" sz="2250" b="1" dirty="0">
                <a:solidFill>
                  <a:srgbClr val="FFFF00"/>
                </a:solidFill>
                <a:effectLst/>
                <a:latin typeface="Arial" panose="020B0604020202020204" pitchFamily="34" charset="0"/>
                <a:cs typeface="Arial" panose="020B0604020202020204" pitchFamily="34" charset="0"/>
              </a:rPr>
              <a:t>the labor related values and their integration in culture</a:t>
            </a:r>
            <a:r>
              <a:rPr lang="en-US" sz="2250" dirty="0">
                <a:effectLst/>
                <a:latin typeface="Arial" panose="020B0604020202020204" pitchFamily="34" charset="0"/>
                <a:cs typeface="Arial" panose="020B0604020202020204" pitchFamily="34" charset="0"/>
              </a:rPr>
              <a:t> can be divided in 4 dimensions:</a:t>
            </a:r>
          </a:p>
          <a:p>
            <a:pPr marL="0" indent="0" algn="just">
              <a:buNone/>
            </a:pPr>
            <a:r>
              <a:rPr lang="en-US" sz="2250" dirty="0">
                <a:effectLst/>
                <a:latin typeface="Arial" panose="020B0604020202020204" pitchFamily="34" charset="0"/>
                <a:cs typeface="Arial" panose="020B0604020202020204" pitchFamily="34" charset="0"/>
              </a:rPr>
              <a:t>1. </a:t>
            </a:r>
            <a:r>
              <a:rPr lang="en-US" sz="2250" b="1" i="1" dirty="0">
                <a:solidFill>
                  <a:srgbClr val="FFFF00"/>
                </a:solidFill>
                <a:effectLst/>
                <a:latin typeface="Arial" panose="020B0604020202020204" pitchFamily="34" charset="0"/>
                <a:cs typeface="Arial" panose="020B0604020202020204" pitchFamily="34" charset="0"/>
              </a:rPr>
              <a:t>distance towards power</a:t>
            </a:r>
            <a:r>
              <a:rPr lang="en-US" sz="2250" dirty="0">
                <a:effectLst/>
                <a:latin typeface="Arial" panose="020B0604020202020204" pitchFamily="34" charset="0"/>
                <a:cs typeface="Arial" panose="020B0604020202020204" pitchFamily="34" charset="0"/>
              </a:rPr>
              <a:t>: crew members belonging to different cultures, inherently accept the idea that </a:t>
            </a:r>
            <a:r>
              <a:rPr lang="en-US" sz="2250" i="1" dirty="0">
                <a:effectLst/>
                <a:latin typeface="Arial" panose="020B0604020202020204" pitchFamily="34" charset="0"/>
                <a:cs typeface="Arial" panose="020B0604020202020204" pitchFamily="34" charset="0"/>
              </a:rPr>
              <a:t>power</a:t>
            </a:r>
            <a:r>
              <a:rPr lang="en-US" sz="2250" dirty="0">
                <a:effectLst/>
                <a:latin typeface="Arial" panose="020B0604020202020204" pitchFamily="34" charset="0"/>
                <a:cs typeface="Arial" panose="020B0604020202020204" pitchFamily="34" charset="0"/>
              </a:rPr>
              <a:t> is unevenly distributed: autocratic leader or subordinates are not addicted to leaders;</a:t>
            </a:r>
          </a:p>
          <a:p>
            <a:pPr marL="0" indent="0" algn="just">
              <a:buNone/>
            </a:pPr>
            <a:r>
              <a:rPr lang="en-US" sz="2250" dirty="0">
                <a:effectLst/>
                <a:latin typeface="Arial" panose="020B0604020202020204" pitchFamily="34" charset="0"/>
                <a:cs typeface="Arial" panose="020B0604020202020204" pitchFamily="34" charset="0"/>
              </a:rPr>
              <a:t>2. </a:t>
            </a:r>
            <a:r>
              <a:rPr lang="en-US" sz="2250" b="1" i="1" dirty="0">
                <a:solidFill>
                  <a:srgbClr val="FFFF00"/>
                </a:solidFill>
                <a:effectLst/>
                <a:latin typeface="Arial" panose="020B0604020202020204" pitchFamily="34" charset="0"/>
                <a:cs typeface="Arial" panose="020B0604020202020204" pitchFamily="34" charset="0"/>
              </a:rPr>
              <a:t>avoiding uncertainty</a:t>
            </a:r>
            <a:r>
              <a:rPr lang="en-US" sz="2250" dirty="0">
                <a:effectLst/>
                <a:latin typeface="Arial" panose="020B0604020202020204" pitchFamily="34" charset="0"/>
                <a:cs typeface="Arial" panose="020B0604020202020204" pitchFamily="34" charset="0"/>
              </a:rPr>
              <a:t>: measures the extent to which crew members feel frightened of ambiguous situations: follows rules and regulations or fewer plans and greater acceptance of risk;</a:t>
            </a:r>
          </a:p>
          <a:p>
            <a:pPr marL="0" indent="0" algn="just">
              <a:buNone/>
            </a:pPr>
            <a:r>
              <a:rPr lang="en-US" sz="2250" dirty="0">
                <a:effectLst/>
                <a:latin typeface="Arial" panose="020B0604020202020204" pitchFamily="34" charset="0"/>
                <a:cs typeface="Arial" panose="020B0604020202020204" pitchFamily="34" charset="0"/>
              </a:rPr>
              <a:t>3. </a:t>
            </a:r>
            <a:r>
              <a:rPr lang="en-US" sz="2250" b="1" i="1" dirty="0">
                <a:solidFill>
                  <a:srgbClr val="FFFF00"/>
                </a:solidFill>
                <a:effectLst/>
                <a:latin typeface="Arial" panose="020B0604020202020204" pitchFamily="34" charset="0"/>
                <a:cs typeface="Arial" panose="020B0604020202020204" pitchFamily="34" charset="0"/>
              </a:rPr>
              <a:t>masculinity/femininity</a:t>
            </a:r>
            <a:r>
              <a:rPr lang="en-US" sz="2250" dirty="0">
                <a:effectLst/>
                <a:latin typeface="Arial" panose="020B0604020202020204" pitchFamily="34" charset="0"/>
                <a:cs typeface="Arial" panose="020B0604020202020204" pitchFamily="34" charset="0"/>
              </a:rPr>
              <a:t>: measures the priority of "male“ (visible success, money, possessions, individual purchases) or "feminine" (care, protection, sharing with others) values;</a:t>
            </a:r>
          </a:p>
          <a:p>
            <a:pPr marL="0" indent="0" algn="just">
              <a:buNone/>
            </a:pPr>
            <a:r>
              <a:rPr lang="en-US" sz="2250" dirty="0">
                <a:effectLst/>
                <a:latin typeface="Arial" panose="020B0604020202020204" pitchFamily="34" charset="0"/>
                <a:cs typeface="Arial" panose="020B0604020202020204" pitchFamily="34" charset="0"/>
              </a:rPr>
              <a:t>4.</a:t>
            </a:r>
            <a:r>
              <a:rPr lang="en-US" sz="2250" b="1" dirty="0">
                <a:solidFill>
                  <a:srgbClr val="FFFF00"/>
                </a:solidFill>
                <a:effectLst/>
                <a:latin typeface="Arial" panose="020B0604020202020204" pitchFamily="34" charset="0"/>
                <a:cs typeface="Arial" panose="020B0604020202020204" pitchFamily="34" charset="0"/>
              </a:rPr>
              <a:t> </a:t>
            </a:r>
            <a:r>
              <a:rPr lang="en-US" sz="2250" b="1" i="1" dirty="0">
                <a:solidFill>
                  <a:srgbClr val="FFFF00"/>
                </a:solidFill>
                <a:effectLst/>
                <a:latin typeface="Arial" panose="020B0604020202020204" pitchFamily="34" charset="0"/>
                <a:cs typeface="Arial" panose="020B0604020202020204" pitchFamily="34" charset="0"/>
              </a:rPr>
              <a:t>individualism/collectivism</a:t>
            </a:r>
            <a:r>
              <a:rPr lang="en-US" sz="2250" dirty="0">
                <a:effectLst/>
                <a:latin typeface="Arial" panose="020B0604020202020204" pitchFamily="34" charset="0"/>
                <a:cs typeface="Arial" panose="020B0604020202020204" pitchFamily="34" charset="0"/>
              </a:rPr>
              <a:t>: the concept of the world and life of multicultural crew members is either the individual</a:t>
            </a:r>
            <a:r>
              <a:rPr lang="ro-RO" sz="2250" dirty="0">
                <a:effectLst/>
                <a:latin typeface="Arial" panose="020B0604020202020204" pitchFamily="34" charset="0"/>
                <a:cs typeface="Arial" panose="020B0604020202020204" pitchFamily="34" charset="0"/>
              </a:rPr>
              <a:t> </a:t>
            </a:r>
            <a:r>
              <a:rPr lang="en-US" sz="2250" dirty="0">
                <a:effectLst/>
                <a:latin typeface="Arial" panose="020B0604020202020204" pitchFamily="34" charset="0"/>
                <a:cs typeface="Arial" panose="020B0604020202020204" pitchFamily="34" charset="0"/>
              </a:rPr>
              <a:t>or own family</a:t>
            </a:r>
            <a:r>
              <a:rPr lang="ro-RO" sz="2250" dirty="0">
                <a:effectLst/>
                <a:latin typeface="Arial" panose="020B0604020202020204" pitchFamily="34" charset="0"/>
                <a:cs typeface="Arial" panose="020B0604020202020204" pitchFamily="34" charset="0"/>
              </a:rPr>
              <a:t> </a:t>
            </a:r>
            <a:r>
              <a:rPr lang="en-US" sz="2250" dirty="0">
                <a:effectLst/>
                <a:latin typeface="Arial" panose="020B0604020202020204" pitchFamily="34" charset="0"/>
                <a:cs typeface="Arial" panose="020B0604020202020204" pitchFamily="34" charset="0"/>
              </a:rPr>
              <a:t>well-being or the well-being of the entire crew.</a:t>
            </a:r>
          </a:p>
        </p:txBody>
      </p:sp>
      <p:sp>
        <p:nvSpPr>
          <p:cNvPr id="4" name="TextBox 3">
            <a:extLst>
              <a:ext uri="{FF2B5EF4-FFF2-40B4-BE49-F238E27FC236}">
                <a16:creationId xmlns:a16="http://schemas.microsoft.com/office/drawing/2014/main" id="{76E7858C-C074-EE99-D4E7-793B50FFDE4D}"/>
              </a:ext>
            </a:extLst>
          </p:cNvPr>
          <p:cNvSpPr txBox="1"/>
          <p:nvPr/>
        </p:nvSpPr>
        <p:spPr>
          <a:xfrm>
            <a:off x="1528354" y="1435965"/>
            <a:ext cx="9836332" cy="461665"/>
          </a:xfrm>
          <a:prstGeom prst="rect">
            <a:avLst/>
          </a:prstGeom>
          <a:noFill/>
        </p:spPr>
        <p:txBody>
          <a:bodyPr wrap="square">
            <a:spAutoFit/>
          </a:bodyPr>
          <a:lstStyle/>
          <a:p>
            <a:pPr indent="0" algn="ctr">
              <a:spcBef>
                <a:spcPts val="0"/>
              </a:spcBef>
              <a:buNone/>
            </a:pPr>
            <a:r>
              <a:rPr lang="en-US" sz="2400" b="1" dirty="0">
                <a:effectLst/>
                <a:latin typeface="Arial" panose="020B0604020202020204" pitchFamily="34" charset="0"/>
                <a:cs typeface="Arial" panose="020B0604020202020204" pitchFamily="34" charset="0"/>
              </a:rPr>
              <a:t>PREJUDICES IN MARITIME ORGANIZATIONAL CULTURE</a:t>
            </a:r>
            <a:r>
              <a:rPr lang="ro-RO" sz="2400" b="1" dirty="0">
                <a:effectLst/>
                <a:latin typeface="Arial" panose="020B0604020202020204" pitchFamily="34" charset="0"/>
                <a:cs typeface="Arial" panose="020B0604020202020204" pitchFamily="34" charset="0"/>
              </a:rPr>
              <a:t> (CONT.)</a:t>
            </a:r>
            <a:endParaRPr lang="en-US" sz="2400" b="1" dirty="0">
              <a:effectLst/>
              <a:latin typeface="Arial" panose="020B0604020202020204" pitchFamily="34" charset="0"/>
              <a:cs typeface="Arial" panose="020B0604020202020204" pitchFamily="34" charset="0"/>
            </a:endParaRPr>
          </a:p>
        </p:txBody>
      </p:sp>
      <p:pic>
        <p:nvPicPr>
          <p:cNvPr id="5" name="Εικόνα 97">
            <a:extLst>
              <a:ext uri="{FF2B5EF4-FFF2-40B4-BE49-F238E27FC236}">
                <a16:creationId xmlns:a16="http://schemas.microsoft.com/office/drawing/2014/main" id="{0FF4CC64-50E1-9990-2457-45E8D1235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74171" y="1982213"/>
            <a:ext cx="11843658" cy="4645009"/>
          </a:xfrm>
        </p:spPr>
        <p:txBody>
          <a:bodyPr/>
          <a:lstStyle/>
          <a:p>
            <a:pPr marL="0" indent="0" algn="just">
              <a:buNone/>
            </a:pPr>
            <a:r>
              <a:rPr lang="en-US" sz="2400" dirty="0">
                <a:effectLst/>
                <a:latin typeface="Arial" panose="020B0604020202020204" pitchFamily="34" charset="0"/>
                <a:cs typeface="Arial" panose="020B0604020202020204" pitchFamily="34" charset="0"/>
              </a:rPr>
              <a:t>Some </a:t>
            </a:r>
            <a:r>
              <a:rPr lang="en-US" sz="2400" b="1" dirty="0">
                <a:solidFill>
                  <a:srgbClr val="FFFF00"/>
                </a:solidFill>
                <a:effectLst/>
                <a:latin typeface="Arial" panose="020B0604020202020204" pitchFamily="34" charset="0"/>
                <a:cs typeface="Arial" panose="020B0604020202020204" pitchFamily="34" charset="0"/>
              </a:rPr>
              <a:t>effective attitudes of leaders </a:t>
            </a:r>
            <a:r>
              <a:rPr lang="en-US" sz="2400" dirty="0">
                <a:effectLst/>
                <a:latin typeface="Arial" panose="020B0604020202020204" pitchFamily="34" charset="0"/>
                <a:cs typeface="Arial" panose="020B0604020202020204" pitchFamily="34" charset="0"/>
              </a:rPr>
              <a:t>when working onboard ships with multicultural crew can be derived from the </a:t>
            </a:r>
            <a:r>
              <a:rPr lang="en-US" sz="2400" b="1" i="1" dirty="0" err="1">
                <a:solidFill>
                  <a:srgbClr val="FFFF00"/>
                </a:solidFill>
                <a:effectLst/>
                <a:latin typeface="Arial" panose="020B0604020202020204" pitchFamily="34" charset="0"/>
                <a:cs typeface="Arial" panose="020B0604020202020204" pitchFamily="34" charset="0"/>
              </a:rPr>
              <a:t>Hofstede</a:t>
            </a:r>
            <a:r>
              <a:rPr lang="en-US" sz="2400" b="1" dirty="0" err="1">
                <a:solidFill>
                  <a:srgbClr val="FFFF00"/>
                </a:solidFill>
                <a:effectLst/>
                <a:latin typeface="Arial" panose="020B0604020202020204" pitchFamily="34" charset="0"/>
                <a:cs typeface="Arial" panose="020B0604020202020204" pitchFamily="34" charset="0"/>
              </a:rPr>
              <a:t>’s</a:t>
            </a:r>
            <a:r>
              <a:rPr lang="en-US" sz="2400" b="1" dirty="0">
                <a:solidFill>
                  <a:srgbClr val="FFFF00"/>
                </a:solidFill>
                <a:effectLst/>
                <a:latin typeface="Arial" panose="020B0604020202020204" pitchFamily="34" charset="0"/>
                <a:cs typeface="Arial" panose="020B0604020202020204" pitchFamily="34" charset="0"/>
              </a:rPr>
              <a:t> “</a:t>
            </a:r>
            <a:r>
              <a:rPr lang="en-US" sz="2400" b="1" i="1" dirty="0">
                <a:solidFill>
                  <a:srgbClr val="FFFF00"/>
                </a:solidFill>
                <a:effectLst/>
                <a:latin typeface="Arial" panose="020B0604020202020204" pitchFamily="34" charset="0"/>
                <a:cs typeface="Arial" panose="020B0604020202020204" pitchFamily="34" charset="0"/>
              </a:rPr>
              <a:t>cultural wheel”</a:t>
            </a:r>
            <a:r>
              <a:rPr lang="en-US" sz="2400" i="1" dirty="0">
                <a:effectLst/>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concept expressed in the following ideas:</a:t>
            </a:r>
            <a:endParaRPr lang="en-US" sz="2300" dirty="0">
              <a:effectLst/>
              <a:latin typeface="Arial" panose="020B0604020202020204" pitchFamily="34" charset="0"/>
              <a:cs typeface="Arial" panose="020B0604020202020204" pitchFamily="34" charset="0"/>
            </a:endParaRPr>
          </a:p>
          <a:p>
            <a:pPr algn="ctr">
              <a:buNone/>
            </a:pPr>
            <a:r>
              <a:rPr lang="ro-RO" sz="2700" b="1" kern="1200" dirty="0">
                <a:solidFill>
                  <a:srgbClr val="FFFF00"/>
                </a:solidFill>
                <a:effectLst/>
                <a:latin typeface="Arial" panose="020B0604020202020204" pitchFamily="34" charset="0"/>
                <a:cs typeface="Arial" panose="020B0604020202020204" pitchFamily="34" charset="0"/>
              </a:rPr>
              <a:t>→ RESPECT</a:t>
            </a:r>
            <a:endParaRPr lang="en-US" sz="2700" b="1" kern="1200" dirty="0">
              <a:solidFill>
                <a:srgbClr val="FFFF00"/>
              </a:solidFill>
              <a:effectLst/>
              <a:latin typeface="Arial" panose="020B0604020202020204" pitchFamily="34" charset="0"/>
              <a:cs typeface="Arial" panose="020B0604020202020204" pitchFamily="34" charset="0"/>
            </a:endParaRPr>
          </a:p>
          <a:p>
            <a:pPr algn="ctr">
              <a:buNone/>
            </a:pPr>
            <a:r>
              <a:rPr lang="ro-RO" sz="2700" b="1" kern="1200" dirty="0">
                <a:solidFill>
                  <a:srgbClr val="FFFF00"/>
                </a:solidFill>
                <a:effectLst/>
                <a:latin typeface="Arial" panose="020B0604020202020204" pitchFamily="34" charset="0"/>
                <a:cs typeface="Arial" panose="020B0604020202020204" pitchFamily="34" charset="0"/>
              </a:rPr>
              <a:t>→ UNDERSTANDING THE INDIVIDUA</a:t>
            </a:r>
            <a:r>
              <a:rPr lang="en-US" sz="2700" b="1" kern="1200" dirty="0">
                <a:solidFill>
                  <a:srgbClr val="FFFF00"/>
                </a:solidFill>
                <a:effectLst/>
                <a:latin typeface="Arial" panose="020B0604020202020204" pitchFamily="34" charset="0"/>
                <a:cs typeface="Arial" panose="020B0604020202020204" pitchFamily="34" charset="0"/>
              </a:rPr>
              <a:t>L</a:t>
            </a:r>
          </a:p>
          <a:p>
            <a:pPr algn="ctr">
              <a:buNone/>
            </a:pPr>
            <a:r>
              <a:rPr lang="ro-RO" sz="2700" b="1" kern="1200" dirty="0">
                <a:solidFill>
                  <a:srgbClr val="FFFF00"/>
                </a:solidFill>
                <a:effectLst/>
                <a:latin typeface="Arial" panose="020B0604020202020204" pitchFamily="34" charset="0"/>
                <a:cs typeface="Arial" panose="020B0604020202020204" pitchFamily="34" charset="0"/>
              </a:rPr>
              <a:t>→ LEARN PEOPLE MOTIVATION</a:t>
            </a:r>
            <a:endParaRPr lang="en-US" sz="2700" b="1" kern="1200" dirty="0">
              <a:solidFill>
                <a:srgbClr val="FFFF00"/>
              </a:solidFill>
              <a:effectLst/>
              <a:latin typeface="Arial" panose="020B0604020202020204" pitchFamily="34" charset="0"/>
              <a:cs typeface="Arial" panose="020B0604020202020204" pitchFamily="34" charset="0"/>
            </a:endParaRPr>
          </a:p>
          <a:p>
            <a:pPr algn="ctr">
              <a:buNone/>
            </a:pPr>
            <a:r>
              <a:rPr lang="ro-RO" sz="2700" b="1" kern="1200" dirty="0">
                <a:solidFill>
                  <a:srgbClr val="FFFF00"/>
                </a:solidFill>
                <a:effectLst/>
                <a:latin typeface="Arial" panose="020B0604020202020204" pitchFamily="34" charset="0"/>
                <a:cs typeface="Arial" panose="020B0604020202020204" pitchFamily="34" charset="0"/>
              </a:rPr>
              <a:t>→ INTERPRETER AS LINK BETWEEN CULTURES</a:t>
            </a:r>
            <a:endParaRPr lang="en-US" sz="2700" b="1" kern="1200" dirty="0">
              <a:solidFill>
                <a:srgbClr val="FFFF00"/>
              </a:solidFill>
              <a:effectLst/>
              <a:latin typeface="Arial" panose="020B0604020202020204" pitchFamily="34" charset="0"/>
              <a:cs typeface="Arial" panose="020B0604020202020204" pitchFamily="34" charset="0"/>
            </a:endParaRPr>
          </a:p>
          <a:p>
            <a:pPr algn="ctr">
              <a:buNone/>
            </a:pPr>
            <a:r>
              <a:rPr lang="ro-RO" sz="2700" b="1" kern="1200" dirty="0">
                <a:solidFill>
                  <a:srgbClr val="FFFF00"/>
                </a:solidFill>
                <a:effectLst/>
                <a:latin typeface="Arial" panose="020B0604020202020204" pitchFamily="34" charset="0"/>
                <a:cs typeface="Arial" panose="020B0604020202020204" pitchFamily="34" charset="0"/>
              </a:rPr>
              <a:t>→ EXPLAIN ACTIONS IN SIMPLE WAY</a:t>
            </a:r>
            <a:endParaRPr lang="en-US" sz="2700" b="1" kern="1200" dirty="0">
              <a:solidFill>
                <a:srgbClr val="FFFF00"/>
              </a:solidFill>
              <a:effectLst/>
              <a:latin typeface="Arial" panose="020B0604020202020204" pitchFamily="34" charset="0"/>
              <a:cs typeface="Arial" panose="020B0604020202020204" pitchFamily="34" charset="0"/>
            </a:endParaRPr>
          </a:p>
          <a:p>
            <a:pPr algn="ctr">
              <a:buNone/>
            </a:pPr>
            <a:r>
              <a:rPr lang="ro-RO" sz="2700" b="1" kern="1200" dirty="0">
                <a:solidFill>
                  <a:srgbClr val="FFFF00"/>
                </a:solidFill>
                <a:effectLst/>
                <a:latin typeface="Arial" panose="020B0604020202020204" pitchFamily="34" charset="0"/>
                <a:cs typeface="Arial" panose="020B0604020202020204" pitchFamily="34" charset="0"/>
              </a:rPr>
              <a:t>→ PROCEDURES TO AVOID</a:t>
            </a:r>
            <a:r>
              <a:rPr lang="en-US" sz="2700" b="1" kern="1200" dirty="0">
                <a:solidFill>
                  <a:srgbClr val="FFFF00"/>
                </a:solidFill>
                <a:effectLst/>
                <a:latin typeface="Arial" panose="020B0604020202020204" pitchFamily="34" charset="0"/>
                <a:cs typeface="Arial" panose="020B0604020202020204" pitchFamily="34" charset="0"/>
              </a:rPr>
              <a:t> </a:t>
            </a:r>
            <a:r>
              <a:rPr lang="ro-RO" sz="2700" b="1" kern="1200" dirty="0">
                <a:solidFill>
                  <a:srgbClr val="FFFF00"/>
                </a:solidFill>
                <a:effectLst/>
                <a:latin typeface="Arial" panose="020B0604020202020204" pitchFamily="34" charset="0"/>
                <a:cs typeface="Arial" panose="020B0604020202020204" pitchFamily="34" charset="0"/>
              </a:rPr>
              <a:t>MISUNDERSTANDINGS </a:t>
            </a:r>
            <a:endParaRPr lang="en-US" sz="2700" b="1" kern="1200" dirty="0">
              <a:solidFill>
                <a:srgbClr val="FFFF00"/>
              </a:solidFill>
              <a:effectLst/>
              <a:latin typeface="Arial" panose="020B0604020202020204" pitchFamily="34" charset="0"/>
              <a:cs typeface="Arial" panose="020B0604020202020204" pitchFamily="34" charset="0"/>
            </a:endParaRPr>
          </a:p>
          <a:p>
            <a:pPr algn="ctr">
              <a:buNone/>
            </a:pPr>
            <a:r>
              <a:rPr lang="ro-RO" sz="2700" b="1" kern="1200" dirty="0">
                <a:solidFill>
                  <a:srgbClr val="FFFF00"/>
                </a:solidFill>
                <a:effectLst/>
                <a:latin typeface="Arial" panose="020B0604020202020204" pitchFamily="34" charset="0"/>
                <a:cs typeface="Arial" panose="020B0604020202020204" pitchFamily="34" charset="0"/>
              </a:rPr>
              <a:t>→ CONSISTENT APRROACH TO AVOID CONFUSION</a:t>
            </a:r>
            <a:endParaRPr lang="ro-RO" sz="2700" kern="1200" dirty="0">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B1869ED-A31A-2AF5-99CE-5E017A846770}"/>
              </a:ext>
            </a:extLst>
          </p:cNvPr>
          <p:cNvSpPr txBox="1"/>
          <p:nvPr/>
        </p:nvSpPr>
        <p:spPr>
          <a:xfrm>
            <a:off x="1528354" y="1435965"/>
            <a:ext cx="9836332" cy="461665"/>
          </a:xfrm>
          <a:prstGeom prst="rect">
            <a:avLst/>
          </a:prstGeom>
          <a:noFill/>
        </p:spPr>
        <p:txBody>
          <a:bodyPr wrap="square">
            <a:spAutoFit/>
          </a:bodyPr>
          <a:lstStyle/>
          <a:p>
            <a:pPr indent="0" algn="ctr">
              <a:spcBef>
                <a:spcPts val="0"/>
              </a:spcBef>
              <a:buNone/>
            </a:pPr>
            <a:r>
              <a:rPr lang="en-US" sz="2400" b="1" dirty="0">
                <a:effectLst/>
                <a:latin typeface="Arial" panose="020B0604020202020204" pitchFamily="34" charset="0"/>
                <a:cs typeface="Arial" panose="020B0604020202020204" pitchFamily="34" charset="0"/>
              </a:rPr>
              <a:t>PREJUDICES IN MARITIME ORGANIZATIONAL CULTURE</a:t>
            </a:r>
            <a:r>
              <a:rPr lang="ro-RO" sz="2400" b="1" dirty="0">
                <a:effectLst/>
                <a:latin typeface="Arial" panose="020B0604020202020204" pitchFamily="34" charset="0"/>
                <a:cs typeface="Arial" panose="020B0604020202020204" pitchFamily="34" charset="0"/>
              </a:rPr>
              <a:t> (CONT.)</a:t>
            </a:r>
            <a:endParaRPr lang="en-US" sz="2400" b="1" dirty="0">
              <a:effectLst/>
              <a:latin typeface="Arial" panose="020B0604020202020204" pitchFamily="34" charset="0"/>
              <a:cs typeface="Arial" panose="020B0604020202020204" pitchFamily="34" charset="0"/>
            </a:endParaRPr>
          </a:p>
        </p:txBody>
      </p:sp>
      <p:pic>
        <p:nvPicPr>
          <p:cNvPr id="4" name="Εικόνα 97">
            <a:extLst>
              <a:ext uri="{FF2B5EF4-FFF2-40B4-BE49-F238E27FC236}">
                <a16:creationId xmlns:a16="http://schemas.microsoft.com/office/drawing/2014/main" id="{065AD15B-CB36-6FBB-D7BA-C819758EE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0" y="1444622"/>
            <a:ext cx="12113623" cy="4154990"/>
          </a:xfrm>
        </p:spPr>
        <p:txBody>
          <a:bodyPr/>
          <a:lstStyle/>
          <a:p>
            <a:pPr algn="ctr">
              <a:buNone/>
            </a:pPr>
            <a:r>
              <a:rPr lang="en-US" b="1" dirty="0">
                <a:solidFill>
                  <a:srgbClr val="FFFF00"/>
                </a:solidFill>
                <a:effectLst/>
                <a:latin typeface="Arial" panose="020B0604020202020204" pitchFamily="34" charset="0"/>
                <a:cs typeface="Arial" panose="020B0604020202020204" pitchFamily="34" charset="0"/>
              </a:rPr>
              <a:t>3. </a:t>
            </a:r>
            <a:r>
              <a:rPr lang="ro-RO" b="1" dirty="0">
                <a:solidFill>
                  <a:srgbClr val="FFFF00"/>
                </a:solidFill>
                <a:effectLst/>
                <a:latin typeface="Arial" panose="020B0604020202020204" pitchFamily="34" charset="0"/>
                <a:cs typeface="Arial" panose="020B0604020202020204" pitchFamily="34" charset="0"/>
              </a:rPr>
              <a:t>HARASSMENT</a:t>
            </a:r>
            <a:endParaRPr lang="en-US" b="1" dirty="0">
              <a:solidFill>
                <a:srgbClr val="FFFF00"/>
              </a:solidFill>
              <a:effectLst/>
              <a:latin typeface="Arial" panose="020B0604020202020204" pitchFamily="34" charset="0"/>
              <a:cs typeface="Arial" panose="020B0604020202020204" pitchFamily="34" charset="0"/>
            </a:endParaRPr>
          </a:p>
          <a:p>
            <a:pPr algn="ctr">
              <a:buNone/>
            </a:pPr>
            <a:endParaRPr lang="en-US" sz="800" dirty="0">
              <a:effectLst/>
              <a:latin typeface="Arial" panose="020B0604020202020204" pitchFamily="34" charset="0"/>
              <a:cs typeface="Arial" panose="020B0604020202020204" pitchFamily="34" charset="0"/>
            </a:endParaRPr>
          </a:p>
          <a:p>
            <a:pPr algn="just"/>
            <a:r>
              <a:rPr lang="en-US" sz="2600" dirty="0">
                <a:effectLst/>
                <a:latin typeface="Arial" panose="020B0604020202020204" pitchFamily="34" charset="0"/>
                <a:cs typeface="Arial" panose="020B0604020202020204" pitchFamily="34" charset="0"/>
              </a:rPr>
              <a:t>The behavior by which the victim is </a:t>
            </a:r>
            <a:r>
              <a:rPr lang="en-US" sz="2600" b="1" dirty="0">
                <a:solidFill>
                  <a:srgbClr val="FFFF00"/>
                </a:solidFill>
                <a:effectLst/>
                <a:latin typeface="Arial" panose="020B0604020202020204" pitchFamily="34" charset="0"/>
                <a:cs typeface="Arial" panose="020B0604020202020204" pitchFamily="34" charset="0"/>
              </a:rPr>
              <a:t>determined to offer sexual favors</a:t>
            </a:r>
            <a:r>
              <a:rPr lang="en-US" sz="2600" dirty="0">
                <a:effectLst/>
                <a:latin typeface="Arial" panose="020B0604020202020204" pitchFamily="34" charset="0"/>
                <a:cs typeface="Arial" panose="020B0604020202020204" pitchFamily="34" charset="0"/>
              </a:rPr>
              <a:t>, usually at work, </a:t>
            </a:r>
            <a:r>
              <a:rPr lang="ro-RO" sz="2600" dirty="0">
                <a:effectLst/>
                <a:latin typeface="Arial" panose="020B0604020202020204" pitchFamily="34" charset="0"/>
                <a:cs typeface="Arial" panose="020B0604020202020204" pitchFamily="34" charset="0"/>
              </a:rPr>
              <a:t>through </a:t>
            </a:r>
            <a:r>
              <a:rPr lang="en-US" sz="2600" dirty="0">
                <a:effectLst/>
                <a:latin typeface="Arial" panose="020B0604020202020204" pitchFamily="34" charset="0"/>
                <a:cs typeface="Arial" panose="020B0604020202020204" pitchFamily="34" charset="0"/>
              </a:rPr>
              <a:t>intimidation, threats or coercion, the perpetrator </a:t>
            </a:r>
            <a:r>
              <a:rPr lang="en-US" sz="2600" b="1" dirty="0">
                <a:solidFill>
                  <a:srgbClr val="FFFF00"/>
                </a:solidFill>
                <a:effectLst/>
                <a:latin typeface="Arial" panose="020B0604020202020204" pitchFamily="34" charset="0"/>
                <a:cs typeface="Arial" panose="020B0604020202020204" pitchFamily="34" charset="0"/>
              </a:rPr>
              <a:t>abusing his</a:t>
            </a:r>
            <a:r>
              <a:rPr lang="ro-RO" sz="2600" b="1" dirty="0">
                <a:solidFill>
                  <a:srgbClr val="FFFF00"/>
                </a:solidFill>
                <a:effectLst/>
                <a:latin typeface="Arial" panose="020B0604020202020204" pitchFamily="34" charset="0"/>
                <a:cs typeface="Arial" panose="020B0604020202020204" pitchFamily="34" charset="0"/>
              </a:rPr>
              <a:t>/her</a:t>
            </a:r>
            <a:r>
              <a:rPr lang="en-US" sz="2600" b="1" dirty="0">
                <a:solidFill>
                  <a:srgbClr val="FFFF00"/>
                </a:solidFill>
                <a:effectLst/>
                <a:latin typeface="Arial" panose="020B0604020202020204" pitchFamily="34" charset="0"/>
                <a:cs typeface="Arial" panose="020B0604020202020204" pitchFamily="34" charset="0"/>
              </a:rPr>
              <a:t> office or his</a:t>
            </a:r>
            <a:r>
              <a:rPr lang="ro-RO" sz="2600" b="1" dirty="0">
                <a:solidFill>
                  <a:srgbClr val="FFFF00"/>
                </a:solidFill>
                <a:effectLst/>
                <a:latin typeface="Arial" panose="020B0604020202020204" pitchFamily="34" charset="0"/>
                <a:cs typeface="Arial" panose="020B0604020202020204" pitchFamily="34" charset="0"/>
              </a:rPr>
              <a:t>/her</a:t>
            </a:r>
            <a:r>
              <a:rPr lang="en-US" sz="2600" b="1" dirty="0">
                <a:solidFill>
                  <a:srgbClr val="FFFF00"/>
                </a:solidFill>
                <a:effectLst/>
                <a:latin typeface="Arial" panose="020B0604020202020204" pitchFamily="34" charset="0"/>
                <a:cs typeface="Arial" panose="020B0604020202020204" pitchFamily="34" charset="0"/>
              </a:rPr>
              <a:t> power</a:t>
            </a:r>
            <a:r>
              <a:rPr lang="en-US" sz="2600" dirty="0">
                <a:effectLst/>
                <a:latin typeface="Arial" panose="020B0604020202020204" pitchFamily="34" charset="0"/>
                <a:cs typeface="Arial" panose="020B0604020202020204" pitchFamily="34" charset="0"/>
              </a:rPr>
              <a:t> to achieve his</a:t>
            </a:r>
            <a:r>
              <a:rPr lang="ro-RO" sz="2600" dirty="0">
                <a:effectLst/>
                <a:latin typeface="Arial" panose="020B0604020202020204" pitchFamily="34" charset="0"/>
                <a:cs typeface="Arial" panose="020B0604020202020204" pitchFamily="34" charset="0"/>
              </a:rPr>
              <a:t>/her</a:t>
            </a:r>
            <a:r>
              <a:rPr lang="en-US" sz="2600" dirty="0">
                <a:effectLst/>
                <a:latin typeface="Arial" panose="020B0604020202020204" pitchFamily="34" charset="0"/>
                <a:cs typeface="Arial" panose="020B0604020202020204" pitchFamily="34" charset="0"/>
              </a:rPr>
              <a:t> goals.</a:t>
            </a:r>
            <a:r>
              <a:rPr lang="ro-RO" sz="2600" dirty="0">
                <a:effectLst/>
                <a:latin typeface="Arial" panose="020B0604020202020204" pitchFamily="34" charset="0"/>
                <a:cs typeface="Arial" panose="020B0604020202020204" pitchFamily="34" charset="0"/>
              </a:rPr>
              <a:t> </a:t>
            </a:r>
            <a:r>
              <a:rPr lang="en-US" sz="2600" dirty="0">
                <a:effectLst/>
                <a:latin typeface="Arial" panose="020B0604020202020204" pitchFamily="34" charset="0"/>
                <a:cs typeface="Arial" panose="020B0604020202020204" pitchFamily="34" charset="0"/>
              </a:rPr>
              <a:t>From this point of view, the harasser acts as an aggressor, and the harassed person as a victim.</a:t>
            </a:r>
            <a:endParaRPr lang="ro-RO" sz="2600" dirty="0">
              <a:effectLst/>
              <a:latin typeface="Arial" panose="020B0604020202020204" pitchFamily="34" charset="0"/>
              <a:cs typeface="Arial" panose="020B0604020202020204" pitchFamily="34" charset="0"/>
            </a:endParaRPr>
          </a:p>
          <a:p>
            <a:pPr algn="just"/>
            <a:r>
              <a:rPr lang="en-US" sz="2600" dirty="0">
                <a:effectLst/>
                <a:latin typeface="Arial" panose="020B0604020202020204" pitchFamily="34" charset="0"/>
                <a:cs typeface="Arial" panose="020B0604020202020204" pitchFamily="34" charset="0"/>
              </a:rPr>
              <a:t>“</a:t>
            </a:r>
            <a:r>
              <a:rPr lang="ro-RO" sz="2600" i="1" dirty="0">
                <a:effectLst/>
                <a:latin typeface="Arial" panose="020B0604020202020204" pitchFamily="34" charset="0"/>
                <a:cs typeface="Arial" panose="020B0604020202020204" pitchFamily="34" charset="0"/>
              </a:rPr>
              <a:t>Harassment</a:t>
            </a:r>
            <a:r>
              <a:rPr lang="en-US" sz="2600" i="1" dirty="0">
                <a:effectLst/>
                <a:latin typeface="Arial" panose="020B0604020202020204" pitchFamily="34" charset="0"/>
                <a:cs typeface="Arial" panose="020B0604020202020204" pitchFamily="34" charset="0"/>
              </a:rPr>
              <a:t> is a form of discrimination</a:t>
            </a:r>
            <a:r>
              <a:rPr lang="ro-RO" sz="2600" i="1" dirty="0">
                <a:effectLst/>
                <a:latin typeface="Arial" panose="020B0604020202020204" pitchFamily="34" charset="0"/>
                <a:cs typeface="Arial" panose="020B0604020202020204" pitchFamily="34" charset="0"/>
              </a:rPr>
              <a:t> </a:t>
            </a:r>
            <a:r>
              <a:rPr lang="en-US" sz="2600" i="1" dirty="0">
                <a:effectLst/>
                <a:latin typeface="Arial" panose="020B0604020202020204" pitchFamily="34" charset="0"/>
                <a:cs typeface="Arial" panose="020B0604020202020204" pitchFamily="34" charset="0"/>
              </a:rPr>
              <a:t>when an unwanted conduct takes place which has the purpose of violating the</a:t>
            </a:r>
            <a:r>
              <a:rPr lang="ro-RO" sz="2600" i="1" dirty="0">
                <a:effectLst/>
                <a:latin typeface="Arial" panose="020B0604020202020204" pitchFamily="34" charset="0"/>
                <a:cs typeface="Arial" panose="020B0604020202020204" pitchFamily="34" charset="0"/>
              </a:rPr>
              <a:t> </a:t>
            </a:r>
            <a:r>
              <a:rPr lang="en-US" sz="2600" i="1" dirty="0">
                <a:effectLst/>
                <a:latin typeface="Arial" panose="020B0604020202020204" pitchFamily="34" charset="0"/>
                <a:cs typeface="Arial" panose="020B0604020202020204" pitchFamily="34" charset="0"/>
              </a:rPr>
              <a:t>dignity of a person and of creating an intimidating, hostile, degrading,</a:t>
            </a:r>
            <a:r>
              <a:rPr lang="ro-RO" sz="2600" i="1" dirty="0">
                <a:effectLst/>
                <a:latin typeface="Arial" panose="020B0604020202020204" pitchFamily="34" charset="0"/>
                <a:cs typeface="Arial" panose="020B0604020202020204" pitchFamily="34" charset="0"/>
              </a:rPr>
              <a:t> </a:t>
            </a:r>
            <a:r>
              <a:rPr lang="en-US" sz="2600" i="1" dirty="0">
                <a:effectLst/>
                <a:latin typeface="Arial" panose="020B0604020202020204" pitchFamily="34" charset="0"/>
                <a:cs typeface="Arial" panose="020B0604020202020204" pitchFamily="34" charset="0"/>
              </a:rPr>
              <a:t>humiliating or offensive environment.</a:t>
            </a:r>
            <a:r>
              <a:rPr lang="en-US" sz="2600" dirty="0">
                <a:effectLst/>
                <a:latin typeface="Arial" panose="020B0604020202020204" pitchFamily="34" charset="0"/>
                <a:cs typeface="Arial" panose="020B0604020202020204" pitchFamily="34" charset="0"/>
              </a:rPr>
              <a:t>”</a:t>
            </a:r>
            <a:endParaRPr lang="ro-RO" sz="2600" dirty="0">
              <a:effectLst/>
              <a:latin typeface="Arial" panose="020B0604020202020204" pitchFamily="34" charset="0"/>
              <a:cs typeface="Arial" panose="020B0604020202020204" pitchFamily="34" charset="0"/>
            </a:endParaRPr>
          </a:p>
          <a:p>
            <a:pPr algn="just"/>
            <a:r>
              <a:rPr lang="en-US" sz="2600" dirty="0">
                <a:effectLst/>
                <a:latin typeface="Arial" panose="020B0604020202020204" pitchFamily="34" charset="0"/>
                <a:cs typeface="Arial" panose="020B0604020202020204" pitchFamily="34" charset="0"/>
              </a:rPr>
              <a:t>“</a:t>
            </a:r>
            <a:r>
              <a:rPr lang="ro-RO" sz="2600" i="1" dirty="0">
                <a:effectLst/>
                <a:latin typeface="Arial" panose="020B0604020202020204" pitchFamily="34" charset="0"/>
                <a:cs typeface="Arial" panose="020B0604020202020204" pitchFamily="34" charset="0"/>
              </a:rPr>
              <a:t>Sexual</a:t>
            </a:r>
            <a:r>
              <a:rPr lang="en-US" sz="2600" i="1" dirty="0">
                <a:effectLst/>
                <a:latin typeface="Arial" panose="020B0604020202020204" pitchFamily="34" charset="0"/>
                <a:cs typeface="Arial" panose="020B0604020202020204" pitchFamily="34" charset="0"/>
              </a:rPr>
              <a:t> harassment means unwanted conduct of a sexual nature, or other</a:t>
            </a:r>
            <a:r>
              <a:rPr lang="ro-RO" sz="2600" i="1" dirty="0">
                <a:effectLst/>
                <a:latin typeface="Arial" panose="020B0604020202020204" pitchFamily="34" charset="0"/>
                <a:cs typeface="Arial" panose="020B0604020202020204" pitchFamily="34" charset="0"/>
              </a:rPr>
              <a:t> </a:t>
            </a:r>
            <a:r>
              <a:rPr lang="en-US" sz="2600" i="1" dirty="0">
                <a:effectLst/>
                <a:latin typeface="Arial" panose="020B0604020202020204" pitchFamily="34" charset="0"/>
                <a:cs typeface="Arial" panose="020B0604020202020204" pitchFamily="34" charset="0"/>
              </a:rPr>
              <a:t>conduct based on sex </a:t>
            </a:r>
            <a:r>
              <a:rPr lang="en-US" sz="2600" b="1" i="1" dirty="0">
                <a:solidFill>
                  <a:srgbClr val="FFFF00"/>
                </a:solidFill>
                <a:effectLst/>
                <a:latin typeface="Arial" panose="020B0604020202020204" pitchFamily="34" charset="0"/>
                <a:cs typeface="Arial" panose="020B0604020202020204" pitchFamily="34" charset="0"/>
              </a:rPr>
              <a:t>affecting the dignity of women and men at work</a:t>
            </a:r>
            <a:r>
              <a:rPr lang="en-US" sz="2600" i="1" dirty="0">
                <a:effectLst/>
                <a:latin typeface="Arial" panose="020B0604020202020204" pitchFamily="34" charset="0"/>
                <a:cs typeface="Arial" panose="020B0604020202020204" pitchFamily="34" charset="0"/>
              </a:rPr>
              <a:t>.</a:t>
            </a:r>
            <a:r>
              <a:rPr lang="en-US" sz="2600" dirty="0">
                <a:effectLst/>
                <a:latin typeface="Arial" panose="020B0604020202020204" pitchFamily="34" charset="0"/>
                <a:cs typeface="Arial" panose="020B0604020202020204" pitchFamily="34" charset="0"/>
              </a:rPr>
              <a:t>”</a:t>
            </a:r>
          </a:p>
        </p:txBody>
      </p:sp>
      <p:pic>
        <p:nvPicPr>
          <p:cNvPr id="3" name="Εικόνα 97">
            <a:extLst>
              <a:ext uri="{FF2B5EF4-FFF2-40B4-BE49-F238E27FC236}">
                <a16:creationId xmlns:a16="http://schemas.microsoft.com/office/drawing/2014/main" id="{A8BC971D-E37A-4DAF-0385-440628A01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0" y="1607746"/>
            <a:ext cx="12122331" cy="4392461"/>
          </a:xfrm>
        </p:spPr>
        <p:txBody>
          <a:bodyPr/>
          <a:lstStyle/>
          <a:p>
            <a:pPr algn="ctr">
              <a:buNone/>
            </a:pPr>
            <a:r>
              <a:rPr lang="en-US" b="1" dirty="0">
                <a:effectLst/>
                <a:latin typeface="Arial" panose="020B0604020202020204" pitchFamily="34" charset="0"/>
                <a:cs typeface="Arial" panose="020B0604020202020204" pitchFamily="34" charset="0"/>
              </a:rPr>
              <a:t>EXAMPLES OF </a:t>
            </a:r>
            <a:r>
              <a:rPr lang="ro-RO" b="1" dirty="0">
                <a:effectLst/>
                <a:latin typeface="Arial" panose="020B0604020202020204" pitchFamily="34" charset="0"/>
                <a:cs typeface="Arial" panose="020B0604020202020204" pitchFamily="34" charset="0"/>
              </a:rPr>
              <a:t>HARASSMENT</a:t>
            </a:r>
            <a:endParaRPr lang="en-US" b="1" dirty="0">
              <a:effectLst/>
              <a:latin typeface="Arial" panose="020B0604020202020204" pitchFamily="34" charset="0"/>
              <a:cs typeface="Arial" panose="020B0604020202020204" pitchFamily="34" charset="0"/>
            </a:endParaRPr>
          </a:p>
          <a:p>
            <a:pPr algn="ctr">
              <a:buNone/>
            </a:pPr>
            <a:endParaRPr lang="en-US" sz="800" dirty="0">
              <a:effectLst/>
              <a:latin typeface="Arial" panose="020B0604020202020204" pitchFamily="34" charset="0"/>
              <a:cs typeface="Arial" panose="020B0604020202020204" pitchFamily="34" charset="0"/>
            </a:endParaRPr>
          </a:p>
          <a:p>
            <a:pPr algn="just"/>
            <a:r>
              <a:rPr lang="en-US" sz="2600" b="1" dirty="0">
                <a:solidFill>
                  <a:srgbClr val="FFFF00"/>
                </a:solidFill>
                <a:effectLst/>
                <a:latin typeface="Arial" panose="020B0604020202020204" pitchFamily="34" charset="0"/>
                <a:cs typeface="Arial" panose="020B0604020202020204" pitchFamily="34" charset="0"/>
              </a:rPr>
              <a:t>unwanted sexual statements</a:t>
            </a:r>
            <a:r>
              <a:rPr lang="en-US" sz="2600" dirty="0">
                <a:effectLst/>
                <a:latin typeface="Arial" panose="020B0604020202020204" pitchFamily="34" charset="0"/>
                <a:cs typeface="Arial" panose="020B0604020202020204" pitchFamily="34" charset="0"/>
              </a:rPr>
              <a:t>: sexual or “dirty” jokes, comments on physical attributes, talking about one’s sexual activity in front of others and displaying or distributing sexually explicit drawings, pictures and/or written material.</a:t>
            </a:r>
          </a:p>
          <a:p>
            <a:pPr algn="just"/>
            <a:endParaRPr lang="en-US" sz="1600" dirty="0">
              <a:effectLst/>
              <a:latin typeface="Arial" panose="020B0604020202020204" pitchFamily="34" charset="0"/>
              <a:cs typeface="Arial" panose="020B0604020202020204" pitchFamily="34" charset="0"/>
            </a:endParaRPr>
          </a:p>
          <a:p>
            <a:pPr algn="just">
              <a:buFont typeface="Arial" pitchFamily="34" charset="0"/>
              <a:buChar char="•"/>
            </a:pPr>
            <a:r>
              <a:rPr lang="en-US" sz="2600" dirty="0">
                <a:effectLst/>
                <a:latin typeface="Arial" panose="020B0604020202020204" pitchFamily="34" charset="0"/>
                <a:cs typeface="Arial" panose="020B0604020202020204" pitchFamily="34" charset="0"/>
              </a:rPr>
              <a:t> </a:t>
            </a:r>
            <a:r>
              <a:rPr lang="en-US" sz="2600" b="1" dirty="0">
                <a:solidFill>
                  <a:srgbClr val="FFFF00"/>
                </a:solidFill>
                <a:effectLst/>
                <a:latin typeface="Arial" panose="020B0604020202020204" pitchFamily="34" charset="0"/>
                <a:cs typeface="Arial" panose="020B0604020202020204" pitchFamily="34" charset="0"/>
              </a:rPr>
              <a:t>unwanted personal attention</a:t>
            </a:r>
            <a:r>
              <a:rPr lang="en-US" sz="2600" dirty="0">
                <a:effectLst/>
                <a:latin typeface="Arial" panose="020B0604020202020204" pitchFamily="34" charset="0"/>
                <a:cs typeface="Arial" panose="020B0604020202020204" pitchFamily="34" charset="0"/>
              </a:rPr>
              <a:t>: letters, telephone calls, visits, pressure for sexual favors, pressure for unnecessary personal interaction and pressure for dates.</a:t>
            </a:r>
          </a:p>
          <a:p>
            <a:pPr algn="just">
              <a:buFont typeface="Arial" pitchFamily="34" charset="0"/>
              <a:buChar char="•"/>
            </a:pPr>
            <a:endParaRPr lang="en-US" sz="1600" dirty="0">
              <a:effectLst/>
              <a:latin typeface="Arial" panose="020B0604020202020204" pitchFamily="34" charset="0"/>
              <a:cs typeface="Arial" panose="020B0604020202020204" pitchFamily="34" charset="0"/>
            </a:endParaRPr>
          </a:p>
          <a:p>
            <a:pPr algn="just">
              <a:buFont typeface="Arial" pitchFamily="34" charset="0"/>
              <a:buChar char="•"/>
            </a:pPr>
            <a:r>
              <a:rPr lang="en-US" sz="2600" dirty="0">
                <a:effectLst/>
                <a:latin typeface="Arial" panose="020B0604020202020204" pitchFamily="34" charset="0"/>
                <a:cs typeface="Arial" panose="020B0604020202020204" pitchFamily="34" charset="0"/>
              </a:rPr>
              <a:t> </a:t>
            </a:r>
            <a:r>
              <a:rPr lang="en-US" sz="2600" b="1" dirty="0">
                <a:solidFill>
                  <a:srgbClr val="FFFF00"/>
                </a:solidFill>
                <a:effectLst/>
                <a:latin typeface="Arial" panose="020B0604020202020204" pitchFamily="34" charset="0"/>
                <a:cs typeface="Arial" panose="020B0604020202020204" pitchFamily="34" charset="0"/>
              </a:rPr>
              <a:t>unwanted physical or sexual advances</a:t>
            </a:r>
            <a:r>
              <a:rPr lang="en-US" sz="2600" dirty="0">
                <a:effectLst/>
                <a:latin typeface="Arial" panose="020B0604020202020204" pitchFamily="34" charset="0"/>
                <a:cs typeface="Arial" panose="020B0604020202020204" pitchFamily="34" charset="0"/>
              </a:rPr>
              <a:t>: touching, hugging, kissing, fondling, touching oneself sexually for others to view, sexual assault, intercourse or other sexual activity.</a:t>
            </a:r>
          </a:p>
          <a:p>
            <a:pPr algn="just"/>
            <a:endParaRPr lang="en-US" sz="2500" dirty="0">
              <a:effectLst/>
              <a:latin typeface="+mj-lt"/>
              <a:cs typeface="Arial" pitchFamily="34" charset="0"/>
            </a:endParaRPr>
          </a:p>
        </p:txBody>
      </p:sp>
      <p:pic>
        <p:nvPicPr>
          <p:cNvPr id="3" name="Εικόνα 97">
            <a:extLst>
              <a:ext uri="{FF2B5EF4-FFF2-40B4-BE49-F238E27FC236}">
                <a16:creationId xmlns:a16="http://schemas.microsoft.com/office/drawing/2014/main" id="{28EDDE5B-A7AE-26C2-B129-581CCCE3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0" y="1434223"/>
            <a:ext cx="11965577" cy="5589240"/>
          </a:xfrm>
        </p:spPr>
        <p:txBody>
          <a:bodyPr/>
          <a:lstStyle/>
          <a:p>
            <a:pPr algn="ctr">
              <a:buNone/>
            </a:pPr>
            <a:r>
              <a:rPr lang="en-US" b="1" dirty="0">
                <a:effectLst/>
                <a:latin typeface="Arial" panose="020B0604020202020204" pitchFamily="34" charset="0"/>
                <a:cs typeface="Arial" panose="020B0604020202020204" pitchFamily="34" charset="0"/>
              </a:rPr>
              <a:t>FORMS OF </a:t>
            </a:r>
            <a:r>
              <a:rPr lang="ro-RO" b="1" dirty="0">
                <a:effectLst/>
                <a:latin typeface="Arial" panose="020B0604020202020204" pitchFamily="34" charset="0"/>
                <a:cs typeface="Arial" panose="020B0604020202020204" pitchFamily="34" charset="0"/>
              </a:rPr>
              <a:t>HARASSMENT</a:t>
            </a:r>
            <a:endParaRPr lang="en-US" b="1" dirty="0">
              <a:effectLst/>
              <a:latin typeface="Arial" panose="020B0604020202020204" pitchFamily="34" charset="0"/>
              <a:cs typeface="Arial" panose="020B0604020202020204" pitchFamily="34" charset="0"/>
            </a:endParaRPr>
          </a:p>
          <a:p>
            <a:pPr algn="ctr">
              <a:buNone/>
            </a:pPr>
            <a:endParaRPr lang="en-US" sz="800" dirty="0">
              <a:effectLst/>
              <a:cs typeface="Arial" pitchFamily="34" charset="0"/>
            </a:endParaRPr>
          </a:p>
          <a:p>
            <a:pPr algn="just"/>
            <a:r>
              <a:rPr lang="en-US" sz="2400" dirty="0">
                <a:effectLst/>
                <a:latin typeface="Arial" panose="020B0604020202020204" pitchFamily="34" charset="0"/>
                <a:cs typeface="Arial" panose="020B0604020202020204" pitchFamily="34" charset="0"/>
              </a:rPr>
              <a:t>Displaying or circulating </a:t>
            </a:r>
            <a:r>
              <a:rPr lang="en-US" sz="2400" b="1" dirty="0">
                <a:solidFill>
                  <a:srgbClr val="FFFF00"/>
                </a:solidFill>
                <a:effectLst/>
                <a:latin typeface="Arial" panose="020B0604020202020204" pitchFamily="34" charset="0"/>
                <a:cs typeface="Arial" panose="020B0604020202020204" pitchFamily="34" charset="0"/>
              </a:rPr>
              <a:t>offensive or suggestive material</a:t>
            </a:r>
            <a:r>
              <a:rPr lang="en-US" sz="2400" dirty="0">
                <a:effectLst/>
                <a:latin typeface="Arial" panose="020B0604020202020204" pitchFamily="34" charset="0"/>
                <a:cs typeface="Arial" panose="020B0604020202020204" pitchFamily="34" charset="0"/>
              </a:rPr>
              <a:t>;</a:t>
            </a:r>
          </a:p>
          <a:p>
            <a:pPr algn="just"/>
            <a:r>
              <a:rPr lang="en-US" sz="2400" b="1" dirty="0">
                <a:solidFill>
                  <a:srgbClr val="FFFF00"/>
                </a:solidFill>
                <a:effectLst/>
                <a:latin typeface="Arial" panose="020B0604020202020204" pitchFamily="34" charset="0"/>
                <a:cs typeface="Arial" panose="020B0604020202020204" pitchFamily="34" charset="0"/>
              </a:rPr>
              <a:t>Comments</a:t>
            </a:r>
            <a:r>
              <a:rPr lang="en-US" sz="2400" dirty="0">
                <a:effectLst/>
                <a:latin typeface="Arial" panose="020B0604020202020204" pitchFamily="34" charset="0"/>
                <a:cs typeface="Arial" panose="020B0604020202020204" pitchFamily="34" charset="0"/>
              </a:rPr>
              <a:t> about a person's physical appearance or character that cause </a:t>
            </a:r>
            <a:r>
              <a:rPr lang="en-US" sz="2400" b="1" dirty="0">
                <a:solidFill>
                  <a:srgbClr val="FFFF00"/>
                </a:solidFill>
                <a:effectLst/>
                <a:latin typeface="Arial" panose="020B0604020202020204" pitchFamily="34" charset="0"/>
                <a:cs typeface="Arial" panose="020B0604020202020204" pitchFamily="34" charset="0"/>
              </a:rPr>
              <a:t>embarrassment or distress</a:t>
            </a:r>
            <a:r>
              <a:rPr lang="en-US" sz="2400" dirty="0">
                <a:effectLst/>
                <a:latin typeface="Arial" panose="020B0604020202020204" pitchFamily="34" charset="0"/>
                <a:cs typeface="Arial" panose="020B0604020202020204" pitchFamily="34" charset="0"/>
              </a:rPr>
              <a:t>;</a:t>
            </a:r>
          </a:p>
          <a:p>
            <a:pPr algn="just"/>
            <a:r>
              <a:rPr lang="en-US" sz="2400" dirty="0">
                <a:effectLst/>
                <a:latin typeface="Arial" panose="020B0604020202020204" pitchFamily="34" charset="0"/>
                <a:cs typeface="Arial" panose="020B0604020202020204" pitchFamily="34" charset="0"/>
              </a:rPr>
              <a:t>Making or sending unwanted, sexually suggestive, hostile or </a:t>
            </a:r>
            <a:r>
              <a:rPr lang="en-US" sz="2400" b="1" dirty="0">
                <a:solidFill>
                  <a:srgbClr val="FFFF00"/>
                </a:solidFill>
                <a:effectLst/>
                <a:latin typeface="Arial" panose="020B0604020202020204" pitchFamily="34" charset="0"/>
                <a:cs typeface="Arial" panose="020B0604020202020204" pitchFamily="34" charset="0"/>
              </a:rPr>
              <a:t>personally intrusive </a:t>
            </a:r>
            <a:r>
              <a:rPr lang="en-US" sz="2400" dirty="0">
                <a:effectLst/>
                <a:latin typeface="Arial" panose="020B0604020202020204" pitchFamily="34" charset="0"/>
                <a:cs typeface="Arial" panose="020B0604020202020204" pitchFamily="34" charset="0"/>
              </a:rPr>
              <a:t>phone calls, text messages, emails, comments on social networks, faxes or letters;</a:t>
            </a:r>
            <a:endParaRPr lang="ro-RO" sz="2400" dirty="0">
              <a:effectLst/>
              <a:latin typeface="Arial" panose="020B0604020202020204" pitchFamily="34" charset="0"/>
              <a:cs typeface="Arial" panose="020B0604020202020204" pitchFamily="34" charset="0"/>
            </a:endParaRPr>
          </a:p>
          <a:p>
            <a:pPr algn="just"/>
            <a:r>
              <a:rPr lang="en-US" sz="2400" b="1" dirty="0">
                <a:solidFill>
                  <a:srgbClr val="FFFF00"/>
                </a:solidFill>
                <a:effectLst/>
                <a:latin typeface="Arial" panose="020B0604020202020204" pitchFamily="34" charset="0"/>
                <a:cs typeface="Arial" pitchFamily="34" charset="0"/>
              </a:rPr>
              <a:t>Unwarranted, intrusive or persistent questioning</a:t>
            </a:r>
            <a:r>
              <a:rPr lang="en-US" sz="2400" dirty="0">
                <a:effectLst/>
                <a:latin typeface="Arial" panose="020B0604020202020204" pitchFamily="34" charset="0"/>
                <a:cs typeface="Arial" pitchFamily="34" charset="0"/>
              </a:rPr>
              <a:t> about a person's age, marital status, personal life, sexual interest or orientation, or similar questions about a person's racial or ethnic origin, including their culture or religion;</a:t>
            </a:r>
          </a:p>
          <a:p>
            <a:pPr algn="just"/>
            <a:r>
              <a:rPr lang="en-US" sz="2400" b="1" dirty="0">
                <a:solidFill>
                  <a:srgbClr val="FFFF00"/>
                </a:solidFill>
                <a:effectLst/>
                <a:latin typeface="Arial" panose="020B0604020202020204" pitchFamily="34" charset="0"/>
                <a:cs typeface="Arial" pitchFamily="34" charset="0"/>
              </a:rPr>
              <a:t>Unwelcome sexual advances</a:t>
            </a:r>
            <a:r>
              <a:rPr lang="en-US" sz="2400" dirty="0">
                <a:effectLst/>
                <a:latin typeface="Arial" panose="020B0604020202020204" pitchFamily="34" charset="0"/>
                <a:cs typeface="Arial" pitchFamily="34" charset="0"/>
              </a:rPr>
              <a:t> or repeated requests for dates;</a:t>
            </a:r>
          </a:p>
          <a:p>
            <a:pPr algn="just"/>
            <a:r>
              <a:rPr lang="en-US" sz="2400" b="1" dirty="0">
                <a:solidFill>
                  <a:srgbClr val="FFFF00"/>
                </a:solidFill>
                <a:effectLst/>
                <a:latin typeface="Arial" panose="020B0604020202020204" pitchFamily="34" charset="0"/>
                <a:cs typeface="Arial" pitchFamily="34" charset="0"/>
              </a:rPr>
              <a:t>Suggestions that sexual favors</a:t>
            </a:r>
            <a:r>
              <a:rPr lang="en-US" sz="2400" dirty="0">
                <a:effectLst/>
                <a:latin typeface="Arial" panose="020B0604020202020204" pitchFamily="34" charset="0"/>
                <a:cs typeface="Arial" pitchFamily="34" charset="0"/>
              </a:rPr>
              <a:t> may further affect the person’s career, or if not</a:t>
            </a:r>
            <a:r>
              <a:rPr lang="ro-RO" sz="2400" dirty="0">
                <a:effectLst/>
                <a:latin typeface="Arial" panose="020B0604020202020204" pitchFamily="34" charset="0"/>
                <a:cs typeface="Arial" pitchFamily="34" charset="0"/>
              </a:rPr>
              <a:t> </a:t>
            </a:r>
            <a:r>
              <a:rPr lang="en-US" sz="2400" dirty="0">
                <a:effectLst/>
                <a:latin typeface="Arial" panose="020B0604020202020204" pitchFamily="34" charset="0"/>
                <a:cs typeface="Arial" pitchFamily="34" charset="0"/>
              </a:rPr>
              <a:t>offered, may adversely affect their career.</a:t>
            </a:r>
          </a:p>
          <a:p>
            <a:pPr marL="0" indent="0" algn="just">
              <a:buNone/>
            </a:pPr>
            <a:endParaRPr lang="en-US" sz="2800" dirty="0">
              <a:effectLst/>
              <a:cs typeface="Arial" pitchFamily="34" charset="0"/>
            </a:endParaRPr>
          </a:p>
        </p:txBody>
      </p:sp>
      <p:pic>
        <p:nvPicPr>
          <p:cNvPr id="3" name="Εικόνα 97">
            <a:extLst>
              <a:ext uri="{FF2B5EF4-FFF2-40B4-BE49-F238E27FC236}">
                <a16:creationId xmlns:a16="http://schemas.microsoft.com/office/drawing/2014/main" id="{DCC1AC40-6D58-9B86-AD11-88B94878C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0" y="1292848"/>
            <a:ext cx="12122331" cy="5437489"/>
          </a:xfrm>
        </p:spPr>
        <p:txBody>
          <a:bodyPr/>
          <a:lstStyle/>
          <a:p>
            <a:pPr algn="ctr">
              <a:buNone/>
            </a:pPr>
            <a:r>
              <a:rPr lang="en-US" b="1" dirty="0">
                <a:solidFill>
                  <a:srgbClr val="FFFF00"/>
                </a:solidFill>
                <a:effectLst/>
                <a:latin typeface="Arial" panose="020B0604020202020204" pitchFamily="34" charset="0"/>
                <a:cs typeface="Arial" panose="020B0604020202020204" pitchFamily="34" charset="0"/>
              </a:rPr>
              <a:t>3. COPYING WITH THE OBSTACLES</a:t>
            </a:r>
          </a:p>
          <a:p>
            <a:pPr algn="ctr">
              <a:buNone/>
            </a:pPr>
            <a:r>
              <a:rPr lang="en-US" sz="2800" b="1" dirty="0">
                <a:effectLst/>
                <a:latin typeface="Arial" panose="020B0604020202020204" pitchFamily="34" charset="0"/>
                <a:cs typeface="Arial" panose="020B0604020202020204" pitchFamily="34" charset="0"/>
              </a:rPr>
              <a:t>ACTION TO BE TAKEN</a:t>
            </a:r>
            <a:r>
              <a:rPr lang="ro-RO" sz="2800" b="1" dirty="0">
                <a:effectLst/>
                <a:latin typeface="Arial" panose="020B0604020202020204" pitchFamily="34" charset="0"/>
                <a:cs typeface="Arial" panose="020B0604020202020204" pitchFamily="34" charset="0"/>
              </a:rPr>
              <a:t> I</a:t>
            </a:r>
            <a:r>
              <a:rPr lang="en-US" sz="2800" b="1" dirty="0">
                <a:effectLst/>
                <a:latin typeface="Arial" panose="020B0604020202020204" pitchFamily="34" charset="0"/>
                <a:cs typeface="Arial" panose="020B0604020202020204" pitchFamily="34" charset="0"/>
              </a:rPr>
              <a:t>N CASE OF HARASSMENT</a:t>
            </a:r>
          </a:p>
          <a:p>
            <a:pPr algn="ctr">
              <a:buNone/>
            </a:pPr>
            <a:endParaRPr lang="en-US" sz="1000" dirty="0">
              <a:effectLst/>
              <a:latin typeface="Arial" panose="020B0604020202020204" pitchFamily="34" charset="0"/>
              <a:cs typeface="Arial" panose="020B0604020202020204" pitchFamily="34" charset="0"/>
            </a:endParaRPr>
          </a:p>
          <a:p>
            <a:pPr algn="ctr">
              <a:buNone/>
            </a:pPr>
            <a:endParaRPr lang="en-US" sz="800" dirty="0">
              <a:effectLst/>
              <a:latin typeface="Arial" panose="020B0604020202020204" pitchFamily="34" charset="0"/>
              <a:cs typeface="Arial" panose="020B0604020202020204" pitchFamily="34" charset="0"/>
            </a:endParaRPr>
          </a:p>
          <a:p>
            <a:pPr algn="just"/>
            <a:r>
              <a:rPr lang="en-US" sz="2500" dirty="0">
                <a:effectLst/>
                <a:latin typeface="Arial" panose="020B0604020202020204" pitchFamily="34" charset="0"/>
                <a:cs typeface="Arial" panose="020B0604020202020204" pitchFamily="34" charset="0"/>
              </a:rPr>
              <a:t>The seafarer can </a:t>
            </a:r>
            <a:r>
              <a:rPr lang="en-US" sz="2500" b="1" dirty="0">
                <a:solidFill>
                  <a:srgbClr val="FFFF00"/>
                </a:solidFill>
                <a:effectLst/>
                <a:latin typeface="Arial" panose="020B0604020202020204" pitchFamily="34" charset="0"/>
                <a:cs typeface="Arial" panose="020B0604020202020204" pitchFamily="34" charset="0"/>
              </a:rPr>
              <a:t>inform the Master or Chief</a:t>
            </a:r>
            <a:r>
              <a:rPr lang="ro-RO" sz="2500" b="1" dirty="0">
                <a:solidFill>
                  <a:srgbClr val="FFFF00"/>
                </a:solidFill>
                <a:effectLst/>
                <a:latin typeface="Arial" panose="020B0604020202020204" pitchFamily="34" charset="0"/>
                <a:cs typeface="Arial" panose="020B0604020202020204" pitchFamily="34" charset="0"/>
              </a:rPr>
              <a:t> </a:t>
            </a:r>
            <a:r>
              <a:rPr lang="en-US" sz="2500" b="1" dirty="0">
                <a:solidFill>
                  <a:srgbClr val="FFFF00"/>
                </a:solidFill>
                <a:effectLst/>
                <a:latin typeface="Arial" panose="020B0604020202020204" pitchFamily="34" charset="0"/>
                <a:cs typeface="Arial" panose="020B0604020202020204" pitchFamily="34" charset="0"/>
              </a:rPr>
              <a:t>Engineer </a:t>
            </a:r>
            <a:r>
              <a:rPr lang="en-US" sz="2500" dirty="0">
                <a:effectLst/>
                <a:latin typeface="Arial" panose="020B0604020202020204" pitchFamily="34" charset="0"/>
                <a:cs typeface="Arial" panose="020B0604020202020204" pitchFamily="34" charset="0"/>
              </a:rPr>
              <a:t>or if necessary a helpline for support and advice;</a:t>
            </a:r>
          </a:p>
          <a:p>
            <a:pPr algn="just"/>
            <a:r>
              <a:rPr lang="en-US" sz="2500" dirty="0">
                <a:effectLst/>
                <a:latin typeface="Arial" panose="020B0604020202020204" pitchFamily="34" charset="0"/>
                <a:cs typeface="Arial" panose="020B0604020202020204" pitchFamily="34" charset="0"/>
              </a:rPr>
              <a:t>Make sure you know your company's </a:t>
            </a:r>
            <a:r>
              <a:rPr lang="en-US" sz="2500" b="1" dirty="0">
                <a:solidFill>
                  <a:srgbClr val="FFFF00"/>
                </a:solidFill>
                <a:effectLst/>
                <a:latin typeface="Arial" panose="020B0604020202020204" pitchFamily="34" charset="0"/>
                <a:cs typeface="Arial" panose="020B0604020202020204" pitchFamily="34" charset="0"/>
              </a:rPr>
              <a:t>reporting procedures</a:t>
            </a:r>
            <a:r>
              <a:rPr lang="en-US" sz="2500" dirty="0">
                <a:effectLst/>
                <a:latin typeface="Arial" panose="020B0604020202020204" pitchFamily="34" charset="0"/>
                <a:cs typeface="Arial" panose="020B0604020202020204" pitchFamily="34" charset="0"/>
              </a:rPr>
              <a:t>. Companies will </a:t>
            </a:r>
            <a:r>
              <a:rPr lang="en-US" sz="2500" b="1" dirty="0">
                <a:solidFill>
                  <a:srgbClr val="FFFF00"/>
                </a:solidFill>
                <a:effectLst/>
                <a:latin typeface="Arial" panose="020B0604020202020204" pitchFamily="34" charset="0"/>
                <a:cs typeface="Arial" panose="020B0604020202020204" pitchFamily="34" charset="0"/>
              </a:rPr>
              <a:t>often have multiple ways </a:t>
            </a:r>
            <a:r>
              <a:rPr lang="en-US" sz="2500" dirty="0">
                <a:effectLst/>
                <a:latin typeface="Arial" panose="020B0604020202020204" pitchFamily="34" charset="0"/>
                <a:cs typeface="Arial" panose="020B0604020202020204" pitchFamily="34" charset="0"/>
              </a:rPr>
              <a:t>for you to report an incident, to ensure protection;</a:t>
            </a:r>
            <a:endParaRPr lang="ro-RO" sz="2500" dirty="0">
              <a:effectLst/>
              <a:latin typeface="Arial" panose="020B0604020202020204" pitchFamily="34" charset="0"/>
              <a:cs typeface="Arial" panose="020B0604020202020204" pitchFamily="34" charset="0"/>
            </a:endParaRPr>
          </a:p>
          <a:p>
            <a:pPr algn="just"/>
            <a:r>
              <a:rPr lang="en-US" sz="2500" dirty="0">
                <a:effectLst/>
                <a:latin typeface="Arial" panose="020B0604020202020204" pitchFamily="34" charset="0"/>
                <a:cs typeface="Arial" panose="020B0604020202020204" pitchFamily="34" charset="0"/>
              </a:rPr>
              <a:t>Understand that </a:t>
            </a:r>
            <a:r>
              <a:rPr lang="en-US" sz="2500" b="1" dirty="0">
                <a:solidFill>
                  <a:srgbClr val="FFFF00"/>
                </a:solidFill>
                <a:effectLst/>
                <a:latin typeface="Arial" panose="020B0604020202020204" pitchFamily="34" charset="0"/>
                <a:cs typeface="Arial" panose="020B0604020202020204" pitchFamily="34" charset="0"/>
              </a:rPr>
              <a:t>your company will make every effort to maintain confidentiality</a:t>
            </a:r>
            <a:r>
              <a:rPr lang="en-US" sz="2500" dirty="0">
                <a:effectLst/>
                <a:latin typeface="Arial" panose="020B0604020202020204" pitchFamily="34" charset="0"/>
                <a:cs typeface="Arial" panose="020B0604020202020204" pitchFamily="34" charset="0"/>
              </a:rPr>
              <a:t>;</a:t>
            </a:r>
          </a:p>
          <a:p>
            <a:pPr algn="just"/>
            <a:r>
              <a:rPr lang="en-US" sz="2500" dirty="0">
                <a:effectLst/>
                <a:latin typeface="Arial" panose="020B0604020202020204" pitchFamily="34" charset="0"/>
                <a:cs typeface="Arial" panose="020B0604020202020204" pitchFamily="34" charset="0"/>
              </a:rPr>
              <a:t>Know that there is </a:t>
            </a:r>
            <a:r>
              <a:rPr lang="en-US" sz="2500" b="1" dirty="0">
                <a:solidFill>
                  <a:srgbClr val="FFFF00"/>
                </a:solidFill>
                <a:effectLst/>
                <a:latin typeface="Arial" panose="020B0604020202020204" pitchFamily="34" charset="0"/>
                <a:cs typeface="Arial" panose="020B0604020202020204" pitchFamily="34" charset="0"/>
              </a:rPr>
              <a:t>zero tolerance for retaliation </a:t>
            </a:r>
            <a:r>
              <a:rPr lang="en-US" sz="2500" dirty="0">
                <a:effectLst/>
                <a:latin typeface="Arial" panose="020B0604020202020204" pitchFamily="34" charset="0"/>
                <a:cs typeface="Arial" panose="020B0604020202020204" pitchFamily="34" charset="0"/>
              </a:rPr>
              <a:t>against anyone reporting an incident</a:t>
            </a:r>
            <a:r>
              <a:rPr lang="ro-RO" sz="2500" dirty="0">
                <a:effectLst/>
                <a:latin typeface="Arial" panose="020B0604020202020204" pitchFamily="34" charset="0"/>
                <a:cs typeface="Arial" panose="020B0604020202020204" pitchFamily="34" charset="0"/>
              </a:rPr>
              <a:t>;</a:t>
            </a:r>
            <a:endParaRPr lang="en-US" sz="2500" dirty="0">
              <a:effectLst/>
              <a:latin typeface="Arial" panose="020B0604020202020204" pitchFamily="34" charset="0"/>
              <a:cs typeface="Arial" panose="020B0604020202020204" pitchFamily="34" charset="0"/>
            </a:endParaRPr>
          </a:p>
          <a:p>
            <a:pPr algn="just"/>
            <a:r>
              <a:rPr lang="en-US" sz="2500" b="1" dirty="0">
                <a:solidFill>
                  <a:srgbClr val="FFFF00"/>
                </a:solidFill>
                <a:effectLst/>
                <a:latin typeface="Arial" panose="020B0604020202020204" pitchFamily="34" charset="0"/>
                <a:cs typeface="Arial" panose="020B0604020202020204" pitchFamily="34" charset="0"/>
              </a:rPr>
              <a:t>Report </a:t>
            </a:r>
            <a:r>
              <a:rPr lang="en-US" sz="2500" dirty="0">
                <a:effectLst/>
                <a:latin typeface="Arial" panose="020B0604020202020204" pitchFamily="34" charset="0"/>
                <a:cs typeface="Arial" panose="020B0604020202020204" pitchFamily="34" charset="0"/>
              </a:rPr>
              <a:t>any prohibited behaviors to the appropriate person, </a:t>
            </a:r>
            <a:r>
              <a:rPr lang="en-US" sz="2500" b="1" dirty="0">
                <a:solidFill>
                  <a:srgbClr val="FFFF00"/>
                </a:solidFill>
                <a:effectLst/>
                <a:latin typeface="Arial" panose="020B0604020202020204" pitchFamily="34" charset="0"/>
                <a:cs typeface="Arial" panose="020B0604020202020204" pitchFamily="34" charset="0"/>
              </a:rPr>
              <a:t>as soon as it happens</a:t>
            </a:r>
            <a:r>
              <a:rPr lang="en-US" sz="2500" dirty="0">
                <a:effectLst/>
                <a:latin typeface="Arial" panose="020B0604020202020204" pitchFamily="34" charset="0"/>
                <a:cs typeface="Arial" panose="020B0604020202020204" pitchFamily="34" charset="0"/>
              </a:rPr>
              <a:t>.</a:t>
            </a:r>
          </a:p>
        </p:txBody>
      </p:sp>
      <p:pic>
        <p:nvPicPr>
          <p:cNvPr id="3" name="Εικόνα 97">
            <a:extLst>
              <a:ext uri="{FF2B5EF4-FFF2-40B4-BE49-F238E27FC236}">
                <a16:creationId xmlns:a16="http://schemas.microsoft.com/office/drawing/2014/main" id="{24D6243E-59C1-3CC1-47B9-34D04B76E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08857" y="1625161"/>
            <a:ext cx="11974286" cy="4801763"/>
          </a:xfrm>
        </p:spPr>
        <p:txBody>
          <a:bodyPr/>
          <a:lstStyle/>
          <a:p>
            <a:pPr algn="ctr">
              <a:buNone/>
            </a:pPr>
            <a:r>
              <a:rPr lang="en-US" sz="2800" b="1" dirty="0">
                <a:latin typeface="Arial" panose="020B0604020202020204" pitchFamily="34" charset="0"/>
                <a:cs typeface="Arial" panose="020B0604020202020204" pitchFamily="34" charset="0"/>
              </a:rPr>
              <a:t>COPYING WITH THE </a:t>
            </a:r>
            <a:r>
              <a:rPr lang="ro-RO" sz="2800" b="1" dirty="0">
                <a:latin typeface="Arial" panose="020B0604020202020204" pitchFamily="34" charset="0"/>
                <a:cs typeface="Arial" panose="020B0604020202020204" pitchFamily="34" charset="0"/>
              </a:rPr>
              <a:t>OBSTACLES FOR SEAFARING WOMEN PROFESSIONALS</a:t>
            </a:r>
            <a:endParaRPr lang="en-US" sz="2800" b="1" dirty="0">
              <a:effectLst/>
              <a:latin typeface="Arial" panose="020B0604020202020204" pitchFamily="34" charset="0"/>
              <a:cs typeface="Arial" panose="020B0604020202020204" pitchFamily="34" charset="0"/>
            </a:endParaRPr>
          </a:p>
          <a:p>
            <a:pPr algn="ctr">
              <a:buNone/>
            </a:pPr>
            <a:endParaRPr lang="en-US" sz="800" dirty="0">
              <a:effectLst/>
              <a:latin typeface="Arial" panose="020B0604020202020204" pitchFamily="34" charset="0"/>
              <a:cs typeface="Arial" panose="020B0604020202020204" pitchFamily="34" charset="0"/>
            </a:endParaRPr>
          </a:p>
          <a:p>
            <a:pPr algn="just"/>
            <a:r>
              <a:rPr lang="en-US" sz="2500" dirty="0">
                <a:effectLst/>
                <a:latin typeface="Arial" panose="020B0604020202020204" pitchFamily="34" charset="0"/>
                <a:cs typeface="Arial" panose="020B0604020202020204" pitchFamily="34" charset="0"/>
              </a:rPr>
              <a:t>Female seafarers work mainly on cruise ships and ferry boats, often under pavilions of convenience. These are among the least paid and least protected jobs at sea. Female officers are fewer than male colleagues. Their low number shows that </a:t>
            </a:r>
            <a:r>
              <a:rPr lang="en-US" sz="2500" b="1" dirty="0">
                <a:solidFill>
                  <a:srgbClr val="FFFF00"/>
                </a:solidFill>
                <a:effectLst/>
                <a:latin typeface="Arial" panose="020B0604020202020204" pitchFamily="34" charset="0"/>
                <a:cs typeface="Arial" panose="020B0604020202020204" pitchFamily="34" charset="0"/>
              </a:rPr>
              <a:t>women can be subject to discrimination and harassment.</a:t>
            </a:r>
          </a:p>
          <a:p>
            <a:pPr algn="just"/>
            <a:r>
              <a:rPr lang="en-US" sz="2500" dirty="0">
                <a:effectLst/>
                <a:latin typeface="Arial" panose="020B0604020202020204" pitchFamily="34" charset="0"/>
                <a:cs typeface="Arial" panose="020B0604020202020204" pitchFamily="34" charset="0"/>
              </a:rPr>
              <a:t>More and more women fear to pursue a career onboard believing that they might </a:t>
            </a:r>
            <a:r>
              <a:rPr lang="en-US" sz="2500" b="1" dirty="0">
                <a:solidFill>
                  <a:srgbClr val="FFFF00"/>
                </a:solidFill>
                <a:effectLst/>
                <a:latin typeface="Arial" panose="020B0604020202020204" pitchFamily="34" charset="0"/>
                <a:cs typeface="Arial" panose="020B0604020202020204" pitchFamily="34" charset="0"/>
              </a:rPr>
              <a:t>have to deal with sexual harassment</a:t>
            </a:r>
            <a:r>
              <a:rPr lang="en-US" sz="2500" dirty="0">
                <a:effectLst/>
                <a:latin typeface="Arial" panose="020B0604020202020204" pitchFamily="34" charset="0"/>
                <a:cs typeface="Arial" panose="020B0604020202020204" pitchFamily="34" charset="0"/>
              </a:rPr>
              <a:t> or </a:t>
            </a:r>
            <a:r>
              <a:rPr lang="en-US" sz="2500" b="1" dirty="0">
                <a:solidFill>
                  <a:srgbClr val="FFFF00"/>
                </a:solidFill>
                <a:effectLst/>
                <a:latin typeface="Arial" panose="020B0604020202020204" pitchFamily="34" charset="0"/>
                <a:cs typeface="Arial" panose="020B0604020202020204" pitchFamily="34" charset="0"/>
              </a:rPr>
              <a:t>even abuse while at sea</a:t>
            </a:r>
            <a:r>
              <a:rPr lang="en-US" sz="2500" dirty="0">
                <a:effectLst/>
                <a:latin typeface="Arial" panose="020B0604020202020204" pitchFamily="34" charset="0"/>
                <a:cs typeface="Arial" panose="020B0604020202020204" pitchFamily="34" charset="0"/>
              </a:rPr>
              <a:t>. Indeed, this is still an issue in the maritime industry.</a:t>
            </a:r>
          </a:p>
          <a:p>
            <a:pPr algn="just"/>
            <a:r>
              <a:rPr lang="en-US" sz="2500" dirty="0">
                <a:effectLst/>
                <a:latin typeface="Arial" panose="020B0604020202020204" pitchFamily="34" charset="0"/>
                <a:cs typeface="Arial" panose="020B0604020202020204" pitchFamily="34" charset="0"/>
              </a:rPr>
              <a:t>Despite the increase in the number of women at sea, </a:t>
            </a:r>
            <a:r>
              <a:rPr lang="en-US" sz="2500" b="1" dirty="0">
                <a:solidFill>
                  <a:srgbClr val="FFFF00"/>
                </a:solidFill>
                <a:effectLst/>
                <a:latin typeface="Arial" panose="020B0604020202020204" pitchFamily="34" charset="0"/>
                <a:cs typeface="Arial" panose="020B0604020202020204" pitchFamily="34" charset="0"/>
              </a:rPr>
              <a:t>shipping continues to show misogyny</a:t>
            </a:r>
            <a:r>
              <a:rPr lang="en-US" sz="2500" dirty="0">
                <a:effectLst/>
                <a:latin typeface="Arial" panose="020B0604020202020204" pitchFamily="34" charset="0"/>
                <a:cs typeface="Arial" panose="020B0604020202020204" pitchFamily="34" charset="0"/>
              </a:rPr>
              <a:t>.</a:t>
            </a:r>
          </a:p>
        </p:txBody>
      </p:sp>
      <p:pic>
        <p:nvPicPr>
          <p:cNvPr id="3" name="Εικόνα 97">
            <a:extLst>
              <a:ext uri="{FF2B5EF4-FFF2-40B4-BE49-F238E27FC236}">
                <a16:creationId xmlns:a16="http://schemas.microsoft.com/office/drawing/2014/main" id="{3D25D7C4-6809-EB51-3DD7-C65D7E996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121920" y="1442283"/>
            <a:ext cx="12096206" cy="5877272"/>
          </a:xfrm>
        </p:spPr>
        <p:txBody>
          <a:bodyPr/>
          <a:lstStyle/>
          <a:p>
            <a:pPr algn="ctr">
              <a:buNone/>
            </a:pPr>
            <a:r>
              <a:rPr lang="en-US" sz="2800" b="1" dirty="0">
                <a:latin typeface="Arial" panose="020B0604020202020204" pitchFamily="34" charset="0"/>
                <a:cs typeface="Arial" panose="020B0604020202020204" pitchFamily="34" charset="0"/>
              </a:rPr>
              <a:t>COPYING WITH THE </a:t>
            </a:r>
            <a:r>
              <a:rPr lang="ro-RO" sz="2800" b="1" dirty="0">
                <a:latin typeface="Arial" panose="020B0604020202020204" pitchFamily="34" charset="0"/>
                <a:cs typeface="Arial" panose="020B0604020202020204" pitchFamily="34" charset="0"/>
              </a:rPr>
              <a:t>OBSTACLES FOR SEAFARING WOMEN PROFESSIONALS (CONT.)</a:t>
            </a:r>
            <a:endParaRPr lang="en-US" sz="2800" b="1" dirty="0">
              <a:effectLst/>
              <a:latin typeface="Arial" panose="020B0604020202020204" pitchFamily="34" charset="0"/>
              <a:cs typeface="Arial" panose="020B0604020202020204" pitchFamily="34" charset="0"/>
            </a:endParaRPr>
          </a:p>
          <a:p>
            <a:pPr algn="ctr">
              <a:buNone/>
            </a:pPr>
            <a:endParaRPr lang="en-US" sz="800" dirty="0">
              <a:effectLst/>
              <a:latin typeface="Arial" panose="020B0604020202020204" pitchFamily="34" charset="0"/>
              <a:cs typeface="Arial" panose="020B0604020202020204" pitchFamily="34" charset="0"/>
            </a:endParaRPr>
          </a:p>
          <a:p>
            <a:pPr algn="just"/>
            <a:r>
              <a:rPr lang="en-US" sz="2500" dirty="0">
                <a:effectLst/>
                <a:latin typeface="Arial" panose="020B0604020202020204" pitchFamily="34" charset="0"/>
                <a:cs typeface="Arial" panose="020B0604020202020204" pitchFamily="34" charset="0"/>
              </a:rPr>
              <a:t>Women are </a:t>
            </a:r>
            <a:r>
              <a:rPr lang="en-US" sz="2500" b="1" dirty="0">
                <a:solidFill>
                  <a:srgbClr val="FFFF00"/>
                </a:solidFill>
                <a:effectLst/>
                <a:latin typeface="Arial" panose="020B0604020202020204" pitchFamily="34" charset="0"/>
                <a:cs typeface="Arial" panose="020B0604020202020204" pitchFamily="34" charset="0"/>
              </a:rPr>
              <a:t>discriminated against in terms of employment, pay and promotion</a:t>
            </a:r>
            <a:r>
              <a:rPr lang="en-US" sz="2500" dirty="0">
                <a:effectLst/>
                <a:latin typeface="Arial" panose="020B0604020202020204" pitchFamily="34" charset="0"/>
                <a:cs typeface="Arial" panose="020B0604020202020204" pitchFamily="34" charset="0"/>
              </a:rPr>
              <a:t>, too few vessels have distinct sanitary groups for women, and abuses and harassment by colleagues and bosses are frequent.</a:t>
            </a:r>
          </a:p>
          <a:p>
            <a:pPr algn="just"/>
            <a:r>
              <a:rPr lang="en-US" sz="2500" b="1" dirty="0">
                <a:solidFill>
                  <a:srgbClr val="FFFF00"/>
                </a:solidFill>
                <a:effectLst/>
                <a:latin typeface="Arial" panose="020B0604020202020204" pitchFamily="34" charset="0"/>
                <a:cs typeface="Arial" panose="020B0604020202020204" pitchFamily="34" charset="0"/>
              </a:rPr>
              <a:t>Employees often do not report such incidents</a:t>
            </a:r>
            <a:r>
              <a:rPr lang="en-US" sz="2500" dirty="0">
                <a:effectLst/>
                <a:latin typeface="Arial" panose="020B0604020202020204" pitchFamily="34" charset="0"/>
                <a:cs typeface="Arial" panose="020B0604020202020204" pitchFamily="34" charset="0"/>
              </a:rPr>
              <a:t>. If any seafarer complains of having been the victim of harassment, complaints must be taken seriously and investigated.</a:t>
            </a:r>
          </a:p>
          <a:p>
            <a:pPr algn="just"/>
            <a:r>
              <a:rPr lang="en-US" sz="2500" dirty="0">
                <a:effectLst/>
                <a:latin typeface="Arial" panose="020B0604020202020204" pitchFamily="34" charset="0"/>
                <a:cs typeface="Arial" panose="020B0604020202020204" pitchFamily="34" charset="0"/>
              </a:rPr>
              <a:t>All in all, sexual harassment can never be accepted in a society, and shipping is no exception. It can be costly to </a:t>
            </a:r>
            <a:r>
              <a:rPr lang="en-US" sz="2500" b="1" dirty="0">
                <a:solidFill>
                  <a:srgbClr val="FFFF00"/>
                </a:solidFill>
                <a:effectLst/>
                <a:latin typeface="Arial" panose="020B0604020202020204" pitchFamily="34" charset="0"/>
                <a:cs typeface="Arial" panose="020B0604020202020204" pitchFamily="34" charset="0"/>
              </a:rPr>
              <a:t>both seafarers and employers</a:t>
            </a:r>
            <a:r>
              <a:rPr lang="en-US" sz="2500" dirty="0">
                <a:effectLst/>
                <a:latin typeface="Arial" panose="020B0604020202020204" pitchFamily="34" charset="0"/>
                <a:cs typeface="Arial" panose="020B0604020202020204" pitchFamily="34" charset="0"/>
              </a:rPr>
              <a:t>, not only directly but also through the decreased </a:t>
            </a:r>
            <a:r>
              <a:rPr lang="en-US" sz="2500" b="1" dirty="0">
                <a:solidFill>
                  <a:srgbClr val="FFFF00"/>
                </a:solidFill>
                <a:effectLst/>
                <a:latin typeface="Arial" panose="020B0604020202020204" pitchFamily="34" charset="0"/>
                <a:cs typeface="Arial" panose="020B0604020202020204" pitchFamily="34" charset="0"/>
              </a:rPr>
              <a:t>workplace performanc</a:t>
            </a:r>
            <a:r>
              <a:rPr lang="en-US" sz="2500" dirty="0">
                <a:effectLst/>
                <a:latin typeface="Arial" panose="020B0604020202020204" pitchFamily="34" charset="0"/>
                <a:cs typeface="Arial" panose="020B0604020202020204" pitchFamily="34" charset="0"/>
              </a:rPr>
              <a:t>e or productivity and the </a:t>
            </a:r>
            <a:r>
              <a:rPr lang="en-US" sz="2500" b="1" dirty="0">
                <a:solidFill>
                  <a:srgbClr val="FFFF00"/>
                </a:solidFill>
                <a:effectLst/>
                <a:latin typeface="Arial" panose="020B0604020202020204" pitchFamily="34" charset="0"/>
                <a:cs typeface="Arial" panose="020B0604020202020204" pitchFamily="34" charset="0"/>
              </a:rPr>
              <a:t>reputational harm</a:t>
            </a:r>
            <a:r>
              <a:rPr lang="en-US" sz="2500" dirty="0">
                <a:effectLst/>
                <a:latin typeface="Arial" panose="020B0604020202020204" pitchFamily="34" charset="0"/>
                <a:cs typeface="Arial" panose="020B0604020202020204" pitchFamily="34" charset="0"/>
              </a:rPr>
              <a:t>.</a:t>
            </a:r>
          </a:p>
        </p:txBody>
      </p:sp>
      <p:pic>
        <p:nvPicPr>
          <p:cNvPr id="3" name="Εικόνα 97">
            <a:extLst>
              <a:ext uri="{FF2B5EF4-FFF2-40B4-BE49-F238E27FC236}">
                <a16:creationId xmlns:a16="http://schemas.microsoft.com/office/drawing/2014/main" id="{6A18F450-EEFC-801C-48AD-E190A6B3B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69668" y="1160230"/>
            <a:ext cx="12052663" cy="4871432"/>
          </a:xfrm>
        </p:spPr>
        <p:txBody>
          <a:bodyPr/>
          <a:lstStyle/>
          <a:p>
            <a:pPr algn="ctr">
              <a:buNone/>
            </a:pPr>
            <a:r>
              <a:rPr lang="en-US" sz="2800" b="1" dirty="0">
                <a:latin typeface="Arial" panose="020B0604020202020204" pitchFamily="34" charset="0"/>
                <a:cs typeface="Arial" panose="020B0604020202020204" pitchFamily="34" charset="0"/>
              </a:rPr>
              <a:t>COPYING WITH THE </a:t>
            </a:r>
            <a:r>
              <a:rPr lang="ro-RO" sz="2800" b="1" dirty="0">
                <a:latin typeface="Arial" panose="020B0604020202020204" pitchFamily="34" charset="0"/>
                <a:cs typeface="Arial" panose="020B0604020202020204" pitchFamily="34" charset="0"/>
              </a:rPr>
              <a:t>OBSTACLES FOR SEAFARING WOMEN PROFESSIONALS (CONT.)</a:t>
            </a:r>
            <a:endParaRPr lang="en-US" sz="2800" b="1" dirty="0">
              <a:effectLst/>
              <a:latin typeface="Arial" panose="020B0604020202020204" pitchFamily="34" charset="0"/>
              <a:cs typeface="Arial" panose="020B0604020202020204" pitchFamily="34" charset="0"/>
            </a:endParaRPr>
          </a:p>
          <a:p>
            <a:pPr algn="ctr">
              <a:buNone/>
            </a:pPr>
            <a:endParaRPr lang="en-US" sz="800" dirty="0">
              <a:effectLst/>
              <a:latin typeface="Arial" panose="020B0604020202020204" pitchFamily="34" charset="0"/>
              <a:cs typeface="Arial" panose="020B0604020202020204" pitchFamily="34" charset="0"/>
            </a:endParaRPr>
          </a:p>
          <a:p>
            <a:pPr algn="just"/>
            <a:r>
              <a:rPr lang="en-US" sz="2200" b="1" dirty="0">
                <a:solidFill>
                  <a:srgbClr val="FFFF00"/>
                </a:solidFill>
                <a:effectLst/>
                <a:latin typeface="Arial" panose="020B0604020202020204" pitchFamily="34" charset="0"/>
                <a:cs typeface="Arial" panose="020B0604020202020204" pitchFamily="34" charset="0"/>
              </a:rPr>
              <a:t>O</a:t>
            </a:r>
            <a:r>
              <a:rPr lang="ro-RO" sz="2200" b="1" dirty="0">
                <a:solidFill>
                  <a:srgbClr val="FFFF00"/>
                </a:solidFill>
                <a:effectLst/>
                <a:latin typeface="Arial" panose="020B0604020202020204" pitchFamily="34" charset="0"/>
                <a:cs typeface="Arial" panose="020B0604020202020204" pitchFamily="34" charset="0"/>
              </a:rPr>
              <a:t>rganizational dysfunctions</a:t>
            </a:r>
            <a:r>
              <a:rPr lang="en-US" sz="2200" b="1" dirty="0">
                <a:solidFill>
                  <a:srgbClr val="FFFF00"/>
                </a:solidFill>
                <a:effectLst/>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and </a:t>
            </a:r>
            <a:r>
              <a:rPr lang="ro-RO" sz="2200" b="1" dirty="0">
                <a:solidFill>
                  <a:srgbClr val="FFFF00"/>
                </a:solidFill>
                <a:effectLst/>
                <a:latin typeface="Arial" panose="020B0604020202020204" pitchFamily="34" charset="0"/>
                <a:cs typeface="Arial" panose="020B0604020202020204" pitchFamily="34" charset="0"/>
              </a:rPr>
              <a:t>psycho-behavioral disturbances</a:t>
            </a:r>
            <a:r>
              <a:rPr lang="ro-RO" sz="2200" dirty="0">
                <a:effectLst/>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that can be found onboard ships refers to </a:t>
            </a:r>
            <a:r>
              <a:rPr lang="ro-RO" sz="2200" i="1" dirty="0">
                <a:effectLst/>
                <a:latin typeface="Arial" panose="020B0604020202020204" pitchFamily="34" charset="0"/>
                <a:cs typeface="Arial" panose="020B0604020202020204" pitchFamily="34" charset="0"/>
              </a:rPr>
              <a:t>stress, burnout, workaholism, mobbing</a:t>
            </a:r>
            <a:r>
              <a:rPr lang="en-US" sz="2200" dirty="0">
                <a:effectLst/>
                <a:latin typeface="Arial" panose="020B0604020202020204" pitchFamily="34" charset="0"/>
                <a:cs typeface="Arial" panose="020B0604020202020204" pitchFamily="34" charset="0"/>
              </a:rPr>
              <a:t>,</a:t>
            </a:r>
            <a:r>
              <a:rPr lang="ro-RO" sz="2200" dirty="0">
                <a:effectLst/>
                <a:latin typeface="Arial" panose="020B0604020202020204" pitchFamily="34" charset="0"/>
                <a:cs typeface="Arial" panose="020B0604020202020204" pitchFamily="34" charset="0"/>
              </a:rPr>
              <a:t> </a:t>
            </a:r>
            <a:r>
              <a:rPr lang="ro-RO" sz="2200" i="1" dirty="0">
                <a:effectLst/>
                <a:latin typeface="Arial" panose="020B0604020202020204" pitchFamily="34" charset="0"/>
                <a:cs typeface="Arial" panose="020B0604020202020204" pitchFamily="34" charset="0"/>
              </a:rPr>
              <a:t>discrimination, stereotyping, bias</a:t>
            </a:r>
            <a:r>
              <a:rPr lang="en-US" sz="2200" i="1" dirty="0">
                <a:effectLst/>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and </a:t>
            </a:r>
            <a:r>
              <a:rPr lang="ro-RO" sz="2200" i="1" dirty="0">
                <a:effectLst/>
                <a:latin typeface="Arial" panose="020B0604020202020204" pitchFamily="34" charset="0"/>
                <a:cs typeface="Arial" panose="020B0604020202020204" pitchFamily="34" charset="0"/>
              </a:rPr>
              <a:t>sexual harassment</a:t>
            </a:r>
            <a:r>
              <a:rPr lang="ro-RO" sz="2200" dirty="0">
                <a:effectLst/>
                <a:latin typeface="Arial" panose="020B0604020202020204" pitchFamily="34" charset="0"/>
                <a:cs typeface="Arial" panose="020B0604020202020204" pitchFamily="34" charset="0"/>
              </a:rPr>
              <a:t>. These</a:t>
            </a:r>
            <a:r>
              <a:rPr lang="en-US" sz="2200" dirty="0">
                <a:effectLst/>
                <a:latin typeface="Arial" panose="020B0604020202020204" pitchFamily="34" charset="0"/>
                <a:cs typeface="Arial" panose="020B0604020202020204" pitchFamily="34" charset="0"/>
              </a:rPr>
              <a:t> aspects influence not only the personal life of </a:t>
            </a:r>
            <a:r>
              <a:rPr lang="ro-RO" sz="2200" dirty="0">
                <a:effectLst/>
                <a:latin typeface="Arial" panose="020B0604020202020204" pitchFamily="34" charset="0"/>
                <a:cs typeface="Arial" panose="020B0604020202020204" pitchFamily="34" charset="0"/>
              </a:rPr>
              <a:t>crew</a:t>
            </a:r>
            <a:r>
              <a:rPr lang="en-US" sz="2200" dirty="0">
                <a:effectLst/>
                <a:latin typeface="Arial" panose="020B0604020202020204" pitchFamily="34" charset="0"/>
                <a:cs typeface="Arial" panose="020B0604020202020204" pitchFamily="34" charset="0"/>
              </a:rPr>
              <a:t> members</a:t>
            </a:r>
            <a:r>
              <a:rPr lang="ro-RO" sz="2200" dirty="0">
                <a:effectLst/>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but also their socio</a:t>
            </a:r>
            <a:r>
              <a:rPr lang="ro-RO" sz="2200" dirty="0">
                <a:effectLst/>
                <a:latin typeface="Arial" panose="020B0604020202020204" pitchFamily="34" charset="0"/>
                <a:cs typeface="Arial" panose="020B0604020202020204" pitchFamily="34" charset="0"/>
              </a:rPr>
              <a:t>-</a:t>
            </a:r>
            <a:r>
              <a:rPr lang="en-US" sz="2200" dirty="0">
                <a:effectLst/>
                <a:latin typeface="Arial" panose="020B0604020202020204" pitchFamily="34" charset="0"/>
                <a:cs typeface="Arial" panose="020B0604020202020204" pitchFamily="34" charset="0"/>
              </a:rPr>
              <a:t>professional life.</a:t>
            </a:r>
          </a:p>
          <a:p>
            <a:pPr marL="0" indent="0" algn="just">
              <a:buNone/>
            </a:pPr>
            <a:endParaRPr lang="ro-RO" sz="2200" dirty="0">
              <a:effectLst/>
              <a:latin typeface="Arial" panose="020B0604020202020204" pitchFamily="34" charset="0"/>
              <a:cs typeface="Arial" panose="020B0604020202020204" pitchFamily="34" charset="0"/>
            </a:endParaRPr>
          </a:p>
          <a:p>
            <a:pPr algn="just"/>
            <a:r>
              <a:rPr lang="en-US" sz="2200" dirty="0">
                <a:effectLst/>
                <a:latin typeface="Arial" panose="020B0604020202020204" pitchFamily="34" charset="0"/>
                <a:cs typeface="Arial" panose="020B0604020202020204" pitchFamily="34" charset="0"/>
              </a:rPr>
              <a:t>Organization of work, conceiving tasks</a:t>
            </a:r>
            <a:r>
              <a:rPr lang="ro-RO" sz="2200" dirty="0">
                <a:effectLst/>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coordination and controlling</a:t>
            </a:r>
            <a:r>
              <a:rPr lang="ro-RO" sz="2200" dirty="0">
                <a:effectLst/>
                <a:latin typeface="Arial" panose="020B0604020202020204" pitchFamily="34" charset="0"/>
                <a:cs typeface="Arial" panose="020B0604020202020204" pitchFamily="34" charset="0"/>
              </a:rPr>
              <a:t>  employees compose </a:t>
            </a:r>
            <a:r>
              <a:rPr lang="en-US" sz="2200" dirty="0">
                <a:effectLst/>
                <a:latin typeface="Arial" panose="020B0604020202020204" pitchFamily="34" charset="0"/>
                <a:cs typeface="Arial" panose="020B0604020202020204" pitchFamily="34" charset="0"/>
              </a:rPr>
              <a:t>the social capacity of the </a:t>
            </a:r>
            <a:r>
              <a:rPr lang="ro-RO" sz="2200" dirty="0">
                <a:effectLst/>
                <a:latin typeface="Arial" panose="020B0604020202020204" pitchFamily="34" charset="0"/>
                <a:cs typeface="Arial" panose="020B0604020202020204" pitchFamily="34" charset="0"/>
              </a:rPr>
              <a:t>crew and </a:t>
            </a:r>
            <a:r>
              <a:rPr lang="en-US" sz="2200" dirty="0">
                <a:effectLst/>
                <a:latin typeface="Arial" panose="020B0604020202020204" pitchFamily="34" charset="0"/>
                <a:cs typeface="Arial" panose="020B0604020202020204" pitchFamily="34" charset="0"/>
              </a:rPr>
              <a:t>breaking </a:t>
            </a:r>
            <a:r>
              <a:rPr lang="ro-RO" sz="2200" dirty="0">
                <a:effectLst/>
                <a:latin typeface="Arial" panose="020B0604020202020204" pitchFamily="34" charset="0"/>
                <a:cs typeface="Arial" panose="020B0604020202020204" pitchFamily="34" charset="0"/>
              </a:rPr>
              <a:t>its</a:t>
            </a:r>
            <a:r>
              <a:rPr lang="en-US" sz="2200" dirty="0">
                <a:effectLst/>
                <a:latin typeface="Arial" panose="020B0604020202020204" pitchFamily="34" charset="0"/>
                <a:cs typeface="Arial" panose="020B0604020202020204" pitchFamily="34" charset="0"/>
              </a:rPr>
              <a:t> emotional balance</a:t>
            </a:r>
            <a:r>
              <a:rPr lang="ro-RO" sz="2200" dirty="0">
                <a:effectLst/>
                <a:latin typeface="Arial" panose="020B0604020202020204" pitchFamily="34" charset="0"/>
                <a:cs typeface="Arial" panose="020B0604020202020204" pitchFamily="34" charset="0"/>
              </a:rPr>
              <a:t> results in</a:t>
            </a:r>
            <a:r>
              <a:rPr lang="en-US" sz="2200" dirty="0">
                <a:effectLst/>
                <a:latin typeface="Arial" panose="020B0604020202020204" pitchFamily="34" charset="0"/>
                <a:cs typeface="Arial" panose="020B0604020202020204" pitchFamily="34" charset="0"/>
              </a:rPr>
              <a:t> </a:t>
            </a:r>
            <a:r>
              <a:rPr lang="en-US" sz="2200" b="1" dirty="0">
                <a:solidFill>
                  <a:srgbClr val="FFFF00"/>
                </a:solidFill>
                <a:effectLst/>
                <a:latin typeface="Arial" panose="020B0604020202020204" pitchFamily="34" charset="0"/>
                <a:cs typeface="Arial" panose="020B0604020202020204" pitchFamily="34" charset="0"/>
              </a:rPr>
              <a:t>mobbing</a:t>
            </a:r>
            <a:r>
              <a:rPr lang="ro-RO" sz="2200" dirty="0">
                <a:effectLst/>
                <a:latin typeface="Arial" panose="020B0604020202020204" pitchFamily="34" charset="0"/>
                <a:cs typeface="Arial" panose="020B0604020202020204" pitchFamily="34" charset="0"/>
              </a:rPr>
              <a:t>.</a:t>
            </a:r>
          </a:p>
          <a:p>
            <a:pPr marL="0" indent="0" algn="just">
              <a:buNone/>
            </a:pPr>
            <a:endParaRPr lang="ro-RO" sz="2200" dirty="0">
              <a:effectLst/>
              <a:latin typeface="Arial" panose="020B0604020202020204" pitchFamily="34" charset="0"/>
              <a:cs typeface="Arial" panose="020B0604020202020204" pitchFamily="34" charset="0"/>
            </a:endParaRPr>
          </a:p>
          <a:p>
            <a:pPr algn="just"/>
            <a:r>
              <a:rPr lang="ro-RO" sz="2200" dirty="0">
                <a:effectLst/>
                <a:latin typeface="Arial" panose="020B0604020202020204" pitchFamily="34" charset="0"/>
                <a:cs typeface="Arial" panose="020B0604020202020204" pitchFamily="34" charset="0"/>
              </a:rPr>
              <a:t>W</a:t>
            </a:r>
            <a:r>
              <a:rPr lang="en-US" sz="2200" dirty="0">
                <a:effectLst/>
                <a:latin typeface="Arial" panose="020B0604020202020204" pitchFamily="34" charset="0"/>
                <a:cs typeface="Arial" panose="020B0604020202020204" pitchFamily="34" charset="0"/>
              </a:rPr>
              <a:t>hen working with multicultural crew</a:t>
            </a:r>
            <a:r>
              <a:rPr lang="ro-RO" sz="2200" dirty="0">
                <a:effectLst/>
                <a:latin typeface="Arial" panose="020B0604020202020204" pitchFamily="34" charset="0"/>
                <a:cs typeface="Arial" panose="020B0604020202020204" pitchFamily="34" charset="0"/>
              </a:rPr>
              <a:t>s,</a:t>
            </a:r>
            <a:r>
              <a:rPr lang="en-US" sz="2200" dirty="0">
                <a:effectLst/>
                <a:latin typeface="Arial" panose="020B0604020202020204" pitchFamily="34" charset="0"/>
                <a:cs typeface="Arial" panose="020B0604020202020204" pitchFamily="34" charset="0"/>
              </a:rPr>
              <a:t> </a:t>
            </a:r>
            <a:r>
              <a:rPr lang="ro-RO" sz="2200" dirty="0">
                <a:effectLst/>
                <a:latin typeface="Arial" panose="020B0604020202020204" pitchFamily="34" charset="0"/>
                <a:cs typeface="Arial" panose="020B0604020202020204" pitchFamily="34" charset="0"/>
              </a:rPr>
              <a:t>t</a:t>
            </a:r>
            <a:r>
              <a:rPr lang="en-US" sz="2200" dirty="0">
                <a:effectLst/>
                <a:latin typeface="Arial" panose="020B0604020202020204" pitchFamily="34" charset="0"/>
                <a:cs typeface="Arial" panose="020B0604020202020204" pitchFamily="34" charset="0"/>
              </a:rPr>
              <a:t>o prevent prejudice and stereotype onboard ship</a:t>
            </a:r>
            <a:r>
              <a:rPr lang="ro-RO" sz="2200" dirty="0">
                <a:effectLst/>
                <a:latin typeface="Arial" panose="020B0604020202020204" pitchFamily="34" charset="0"/>
                <a:cs typeface="Arial" panose="020B0604020202020204" pitchFamily="34" charset="0"/>
              </a:rPr>
              <a:t>s,</a:t>
            </a:r>
            <a:r>
              <a:rPr lang="en-US" sz="2200" dirty="0">
                <a:effectLst/>
                <a:latin typeface="Arial" panose="020B0604020202020204" pitchFamily="34" charset="0"/>
                <a:cs typeface="Arial" panose="020B0604020202020204" pitchFamily="34" charset="0"/>
              </a:rPr>
              <a:t> leaders can </a:t>
            </a:r>
            <a:r>
              <a:rPr lang="ro-RO" sz="2200" dirty="0" err="1">
                <a:effectLst/>
                <a:latin typeface="Arial" panose="020B0604020202020204" pitchFamily="34" charset="0"/>
                <a:cs typeface="Arial" panose="020B0604020202020204" pitchFamily="34" charset="0"/>
              </a:rPr>
              <a:t>take</a:t>
            </a:r>
            <a:r>
              <a:rPr lang="ro-RO" sz="2200" dirty="0">
                <a:effectLst/>
                <a:latin typeface="Arial" panose="020B0604020202020204" pitchFamily="34" charset="0"/>
                <a:cs typeface="Arial" panose="020B0604020202020204" pitchFamily="34" charset="0"/>
              </a:rPr>
              <a:t> </a:t>
            </a:r>
            <a:r>
              <a:rPr lang="ro-RO" sz="2200" dirty="0" err="1">
                <a:effectLst/>
                <a:latin typeface="Arial" panose="020B0604020202020204" pitchFamily="34" charset="0"/>
                <a:cs typeface="Arial" panose="020B0604020202020204" pitchFamily="34" charset="0"/>
              </a:rPr>
              <a:t>attitudes</a:t>
            </a:r>
            <a:r>
              <a:rPr lang="ro-RO" sz="2200" dirty="0">
                <a:effectLst/>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derived</a:t>
            </a:r>
            <a:r>
              <a:rPr lang="ro-RO" sz="2200" dirty="0">
                <a:effectLst/>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from the</a:t>
            </a:r>
            <a:r>
              <a:rPr lang="ro-RO" sz="2200" dirty="0">
                <a:effectLst/>
                <a:latin typeface="Arial" panose="020B0604020202020204" pitchFamily="34" charset="0"/>
                <a:cs typeface="Arial" panose="020B0604020202020204" pitchFamily="34" charset="0"/>
              </a:rPr>
              <a:t> </a:t>
            </a:r>
            <a:r>
              <a:rPr lang="en-US" sz="2200" b="1" dirty="0">
                <a:solidFill>
                  <a:srgbClr val="FFFF00"/>
                </a:solidFill>
                <a:effectLst/>
                <a:latin typeface="Arial" panose="020B0604020202020204" pitchFamily="34" charset="0"/>
                <a:cs typeface="Arial" panose="020B0604020202020204" pitchFamily="34" charset="0"/>
              </a:rPr>
              <a:t>“</a:t>
            </a:r>
            <a:r>
              <a:rPr lang="en-US" sz="2200" b="1" i="1" dirty="0">
                <a:solidFill>
                  <a:srgbClr val="FFFF00"/>
                </a:solidFill>
                <a:effectLst/>
                <a:latin typeface="Arial" panose="020B0604020202020204" pitchFamily="34" charset="0"/>
                <a:cs typeface="Arial" panose="020B0604020202020204" pitchFamily="34" charset="0"/>
              </a:rPr>
              <a:t>cultural wheel” </a:t>
            </a:r>
            <a:r>
              <a:rPr lang="en-US" sz="2200" b="1" dirty="0">
                <a:solidFill>
                  <a:srgbClr val="FFFF00"/>
                </a:solidFill>
                <a:effectLst/>
                <a:latin typeface="Arial" panose="020B0604020202020204" pitchFamily="34" charset="0"/>
                <a:cs typeface="Arial" panose="020B0604020202020204" pitchFamily="34" charset="0"/>
              </a:rPr>
              <a:t>concept</a:t>
            </a:r>
            <a:r>
              <a:rPr lang="ro-RO" sz="2200" dirty="0">
                <a:effectLst/>
                <a:latin typeface="Arial" panose="020B0604020202020204" pitchFamily="34" charset="0"/>
                <a:cs typeface="Arial" panose="020B0604020202020204" pitchFamily="34" charset="0"/>
              </a:rPr>
              <a:t>.</a:t>
            </a:r>
            <a:endParaRPr lang="en-US" sz="2200" dirty="0">
              <a:effectLst/>
              <a:latin typeface="Arial" panose="020B0604020202020204" pitchFamily="34" charset="0"/>
              <a:cs typeface="Arial" panose="020B0604020202020204" pitchFamily="34" charset="0"/>
            </a:endParaRPr>
          </a:p>
          <a:p>
            <a:pPr marL="0" indent="0" algn="just">
              <a:buNone/>
            </a:pPr>
            <a:endParaRPr lang="ro-RO" sz="2200" dirty="0">
              <a:effectLst/>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The</a:t>
            </a:r>
            <a:r>
              <a:rPr lang="ro-RO"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harassment irrespective of what, how and against whom</a:t>
            </a:r>
            <a:r>
              <a:rPr lang="en-US" sz="2200" dirty="0">
                <a:solidFill>
                  <a:srgbClr val="FFFF00"/>
                </a:solidFill>
                <a:latin typeface="Arial" panose="020B0604020202020204" pitchFamily="34" charset="0"/>
                <a:cs typeface="Arial" panose="020B0604020202020204" pitchFamily="34" charset="0"/>
              </a:rPr>
              <a:t>, </a:t>
            </a:r>
            <a:r>
              <a:rPr lang="en-US" sz="2200" b="1" dirty="0">
                <a:solidFill>
                  <a:srgbClr val="FFFF00"/>
                </a:solidFill>
                <a:latin typeface="Arial" panose="020B0604020202020204" pitchFamily="34" charset="0"/>
                <a:cs typeface="Arial" panose="020B0604020202020204" pitchFamily="34" charset="0"/>
              </a:rPr>
              <a:t>is against the law</a:t>
            </a:r>
            <a:r>
              <a:rPr lang="ro-RO" sz="2200" dirty="0">
                <a:solidFill>
                  <a:srgbClr val="FFFF00"/>
                </a:solidFill>
                <a:latin typeface="Arial" panose="020B0604020202020204" pitchFamily="34" charset="0"/>
                <a:cs typeface="Arial" panose="020B0604020202020204" pitchFamily="34" charset="0"/>
              </a:rPr>
              <a:t>.</a:t>
            </a:r>
            <a:endParaRPr lang="en-US" sz="2200" dirty="0">
              <a:solidFill>
                <a:srgbClr val="FFFF00"/>
              </a:solidFill>
              <a:effectLst/>
              <a:latin typeface="Arial" panose="020B0604020202020204" pitchFamily="34" charset="0"/>
              <a:cs typeface="Arial" panose="020B0604020202020204" pitchFamily="34" charset="0"/>
            </a:endParaRPr>
          </a:p>
          <a:p>
            <a:pPr algn="just"/>
            <a:endParaRPr lang="ro-RO" sz="2000" dirty="0">
              <a:effectLst/>
              <a:latin typeface="Arial" panose="020B0604020202020204" pitchFamily="34" charset="0"/>
              <a:cs typeface="Arial" panose="020B0604020202020204" pitchFamily="34" charset="0"/>
            </a:endParaRPr>
          </a:p>
        </p:txBody>
      </p:sp>
      <p:pic>
        <p:nvPicPr>
          <p:cNvPr id="3" name="Εικόνα 97">
            <a:extLst>
              <a:ext uri="{FF2B5EF4-FFF2-40B4-BE49-F238E27FC236}">
                <a16:creationId xmlns:a16="http://schemas.microsoft.com/office/drawing/2014/main" id="{38FE5EA7-9E0E-191D-0174-BF01B1FC2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9314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336782"/>
            <a:ext cx="12192000" cy="5118774"/>
          </a:xfrm>
          <a:prstGeom prst="rect">
            <a:avLst/>
          </a:prstGeom>
          <a:noFill/>
        </p:spPr>
        <p:txBody>
          <a:bodyPr wrap="square" rtlCol="0">
            <a:spAutoFit/>
          </a:bodyPr>
          <a:lstStyle/>
          <a:p>
            <a:pPr marL="457200" algn="ctr">
              <a:lnSpc>
                <a:spcPct val="115000"/>
              </a:lnSpc>
              <a:spcAft>
                <a:spcPts val="1000"/>
              </a:spcAft>
            </a:pPr>
            <a:r>
              <a:rPr lang="en-US"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EUROPEAN UNION </a:t>
            </a: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GENDER LEGAL FRAMEWORK </a:t>
            </a:r>
            <a:r>
              <a:rPr lang="ro-RO" sz="2400" b="1" i="0" dirty="0" err="1">
                <a:solidFill>
                  <a:srgbClr val="FFFF00"/>
                </a:solidFill>
                <a:effectLst/>
                <a:highlight>
                  <a:srgbClr val="FF0000"/>
                </a:highlight>
                <a:latin typeface="Arial" panose="020B0604020202020204" pitchFamily="34" charset="0"/>
                <a:cs typeface="Arial" panose="020B0604020202020204" pitchFamily="34" charset="0"/>
              </a:rPr>
              <a:t>References</a:t>
            </a:r>
            <a:r>
              <a:rPr lang="ro-RO" sz="2400" b="1" i="0" dirty="0">
                <a:solidFill>
                  <a:srgbClr val="FFFF00"/>
                </a:solidFill>
                <a:effectLst/>
                <a:highlight>
                  <a:srgbClr val="FF0000"/>
                </a:highlight>
                <a:latin typeface="Arial" panose="020B0604020202020204" pitchFamily="34" charset="0"/>
                <a:cs typeface="Arial" panose="020B0604020202020204" pitchFamily="34" charset="0"/>
              </a:rPr>
              <a:t>:</a:t>
            </a:r>
          </a:p>
          <a:p>
            <a:pPr>
              <a:lnSpc>
                <a:spcPct val="115000"/>
              </a:lnSpc>
              <a:spcAft>
                <a:spcPts val="1000"/>
              </a:spcAft>
            </a:pP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Directive 2002/73/EC of the European Parliament and of the Council of 23.09 2002 amending Council Directive 76/207/EEC on the </a:t>
            </a:r>
            <a:r>
              <a:rPr lang="en-GB" sz="1400" i="1" dirty="0">
                <a:solidFill>
                  <a:srgbClr val="FFFF00"/>
                </a:solidFill>
                <a:latin typeface="Arial" panose="020B0604020202020204" pitchFamily="34" charset="0"/>
                <a:cs typeface="Arial" panose="020B0604020202020204" pitchFamily="34" charset="0"/>
              </a:rPr>
              <a:t>implementation of the principle of equal treatment for men and women as regards access to employment, vocational training and promotion, and working</a:t>
            </a:r>
            <a:r>
              <a:rPr lang="en-GB" sz="1400" dirty="0">
                <a:latin typeface="Arial" panose="020B0604020202020204" pitchFamily="34" charset="0"/>
                <a:cs typeface="Arial" panose="020B0604020202020204" pitchFamily="34" charset="0"/>
              </a:rPr>
              <a:t>. </a:t>
            </a:r>
          </a:p>
          <a:p>
            <a:pPr>
              <a:lnSpc>
                <a:spcPct val="115000"/>
              </a:lnSpc>
              <a:spcAft>
                <a:spcPts val="1000"/>
              </a:spcAft>
            </a:pPr>
            <a:r>
              <a:rPr lang="en-GB"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Directive 2006/54/EC of the European Parliament and of the Council of 5.07.2006 on the </a:t>
            </a:r>
            <a:r>
              <a:rPr lang="en-GB" sz="1400" i="1" dirty="0">
                <a:solidFill>
                  <a:srgbClr val="FFFF00"/>
                </a:solidFill>
                <a:latin typeface="Arial" panose="020B0604020202020204" pitchFamily="34" charset="0"/>
                <a:cs typeface="Arial" panose="020B0604020202020204" pitchFamily="34" charset="0"/>
              </a:rPr>
              <a:t>implementation of the principle of equal opportunities and equal treatment of men and women in matters of employment and occupation </a:t>
            </a:r>
            <a:r>
              <a:rPr lang="en-GB" sz="1400" dirty="0">
                <a:latin typeface="Arial" panose="020B0604020202020204" pitchFamily="34" charset="0"/>
                <a:cs typeface="Arial" panose="020B0604020202020204" pitchFamily="34" charset="0"/>
              </a:rPr>
              <a:t>(recast), 2006, OJ L 209/23.</a:t>
            </a:r>
            <a:endParaRPr lang="ro-RO" sz="1400" dirty="0">
              <a:latin typeface="Arial" panose="020B0604020202020204" pitchFamily="34" charset="0"/>
              <a:cs typeface="Arial" panose="020B0604020202020204" pitchFamily="34" charset="0"/>
            </a:endParaRPr>
          </a:p>
          <a:p>
            <a:pPr>
              <a:lnSpc>
                <a:spcPct val="115000"/>
              </a:lnSpc>
              <a:spcAft>
                <a:spcPts val="1000"/>
              </a:spcAft>
            </a:pP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EU Charter of Fundamental Rights</a:t>
            </a:r>
            <a:r>
              <a:rPr lang="en-US" sz="1400" dirty="0">
                <a:latin typeface="Arial" panose="020B0604020202020204" pitchFamily="34" charset="0"/>
                <a:cs typeface="Arial" panose="020B0604020202020204" pitchFamily="34" charset="0"/>
              </a:rPr>
              <a:t> (i.e. </a:t>
            </a:r>
            <a:r>
              <a:rPr lang="en-GB" sz="1400" dirty="0">
                <a:latin typeface="Arial" panose="020B0604020202020204" pitchFamily="34" charset="0"/>
                <a:cs typeface="Arial" panose="020B0604020202020204" pitchFamily="34" charset="0"/>
              </a:rPr>
              <a:t>Articles 21 and 23)</a:t>
            </a:r>
            <a:r>
              <a:rPr lang="ro-RO"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a:lnSpc>
                <a:spcPct val="115000"/>
              </a:lnSpc>
              <a:spcAft>
                <a:spcPts val="1000"/>
              </a:spcAft>
            </a:pPr>
            <a:r>
              <a:rPr lang="ro-RO" sz="1400" dirty="0">
                <a:latin typeface="Arial" panose="020B0604020202020204" pitchFamily="34" charset="0"/>
                <a:cs typeface="Arial" panose="020B0604020202020204" pitchFamily="34" charset="0"/>
              </a:rPr>
              <a:t>→ ”</a:t>
            </a:r>
            <a:r>
              <a:rPr lang="ro-RO" sz="1400" i="1" dirty="0">
                <a:solidFill>
                  <a:srgbClr val="FFFF00"/>
                </a:solidFill>
                <a:latin typeface="Arial" panose="020B0604020202020204" pitchFamily="34" charset="0"/>
                <a:cs typeface="Arial" panose="020B0604020202020204" pitchFamily="34" charset="0"/>
              </a:rPr>
              <a:t>Union of </a:t>
            </a:r>
            <a:r>
              <a:rPr lang="ro-RO" sz="1400" i="1" dirty="0" err="1">
                <a:solidFill>
                  <a:srgbClr val="FFFF00"/>
                </a:solidFill>
                <a:latin typeface="Arial" panose="020B0604020202020204" pitchFamily="34" charset="0"/>
                <a:cs typeface="Arial" panose="020B0604020202020204" pitchFamily="34" charset="0"/>
              </a:rPr>
              <a:t>Equality</a:t>
            </a:r>
            <a:r>
              <a:rPr lang="ro-RO" sz="1400" i="1" dirty="0">
                <a:solidFill>
                  <a:srgbClr val="FFFF00"/>
                </a:solidFill>
                <a:latin typeface="Arial" panose="020B0604020202020204" pitchFamily="34" charset="0"/>
                <a:cs typeface="Arial" panose="020B0604020202020204" pitchFamily="34" charset="0"/>
              </a:rPr>
              <a:t>: EU </a:t>
            </a:r>
            <a:r>
              <a:rPr lang="ro-RO" sz="1400" i="1" dirty="0" err="1">
                <a:solidFill>
                  <a:srgbClr val="FFFF00"/>
                </a:solidFill>
                <a:latin typeface="Arial" panose="020B0604020202020204" pitchFamily="34" charset="0"/>
                <a:cs typeface="Arial" panose="020B0604020202020204" pitchFamily="34" charset="0"/>
              </a:rPr>
              <a:t>gender</a:t>
            </a:r>
            <a:r>
              <a:rPr lang="ro-RO" sz="1400" i="1" dirty="0">
                <a:solidFill>
                  <a:srgbClr val="FFFF00"/>
                </a:solidFill>
                <a:latin typeface="Arial" panose="020B0604020202020204" pitchFamily="34" charset="0"/>
                <a:cs typeface="Arial" panose="020B0604020202020204" pitchFamily="34" charset="0"/>
              </a:rPr>
              <a:t> </a:t>
            </a:r>
            <a:r>
              <a:rPr lang="ro-RO" sz="1400" i="1" dirty="0" err="1">
                <a:solidFill>
                  <a:srgbClr val="FFFF00"/>
                </a:solidFill>
                <a:latin typeface="Arial" panose="020B0604020202020204" pitchFamily="34" charset="0"/>
                <a:cs typeface="Arial" panose="020B0604020202020204" pitchFamily="34" charset="0"/>
              </a:rPr>
              <a:t>equality</a:t>
            </a:r>
            <a:r>
              <a:rPr lang="ro-RO" sz="1400" i="1" dirty="0">
                <a:solidFill>
                  <a:srgbClr val="FFFF00"/>
                </a:solidFill>
                <a:latin typeface="Arial" panose="020B0604020202020204" pitchFamily="34" charset="0"/>
                <a:cs typeface="Arial" panose="020B0604020202020204" pitchFamily="34" charset="0"/>
              </a:rPr>
              <a:t> </a:t>
            </a:r>
            <a:r>
              <a:rPr lang="ro-RO" sz="1400" i="1" dirty="0" err="1">
                <a:solidFill>
                  <a:srgbClr val="FFFF00"/>
                </a:solidFill>
                <a:latin typeface="Arial" panose="020B0604020202020204" pitchFamily="34" charset="0"/>
                <a:cs typeface="Arial" panose="020B0604020202020204" pitchFamily="34" charset="0"/>
              </a:rPr>
              <a:t>strategy</a:t>
            </a:r>
            <a:r>
              <a:rPr lang="ro-RO" sz="1400" i="1" dirty="0">
                <a:solidFill>
                  <a:srgbClr val="FFFF00"/>
                </a:solidFill>
                <a:latin typeface="Arial" panose="020B0604020202020204" pitchFamily="34" charset="0"/>
                <a:cs typeface="Arial" panose="020B0604020202020204" pitchFamily="34" charset="0"/>
              </a:rPr>
              <a:t> 2020-2025</a:t>
            </a:r>
            <a:r>
              <a:rPr lang="ro-RO" sz="1400" dirty="0">
                <a:latin typeface="Arial" panose="020B0604020202020204" pitchFamily="34" charset="0"/>
                <a:cs typeface="Arial" panose="020B0604020202020204" pitchFamily="34" charset="0"/>
              </a:rPr>
              <a:t>”</a:t>
            </a:r>
            <a:r>
              <a:rPr lang="ro-RO" sz="1400" b="0" i="0" dirty="0">
                <a:effectLst/>
                <a:latin typeface="Arial" panose="020B0604020202020204" pitchFamily="34" charset="0"/>
                <a:cs typeface="Arial" panose="020B0604020202020204" pitchFamily="34" charset="0"/>
              </a:rPr>
              <a:t> COM (2020)/152/5.3.20;</a:t>
            </a:r>
          </a:p>
          <a:p>
            <a:pPr>
              <a:lnSpc>
                <a:spcPct val="115000"/>
              </a:lnSpc>
              <a:spcAft>
                <a:spcPts val="1000"/>
              </a:spcAft>
            </a:pPr>
            <a:r>
              <a:rPr lang="ro-RO" sz="1400" dirty="0">
                <a:latin typeface="Arial" panose="020B0604020202020204" pitchFamily="34" charset="0"/>
                <a:cs typeface="Arial" panose="020B0604020202020204" pitchFamily="34" charset="0"/>
              </a:rPr>
              <a:t>→ EU Union of </a:t>
            </a:r>
            <a:r>
              <a:rPr lang="ro-RO" sz="1400" dirty="0" err="1">
                <a:latin typeface="Arial" panose="020B0604020202020204" pitchFamily="34" charset="0"/>
                <a:cs typeface="Arial" panose="020B0604020202020204" pitchFamily="34" charset="0"/>
              </a:rPr>
              <a:t>Equality</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reports</a:t>
            </a:r>
            <a:r>
              <a:rPr lang="ro-RO" sz="1400" dirty="0">
                <a:latin typeface="Arial" panose="020B0604020202020204" pitchFamily="34" charset="0"/>
                <a:cs typeface="Arial" panose="020B0604020202020204" pitchFamily="34" charset="0"/>
              </a:rPr>
              <a:t> - ”</a:t>
            </a:r>
            <a:r>
              <a:rPr lang="ro-RO" sz="1400" i="1" dirty="0">
                <a:solidFill>
                  <a:srgbClr val="FFFF00"/>
                </a:solidFill>
                <a:latin typeface="Arial" panose="020B0604020202020204" pitchFamily="34" charset="0"/>
                <a:cs typeface="Arial" panose="020B0604020202020204" pitchFamily="34" charset="0"/>
              </a:rPr>
              <a:t>2023 Report of </a:t>
            </a:r>
            <a:r>
              <a:rPr lang="ro-RO" sz="1400" i="1" dirty="0" err="1">
                <a:solidFill>
                  <a:srgbClr val="FFFF00"/>
                </a:solidFill>
                <a:latin typeface="Arial" panose="020B0604020202020204" pitchFamily="34" charset="0"/>
                <a:cs typeface="Arial" panose="020B0604020202020204" pitchFamily="34" charset="0"/>
              </a:rPr>
              <a:t>Gender</a:t>
            </a:r>
            <a:r>
              <a:rPr lang="ro-RO" sz="1400" i="1" dirty="0">
                <a:solidFill>
                  <a:srgbClr val="FFFF00"/>
                </a:solidFill>
                <a:latin typeface="Arial" panose="020B0604020202020204" pitchFamily="34" charset="0"/>
                <a:cs typeface="Arial" panose="020B0604020202020204" pitchFamily="34" charset="0"/>
              </a:rPr>
              <a:t> </a:t>
            </a:r>
            <a:r>
              <a:rPr lang="ro-RO" sz="1400" i="1" dirty="0" err="1">
                <a:solidFill>
                  <a:srgbClr val="FFFF00"/>
                </a:solidFill>
                <a:latin typeface="Arial" panose="020B0604020202020204" pitchFamily="34" charset="0"/>
                <a:cs typeface="Arial" panose="020B0604020202020204" pitchFamily="34" charset="0"/>
              </a:rPr>
              <a:t>Equality</a:t>
            </a:r>
            <a:r>
              <a:rPr lang="ro-RO" sz="1400" i="1" dirty="0">
                <a:solidFill>
                  <a:srgbClr val="FFFF00"/>
                </a:solidFill>
                <a:latin typeface="Arial" panose="020B0604020202020204" pitchFamily="34" charset="0"/>
                <a:cs typeface="Arial" panose="020B0604020202020204" pitchFamily="34" charset="0"/>
              </a:rPr>
              <a:t> in European Union</a:t>
            </a:r>
            <a:r>
              <a:rPr lang="ro-RO" sz="1400" dirty="0">
                <a:latin typeface="Arial" panose="020B0604020202020204" pitchFamily="34" charset="0"/>
                <a:cs typeface="Arial" panose="020B0604020202020204" pitchFamily="34" charset="0"/>
              </a:rPr>
              <a:t>”;</a:t>
            </a:r>
          </a:p>
          <a:p>
            <a:pPr>
              <a:lnSpc>
                <a:spcPct val="115000"/>
              </a:lnSpc>
              <a:spcAft>
                <a:spcPts val="1000"/>
              </a:spcAft>
            </a:pP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Directive (EU) 2019/1158 on </a:t>
            </a:r>
            <a:r>
              <a:rPr lang="en-GB" sz="1400" i="1" dirty="0">
                <a:solidFill>
                  <a:srgbClr val="FFFF00"/>
                </a:solidFill>
                <a:latin typeface="Arial" panose="020B0604020202020204" pitchFamily="34" charset="0"/>
                <a:cs typeface="Arial" panose="020B0604020202020204" pitchFamily="34" charset="0"/>
              </a:rPr>
              <a:t>work-life balance for parents and carers</a:t>
            </a:r>
            <a:r>
              <a:rPr lang="ro-RO" sz="1400" i="1" dirty="0">
                <a:solidFill>
                  <a:srgbClr val="FFFF00"/>
                </a:solidFill>
                <a:latin typeface="Arial" panose="020B0604020202020204" pitchFamily="34" charset="0"/>
                <a:cs typeface="Arial" panose="020B0604020202020204" pitchFamily="34" charset="0"/>
              </a:rPr>
              <a:t>;</a:t>
            </a:r>
          </a:p>
          <a:p>
            <a:pPr>
              <a:lnSpc>
                <a:spcPct val="115000"/>
              </a:lnSpc>
              <a:spcAft>
                <a:spcPts val="1000"/>
              </a:spcAft>
            </a:pPr>
            <a:r>
              <a:rPr lang="en-GB" sz="1400" dirty="0">
                <a:latin typeface="Arial" panose="020B0604020202020204" pitchFamily="34" charset="0"/>
                <a:cs typeface="Arial" panose="020B0604020202020204" pitchFamily="34" charset="0"/>
              </a:rPr>
              <a:t>→</a:t>
            </a: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EU Strategic Approach to Women, Peace and Security (WPS) annexed to the Foreign Affairs Council Conclusions on WPS adopted on 10 December 2018, (Council document 15086/18), </a:t>
            </a:r>
            <a:r>
              <a:rPr lang="ro-RO" sz="1400" dirty="0">
                <a:latin typeface="Arial" panose="020B0604020202020204" pitchFamily="34" charset="0"/>
                <a:cs typeface="Arial" panose="020B0604020202020204" pitchFamily="34" charset="0"/>
              </a:rPr>
              <a:t>(</a:t>
            </a:r>
            <a:r>
              <a:rPr lang="en-GB" sz="1000" dirty="0">
                <a:solidFill>
                  <a:srgbClr val="FFC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https://www.consilium.europa.eu/media/37412/st15086-en18.pdf</a:t>
            </a: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 </a:t>
            </a:r>
          </a:p>
          <a:p>
            <a:pPr>
              <a:lnSpc>
                <a:spcPct val="115000"/>
              </a:lnSpc>
              <a:spcAft>
                <a:spcPts val="1000"/>
              </a:spcAft>
            </a:pPr>
            <a:r>
              <a:rPr lang="en-GB" sz="1400" dirty="0">
                <a:latin typeface="Arial" panose="020B0604020202020204" pitchFamily="34" charset="0"/>
                <a:cs typeface="Arial" panose="020B0604020202020204" pitchFamily="34" charset="0"/>
              </a:rPr>
              <a:t>→</a:t>
            </a: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EU Action Plan on Women, Peace and Security (WPS) 2019-2024</a:t>
            </a:r>
            <a:r>
              <a:rPr lang="ro-RO"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4 July 2019 EEAS(2019) 747, </a:t>
            </a:r>
            <a:r>
              <a:rPr lang="ro-RO" sz="1400" dirty="0">
                <a:latin typeface="Arial" panose="020B0604020202020204" pitchFamily="34" charset="0"/>
                <a:cs typeface="Arial" panose="020B0604020202020204" pitchFamily="34" charset="0"/>
              </a:rPr>
              <a:t>(</a:t>
            </a:r>
            <a:r>
              <a:rPr lang="en-GB" sz="1000"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https://www.consilium.europa.eu/register/en/content/out?&amp;typ=ENTRY&amp;i=ADV&amp;DOC_ID=ST-11031-2019-INIT</a:t>
            </a:r>
            <a:r>
              <a:rPr lang="ro-RO" sz="1000" dirty="0">
                <a:solidFill>
                  <a:srgbClr val="FFC000"/>
                </a:solidFill>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a:t>
            </a:r>
          </a:p>
          <a:p>
            <a:pPr>
              <a:lnSpc>
                <a:spcPct val="115000"/>
              </a:lnSpc>
              <a:spcAft>
                <a:spcPts val="1000"/>
              </a:spcAft>
            </a:pPr>
            <a:r>
              <a:rPr lang="ro-RO"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United Nations</a:t>
            </a:r>
            <a:r>
              <a:rPr lang="ro-RO" sz="1400" dirty="0">
                <a:latin typeface="Arial" panose="020B0604020202020204" pitchFamily="34" charset="0"/>
                <a:cs typeface="Arial" panose="020B0604020202020204" pitchFamily="34" charset="0"/>
              </a:rPr>
              <a:t> - </a:t>
            </a:r>
            <a:r>
              <a:rPr lang="en-GB" sz="1400" b="1" dirty="0">
                <a:solidFill>
                  <a:srgbClr val="FFFF00"/>
                </a:solidFill>
                <a:latin typeface="Arial" panose="020B0604020202020204" pitchFamily="34" charset="0"/>
                <a:cs typeface="Arial" panose="020B0604020202020204" pitchFamily="34" charset="0"/>
              </a:rPr>
              <a:t>Sustainable Development Goals, Goal 5</a:t>
            </a:r>
            <a:r>
              <a:rPr lang="en-GB" sz="1400" dirty="0">
                <a:latin typeface="Arial" panose="020B0604020202020204" pitchFamily="34" charset="0"/>
                <a:cs typeface="Arial" panose="020B0604020202020204" pitchFamily="34" charset="0"/>
              </a:rPr>
              <a:t>: </a:t>
            </a:r>
            <a:r>
              <a:rPr lang="en-GB" sz="1400" i="1" dirty="0">
                <a:solidFill>
                  <a:srgbClr val="FFFF00"/>
                </a:solidFill>
                <a:latin typeface="Arial" panose="020B0604020202020204" pitchFamily="34" charset="0"/>
                <a:cs typeface="Arial" panose="020B0604020202020204" pitchFamily="34" charset="0"/>
              </a:rPr>
              <a:t>Achieve gender equality and</a:t>
            </a:r>
            <a:r>
              <a:rPr lang="ro-RO" sz="1400" i="1" dirty="0">
                <a:solidFill>
                  <a:srgbClr val="FFFF00"/>
                </a:solidFill>
                <a:latin typeface="Arial" panose="020B0604020202020204" pitchFamily="34" charset="0"/>
                <a:cs typeface="Arial" panose="020B0604020202020204" pitchFamily="34" charset="0"/>
              </a:rPr>
              <a:t> </a:t>
            </a:r>
            <a:r>
              <a:rPr lang="en-GB" sz="1400" i="1" dirty="0">
                <a:solidFill>
                  <a:srgbClr val="FFFF00"/>
                </a:solidFill>
                <a:latin typeface="Arial" panose="020B0604020202020204" pitchFamily="34" charset="0"/>
                <a:cs typeface="Arial" panose="020B0604020202020204" pitchFamily="34" charset="0"/>
              </a:rPr>
              <a:t>empower all women and girls</a:t>
            </a:r>
            <a:r>
              <a:rPr lang="ro-RO" sz="1400" i="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hlinkClick r:id="rId4"/>
              </a:rPr>
              <a:t>https://www.un.org/sustainabledevelopment/genderequality</a:t>
            </a:r>
            <a:r>
              <a:rPr lang="ro-RO" sz="1400" dirty="0">
                <a:latin typeface="Arial" panose="020B0604020202020204" pitchFamily="34" charset="0"/>
                <a:cs typeface="Arial" panose="020B0604020202020204" pitchFamily="34" charset="0"/>
              </a:rPr>
              <a:t>);</a:t>
            </a: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28257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249" y="980533"/>
            <a:ext cx="12191999" cy="5775110"/>
          </a:xfrm>
        </p:spPr>
        <p:txBody>
          <a:bodyPr/>
          <a:lstStyle/>
          <a:p>
            <a:pPr lvl="0"/>
            <a:r>
              <a:rPr lang="en-GB" sz="1500" dirty="0">
                <a:effectLst/>
              </a:rPr>
              <a:t>M.C. Romero </a:t>
            </a:r>
            <a:r>
              <a:rPr lang="en-GB" sz="1500" dirty="0" err="1">
                <a:effectLst/>
              </a:rPr>
              <a:t>Lares</a:t>
            </a:r>
            <a:r>
              <a:rPr lang="en-GB" sz="1500" dirty="0">
                <a:effectLst/>
              </a:rPr>
              <a:t>, A Case Study on Gender Equality and Women´s Empowerment Policies Developed by the World Maritime University for the Maritime Transport Sector, the International Journal  on Marine Navigation  and Safety of Sea Transportation, Volume 11, Number 4, December 2017;</a:t>
            </a:r>
            <a:endParaRPr lang="en-US" sz="1500" dirty="0">
              <a:effectLst/>
            </a:endParaRPr>
          </a:p>
          <a:p>
            <a:pPr lvl="0"/>
            <a:r>
              <a:rPr lang="en-GB" sz="1500" dirty="0">
                <a:effectLst/>
              </a:rPr>
              <a:t>M. Zhao, Women seafarers in the EC, Seafarers’ International Research Centre, Cardiff, 1998. </a:t>
            </a:r>
            <a:endParaRPr lang="en-US" sz="1500" dirty="0">
              <a:effectLst/>
            </a:endParaRPr>
          </a:p>
          <a:p>
            <a:pPr lvl="0"/>
            <a:r>
              <a:rPr lang="en-GB" sz="1500" dirty="0">
                <a:effectLst/>
              </a:rPr>
              <a:t>***, The Impact on Seafarers’ Living and Working Conditions of Changes in the Structure of the Shipping Industry, JMC/29/2001/3 Report, Geneva, 2001, pp. 79- 80. </a:t>
            </a:r>
            <a:endParaRPr lang="en-US" sz="1500" dirty="0">
              <a:effectLst/>
            </a:endParaRPr>
          </a:p>
          <a:p>
            <a:pPr lvl="0"/>
            <a:r>
              <a:rPr lang="en-GB" sz="1500" dirty="0">
                <a:effectLst/>
              </a:rPr>
              <a:t>http://www.itfseafarers.org/ITI-womenseafarers.cfm. </a:t>
            </a:r>
            <a:endParaRPr lang="en-US" sz="1500" dirty="0">
              <a:effectLst/>
            </a:endParaRPr>
          </a:p>
          <a:p>
            <a:pPr lvl="0"/>
            <a:r>
              <a:rPr lang="en-GB" sz="1500" dirty="0">
                <a:effectLst/>
              </a:rPr>
              <a:t>www.dockers-seafarers.org/news/womenseafarers-spotlight-jakarta-meeting </a:t>
            </a:r>
            <a:endParaRPr lang="en-US" sz="1500" dirty="0">
              <a:effectLst/>
            </a:endParaRPr>
          </a:p>
          <a:p>
            <a:pPr lvl="0"/>
            <a:r>
              <a:rPr lang="en-GB" sz="1500" dirty="0">
                <a:effectLst/>
              </a:rPr>
              <a:t>M. </a:t>
            </a:r>
            <a:r>
              <a:rPr lang="en-GB" sz="1500" dirty="0" err="1">
                <a:effectLst/>
              </a:rPr>
              <a:t>Magramo</a:t>
            </a:r>
            <a:r>
              <a:rPr lang="en-GB" sz="1500" dirty="0">
                <a:effectLst/>
              </a:rPr>
              <a:t>, G. </a:t>
            </a:r>
            <a:r>
              <a:rPr lang="en-GB" sz="1500" dirty="0" err="1">
                <a:effectLst/>
              </a:rPr>
              <a:t>Eler</a:t>
            </a:r>
            <a:r>
              <a:rPr lang="en-GB" sz="1500" dirty="0">
                <a:effectLst/>
              </a:rPr>
              <a:t>, Women Seafarers: Solution to Shortage of Competent Officers?, International Journal on Marine Navigation and Safety of Sea Transportation, Vol. 6, No. 3, 2012, pp. 397-400, 2012. </a:t>
            </a:r>
            <a:endParaRPr lang="en-US" sz="1500" dirty="0">
              <a:effectLst/>
            </a:endParaRPr>
          </a:p>
          <a:p>
            <a:pPr lvl="0"/>
            <a:r>
              <a:rPr lang="en-GB" sz="1500" dirty="0">
                <a:effectLst/>
              </a:rPr>
              <a:t>***, Women Seafarers, International Transport Workers' Federation available at </a:t>
            </a:r>
            <a:r>
              <a:rPr lang="en-GB" sz="1500" u="sng" dirty="0">
                <a:effectLst/>
                <a:hlinkClick r:id="rId3"/>
              </a:rPr>
              <a:t>http://www.itfseafarers.org/ITI-womenseafarers.cfm</a:t>
            </a:r>
            <a:r>
              <a:rPr lang="en-GB" sz="1500" dirty="0">
                <a:effectLst/>
              </a:rPr>
              <a:t>.</a:t>
            </a:r>
            <a:endParaRPr lang="en-US" sz="1500" dirty="0">
              <a:effectLst/>
            </a:endParaRPr>
          </a:p>
          <a:p>
            <a:pPr lvl="0"/>
            <a:r>
              <a:rPr lang="en-GB" sz="1500" dirty="0">
                <a:effectLst/>
              </a:rPr>
              <a:t>Dr Kate Pike, Emma Broadhurst, Dr </a:t>
            </a:r>
            <a:r>
              <a:rPr lang="en-GB" sz="1500" dirty="0" err="1">
                <a:effectLst/>
              </a:rPr>
              <a:t>Minghua</a:t>
            </a:r>
            <a:r>
              <a:rPr lang="en-GB" sz="1500" dirty="0">
                <a:effectLst/>
              </a:rPr>
              <a:t> Zhao, Dr </a:t>
            </a:r>
            <a:r>
              <a:rPr lang="en-GB" sz="1500" dirty="0" err="1">
                <a:effectLst/>
              </a:rPr>
              <a:t>Pengfei</a:t>
            </a:r>
            <a:r>
              <a:rPr lang="en-GB" sz="1500" dirty="0">
                <a:effectLst/>
              </a:rPr>
              <a:t> Zhang, Amos </a:t>
            </a:r>
            <a:r>
              <a:rPr lang="en-GB" sz="1500" dirty="0" err="1">
                <a:effectLst/>
              </a:rPr>
              <a:t>Kuje</a:t>
            </a:r>
            <a:r>
              <a:rPr lang="en-GB" sz="1500" dirty="0">
                <a:effectLst/>
              </a:rPr>
              <a:t>, Nancy </a:t>
            </a:r>
            <a:r>
              <a:rPr lang="en-GB" sz="1500" dirty="0" err="1">
                <a:effectLst/>
              </a:rPr>
              <a:t>Oluoha</a:t>
            </a:r>
            <a:r>
              <a:rPr lang="en-GB" sz="1500" dirty="0">
                <a:effectLst/>
              </a:rPr>
              <a:t>, The Gender Empowerment and Multi-cultural Crew (GEM) Project Report, 2015 – 2016;</a:t>
            </a:r>
            <a:endParaRPr lang="en-US" sz="1500" dirty="0">
              <a:effectLst/>
            </a:endParaRPr>
          </a:p>
          <a:p>
            <a:pPr lvl="0"/>
            <a:r>
              <a:rPr lang="en-GB" sz="1500" dirty="0">
                <a:effectLst/>
              </a:rPr>
              <a:t>Gender Diversity Towards Building and Maintaining a Diverse Shipboard Team</a:t>
            </a:r>
            <a:endParaRPr lang="en-US" sz="1500" dirty="0">
              <a:effectLst/>
            </a:endParaRPr>
          </a:p>
          <a:p>
            <a:pPr lvl="0"/>
            <a:r>
              <a:rPr lang="en-GB" sz="1500" dirty="0" err="1">
                <a:effectLst/>
              </a:rPr>
              <a:t>Pencea</a:t>
            </a:r>
            <a:r>
              <a:rPr lang="en-GB" sz="1500" dirty="0">
                <a:effectLst/>
              </a:rPr>
              <a:t> </a:t>
            </a:r>
            <a:r>
              <a:rPr lang="en-GB" sz="1500" dirty="0" err="1">
                <a:effectLst/>
              </a:rPr>
              <a:t>Mădălina</a:t>
            </a:r>
            <a:r>
              <a:rPr lang="en-GB" sz="1500" dirty="0">
                <a:effectLst/>
              </a:rPr>
              <a:t>, </a:t>
            </a:r>
            <a:r>
              <a:rPr lang="en-GB" sz="1500" dirty="0" err="1">
                <a:effectLst/>
              </a:rPr>
              <a:t>Proiect</a:t>
            </a:r>
            <a:r>
              <a:rPr lang="en-GB" sz="1500" dirty="0">
                <a:effectLst/>
              </a:rPr>
              <a:t> de </a:t>
            </a:r>
            <a:r>
              <a:rPr lang="en-GB" sz="1500" dirty="0" err="1">
                <a:effectLst/>
              </a:rPr>
              <a:t>diplomă</a:t>
            </a:r>
            <a:r>
              <a:rPr lang="en-GB" sz="1500" dirty="0">
                <a:effectLst/>
              </a:rPr>
              <a:t>- </a:t>
            </a:r>
            <a:r>
              <a:rPr lang="en-GB" sz="1500" dirty="0" err="1">
                <a:effectLst/>
              </a:rPr>
              <a:t>Proiectarea</a:t>
            </a:r>
            <a:r>
              <a:rPr lang="en-GB" sz="1500" dirty="0">
                <a:effectLst/>
              </a:rPr>
              <a:t> </a:t>
            </a:r>
            <a:r>
              <a:rPr lang="en-GB" sz="1500" dirty="0" err="1">
                <a:effectLst/>
              </a:rPr>
              <a:t>voiajului</a:t>
            </a:r>
            <a:r>
              <a:rPr lang="en-GB" sz="1500" dirty="0">
                <a:effectLst/>
              </a:rPr>
              <a:t> </a:t>
            </a:r>
            <a:r>
              <a:rPr lang="en-GB" sz="1500" dirty="0" err="1">
                <a:effectLst/>
              </a:rPr>
              <a:t>unei</a:t>
            </a:r>
            <a:r>
              <a:rPr lang="en-GB" sz="1500" dirty="0">
                <a:effectLst/>
              </a:rPr>
              <a:t> nave de </a:t>
            </a:r>
            <a:r>
              <a:rPr lang="en-GB" sz="1500" dirty="0" err="1">
                <a:effectLst/>
              </a:rPr>
              <a:t>mărfuri</a:t>
            </a:r>
            <a:r>
              <a:rPr lang="en-GB" sz="1500" dirty="0">
                <a:effectLst/>
              </a:rPr>
              <a:t> </a:t>
            </a:r>
            <a:r>
              <a:rPr lang="en-GB" sz="1500" dirty="0" err="1">
                <a:effectLst/>
              </a:rPr>
              <a:t>generale</a:t>
            </a:r>
            <a:r>
              <a:rPr lang="en-GB" sz="1500" dirty="0">
                <a:effectLst/>
              </a:rPr>
              <a:t> de 4536 </a:t>
            </a:r>
            <a:r>
              <a:rPr lang="en-GB" sz="1500" dirty="0" err="1">
                <a:effectLst/>
              </a:rPr>
              <a:t>tdw</a:t>
            </a:r>
            <a:r>
              <a:rPr lang="en-GB" sz="1500" dirty="0">
                <a:effectLst/>
              </a:rPr>
              <a:t> pe </a:t>
            </a:r>
            <a:r>
              <a:rPr lang="en-GB" sz="1500" dirty="0" err="1">
                <a:effectLst/>
              </a:rPr>
              <a:t>ruta</a:t>
            </a:r>
            <a:r>
              <a:rPr lang="en-GB" sz="1500" dirty="0">
                <a:effectLst/>
              </a:rPr>
              <a:t> Santos- </a:t>
            </a:r>
            <a:r>
              <a:rPr lang="en-GB" sz="1500" dirty="0" err="1">
                <a:effectLst/>
              </a:rPr>
              <a:t>Kamsar</a:t>
            </a:r>
            <a:r>
              <a:rPr lang="en-GB" sz="1500" dirty="0">
                <a:effectLst/>
              </a:rPr>
              <a:t> (</a:t>
            </a:r>
            <a:r>
              <a:rPr lang="en-GB" sz="1500" dirty="0" err="1">
                <a:effectLst/>
              </a:rPr>
              <a:t>Guineea</a:t>
            </a:r>
            <a:r>
              <a:rPr lang="en-GB" sz="1500" dirty="0">
                <a:effectLst/>
              </a:rPr>
              <a:t>). </a:t>
            </a:r>
            <a:r>
              <a:rPr lang="en-GB" sz="1500" dirty="0" err="1">
                <a:effectLst/>
              </a:rPr>
              <a:t>Studiu</a:t>
            </a:r>
            <a:r>
              <a:rPr lang="en-GB" sz="1500" dirty="0">
                <a:effectLst/>
              </a:rPr>
              <a:t> </a:t>
            </a:r>
            <a:r>
              <a:rPr lang="en-GB" sz="1500" dirty="0" err="1">
                <a:effectLst/>
              </a:rPr>
              <a:t>privind</a:t>
            </a:r>
            <a:r>
              <a:rPr lang="en-GB" sz="1500" dirty="0">
                <a:effectLst/>
              </a:rPr>
              <a:t> </a:t>
            </a:r>
            <a:r>
              <a:rPr lang="en-GB" sz="1500" dirty="0" err="1">
                <a:effectLst/>
              </a:rPr>
              <a:t>influenta</a:t>
            </a:r>
            <a:r>
              <a:rPr lang="en-GB" sz="1500" dirty="0">
                <a:effectLst/>
              </a:rPr>
              <a:t> </a:t>
            </a:r>
            <a:r>
              <a:rPr lang="en-GB" sz="1500" dirty="0" err="1">
                <a:effectLst/>
              </a:rPr>
              <a:t>multiculturalității</a:t>
            </a:r>
            <a:r>
              <a:rPr lang="en-GB" sz="1500" dirty="0">
                <a:effectLst/>
              </a:rPr>
              <a:t> </a:t>
            </a:r>
            <a:r>
              <a:rPr lang="en-GB" sz="1500" dirty="0" err="1">
                <a:effectLst/>
              </a:rPr>
              <a:t>asupra</a:t>
            </a:r>
            <a:r>
              <a:rPr lang="en-GB" sz="1500" dirty="0">
                <a:effectLst/>
              </a:rPr>
              <a:t> </a:t>
            </a:r>
            <a:r>
              <a:rPr lang="en-GB" sz="1500" dirty="0" err="1">
                <a:effectLst/>
              </a:rPr>
              <a:t>transportului</a:t>
            </a:r>
            <a:r>
              <a:rPr lang="en-GB" sz="1500" dirty="0">
                <a:effectLst/>
              </a:rPr>
              <a:t> de </a:t>
            </a:r>
            <a:r>
              <a:rPr lang="en-GB" sz="1500" dirty="0" err="1">
                <a:effectLst/>
              </a:rPr>
              <a:t>mărfuri</a:t>
            </a:r>
            <a:r>
              <a:rPr lang="en-GB" sz="1500" dirty="0">
                <a:effectLst/>
              </a:rPr>
              <a:t> </a:t>
            </a:r>
            <a:r>
              <a:rPr lang="en-GB" sz="1500" dirty="0" err="1">
                <a:effectLst/>
              </a:rPr>
              <a:t>în</a:t>
            </a:r>
            <a:r>
              <a:rPr lang="en-GB" sz="1500" dirty="0">
                <a:effectLst/>
              </a:rPr>
              <a:t> </a:t>
            </a:r>
            <a:r>
              <a:rPr lang="en-GB" sz="1500" dirty="0" err="1">
                <a:effectLst/>
              </a:rPr>
              <a:t>domeniul</a:t>
            </a:r>
            <a:r>
              <a:rPr lang="en-GB" sz="1500" dirty="0">
                <a:effectLst/>
              </a:rPr>
              <a:t> naval.</a:t>
            </a:r>
            <a:endParaRPr lang="en-US" sz="1500" dirty="0">
              <a:effectLst/>
            </a:endParaRPr>
          </a:p>
          <a:p>
            <a:pPr lvl="0"/>
            <a:r>
              <a:rPr lang="en-GB" sz="1500" dirty="0" err="1">
                <a:effectLst/>
              </a:rPr>
              <a:t>Cowburn</a:t>
            </a:r>
            <a:r>
              <a:rPr lang="en-GB" sz="1500" dirty="0">
                <a:effectLst/>
              </a:rPr>
              <a:t> A. and </a:t>
            </a:r>
            <a:r>
              <a:rPr lang="en-GB" sz="1500" dirty="0" err="1">
                <a:effectLst/>
              </a:rPr>
              <a:t>Wahren</a:t>
            </a:r>
            <a:r>
              <a:rPr lang="en-GB" sz="1500" dirty="0">
                <a:effectLst/>
              </a:rPr>
              <a:t> E., Bridge Resource Management, SAS Academy, 2005</a:t>
            </a:r>
            <a:endParaRPr lang="en-US" sz="1500" dirty="0">
              <a:effectLst/>
            </a:endParaRPr>
          </a:p>
          <a:p>
            <a:pPr lvl="0"/>
            <a:r>
              <a:rPr lang="en-GB" sz="1500" dirty="0">
                <a:effectLst/>
              </a:rPr>
              <a:t>Avram, E., Cooper, C.L., (</a:t>
            </a:r>
            <a:r>
              <a:rPr lang="en-GB" sz="1500" dirty="0" err="1">
                <a:effectLst/>
              </a:rPr>
              <a:t>coord</a:t>
            </a:r>
            <a:r>
              <a:rPr lang="en-GB" sz="1500" dirty="0">
                <a:effectLst/>
              </a:rPr>
              <a:t>.), </a:t>
            </a:r>
            <a:r>
              <a:rPr lang="en-GB" sz="1500" dirty="0" err="1">
                <a:effectLst/>
              </a:rPr>
              <a:t>Psihologie</a:t>
            </a:r>
            <a:r>
              <a:rPr lang="en-GB" sz="1500" dirty="0">
                <a:effectLst/>
              </a:rPr>
              <a:t> </a:t>
            </a:r>
            <a:r>
              <a:rPr lang="en-GB" sz="1500" dirty="0" err="1">
                <a:effectLst/>
              </a:rPr>
              <a:t>organizațional-managerială</a:t>
            </a:r>
            <a:r>
              <a:rPr lang="en-GB" sz="1500" dirty="0">
                <a:effectLst/>
              </a:rPr>
              <a:t>. </a:t>
            </a:r>
            <a:r>
              <a:rPr lang="en-GB" sz="1500" dirty="0" err="1">
                <a:effectLst/>
              </a:rPr>
              <a:t>Tendințe</a:t>
            </a:r>
            <a:r>
              <a:rPr lang="en-GB" sz="1500" dirty="0">
                <a:effectLst/>
              </a:rPr>
              <a:t> </a:t>
            </a:r>
            <a:r>
              <a:rPr lang="en-GB" sz="1500" dirty="0" err="1">
                <a:effectLst/>
              </a:rPr>
              <a:t>actuale</a:t>
            </a:r>
            <a:r>
              <a:rPr lang="en-GB" sz="1500" dirty="0">
                <a:effectLst/>
              </a:rPr>
              <a:t>, Ed. </a:t>
            </a:r>
            <a:r>
              <a:rPr lang="en-GB" sz="1500" dirty="0" err="1">
                <a:effectLst/>
              </a:rPr>
              <a:t>Polirom</a:t>
            </a:r>
            <a:r>
              <a:rPr lang="en-GB" sz="1500" dirty="0">
                <a:effectLst/>
              </a:rPr>
              <a:t>, </a:t>
            </a:r>
            <a:r>
              <a:rPr lang="en-GB" sz="1500" dirty="0" err="1">
                <a:effectLst/>
              </a:rPr>
              <a:t>Iași</a:t>
            </a:r>
            <a:r>
              <a:rPr lang="en-GB" sz="1500" dirty="0">
                <a:effectLst/>
              </a:rPr>
              <a:t>, 2008</a:t>
            </a:r>
            <a:endParaRPr lang="en-US" sz="1500" dirty="0">
              <a:effectLst/>
            </a:endParaRPr>
          </a:p>
          <a:p>
            <a:pPr lvl="0"/>
            <a:r>
              <a:rPr lang="en-GB" sz="1500" dirty="0">
                <a:effectLst/>
              </a:rPr>
              <a:t>Swift, A.J., Bridge Team Management,  Nautical Institute, 2000 </a:t>
            </a:r>
            <a:endParaRPr lang="en-US" sz="1500" dirty="0">
              <a:effectLst/>
            </a:endParaRPr>
          </a:p>
          <a:p>
            <a:pPr lvl="0"/>
            <a:r>
              <a:rPr lang="en-GB" sz="1500" dirty="0" err="1">
                <a:effectLst/>
              </a:rPr>
              <a:t>Zlate</a:t>
            </a:r>
            <a:r>
              <a:rPr lang="en-GB" sz="1500" dirty="0">
                <a:effectLst/>
              </a:rPr>
              <a:t>, M., </a:t>
            </a:r>
            <a:r>
              <a:rPr lang="en-GB" sz="1500" dirty="0" err="1">
                <a:effectLst/>
              </a:rPr>
              <a:t>Tratat</a:t>
            </a:r>
            <a:r>
              <a:rPr lang="en-GB" sz="1500" dirty="0">
                <a:effectLst/>
              </a:rPr>
              <a:t> de </a:t>
            </a:r>
            <a:r>
              <a:rPr lang="en-GB" sz="1500" dirty="0" err="1">
                <a:effectLst/>
              </a:rPr>
              <a:t>Psihologie</a:t>
            </a:r>
            <a:r>
              <a:rPr lang="en-GB" sz="1500" dirty="0">
                <a:effectLst/>
              </a:rPr>
              <a:t> </a:t>
            </a:r>
            <a:r>
              <a:rPr lang="en-GB" sz="1500" dirty="0" err="1">
                <a:effectLst/>
              </a:rPr>
              <a:t>organizațional-managerială</a:t>
            </a:r>
            <a:r>
              <a:rPr lang="en-GB" sz="1500" dirty="0">
                <a:effectLst/>
              </a:rPr>
              <a:t>, vol. II, Ed. </a:t>
            </a:r>
            <a:r>
              <a:rPr lang="en-GB" sz="1500" dirty="0" err="1">
                <a:effectLst/>
              </a:rPr>
              <a:t>Polirom</a:t>
            </a:r>
            <a:r>
              <a:rPr lang="en-GB" sz="1500" dirty="0">
                <a:effectLst/>
              </a:rPr>
              <a:t>, </a:t>
            </a:r>
            <a:r>
              <a:rPr lang="en-GB" sz="1500" dirty="0" err="1">
                <a:effectLst/>
              </a:rPr>
              <a:t>Iași</a:t>
            </a:r>
            <a:r>
              <a:rPr lang="en-GB" sz="1500" dirty="0">
                <a:effectLst/>
              </a:rPr>
              <a:t>, 2007</a:t>
            </a:r>
            <a:endParaRPr lang="en-US" sz="1500" dirty="0">
              <a:effectLst/>
            </a:endParaRPr>
          </a:p>
          <a:p>
            <a:pPr lvl="0"/>
            <a:r>
              <a:rPr lang="en-GB" sz="1500" dirty="0">
                <a:effectLst/>
              </a:rPr>
              <a:t>***, safety4sea.com/preventing-sexual-assault-in-maritime-sector</a:t>
            </a:r>
            <a:endParaRPr lang="en-US" sz="1500" dirty="0">
              <a:effectLst/>
            </a:endParaRPr>
          </a:p>
          <a:p>
            <a:pPr lvl="0"/>
            <a:r>
              <a:rPr lang="en-GB" sz="1500" dirty="0">
                <a:effectLst/>
              </a:rPr>
              <a:t>***, safety4sea.com/eliminate-sexual-harassment-onboard</a:t>
            </a:r>
            <a:endParaRPr lang="tr-TR" sz="1500" dirty="0"/>
          </a:p>
        </p:txBody>
      </p:sp>
      <p:sp>
        <p:nvSpPr>
          <p:cNvPr id="3" name="Content Placeholder 1">
            <a:extLst>
              <a:ext uri="{FF2B5EF4-FFF2-40B4-BE49-F238E27FC236}">
                <a16:creationId xmlns:a16="http://schemas.microsoft.com/office/drawing/2014/main" id="{F626F14D-83CF-49DC-8E2C-B9C5FF69602A}"/>
              </a:ext>
            </a:extLst>
          </p:cNvPr>
          <p:cNvSpPr txBox="1">
            <a:spLocks/>
          </p:cNvSpPr>
          <p:nvPr/>
        </p:nvSpPr>
        <p:spPr>
          <a:xfrm>
            <a:off x="2029449" y="264221"/>
            <a:ext cx="8229600" cy="648072"/>
          </a:xfrm>
          <a:prstGeom prst="rect">
            <a:avLst/>
          </a:prstGeom>
        </p:spPr>
        <p:txBody>
          <a:bodyPr anchor="ct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ctr">
              <a:buClr>
                <a:srgbClr val="FFCC00"/>
              </a:buClr>
              <a:buNone/>
            </a:pPr>
            <a:r>
              <a:rPr lang="en-GB" sz="3600" kern="0" dirty="0">
                <a:solidFill>
                  <a:srgbClr val="FFFFFF"/>
                </a:solidFill>
                <a:latin typeface="Arial" panose="020B0604020202020204" pitchFamily="34" charset="0"/>
                <a:cs typeface="Arial" panose="020B0604020202020204" pitchFamily="34" charset="0"/>
              </a:rPr>
              <a:t>REFERENCES</a:t>
            </a:r>
            <a:endParaRPr lang="ro-RO" sz="3600"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8757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8400256" y="6381329"/>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solidFill>
                <a:srgbClr val="FFFFFF"/>
              </a:solidFill>
            </a:endParaRPr>
          </a:p>
        </p:txBody>
      </p:sp>
      <p:sp>
        <p:nvSpPr>
          <p:cNvPr id="204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tr-TR">
              <a:solidFill>
                <a:srgbClr val="FFFFFF"/>
              </a:solidFill>
              <a:latin typeface="Arial" charset="0"/>
            </a:endParaRPr>
          </a:p>
        </p:txBody>
      </p:sp>
      <p:sp>
        <p:nvSpPr>
          <p:cNvPr id="12" name="TextBox 11"/>
          <p:cNvSpPr txBox="1"/>
          <p:nvPr/>
        </p:nvSpPr>
        <p:spPr>
          <a:xfrm>
            <a:off x="0" y="1048601"/>
            <a:ext cx="12192000" cy="6861366"/>
          </a:xfrm>
          <a:prstGeom prst="rect">
            <a:avLst/>
          </a:prstGeom>
          <a:noFill/>
        </p:spPr>
        <p:txBody>
          <a:bodyPr wrap="square" rtlCol="0">
            <a:spAutoFit/>
          </a:bodyPr>
          <a:lstStyle/>
          <a:p>
            <a:pPr marL="457200" algn="ctr">
              <a:lnSpc>
                <a:spcPct val="115000"/>
              </a:lnSpc>
              <a:spcAft>
                <a:spcPts val="1000"/>
              </a:spcAft>
            </a:pPr>
            <a:r>
              <a:rPr lang="ro-RO" sz="2400" b="1" dirty="0">
                <a:solidFill>
                  <a:srgbClr val="FFFF00"/>
                </a:solidFill>
                <a:effectLst/>
                <a:highlight>
                  <a:srgbClr val="008080"/>
                </a:highlight>
                <a:latin typeface="Arial" panose="020B0604020202020204" pitchFamily="34" charset="0"/>
                <a:ea typeface="Times New Roman" panose="02020603050405020304" pitchFamily="18" charset="0"/>
                <a:cs typeface="Arial" panose="020B0604020202020204" pitchFamily="34" charset="0"/>
              </a:rPr>
              <a:t>EUROPEAN UNION GENDER POLICIES</a:t>
            </a:r>
            <a:endParaRPr lang="ro-RO" sz="2400" dirty="0">
              <a:solidFill>
                <a:srgbClr val="FFFF00"/>
              </a:solidFill>
              <a:highlight>
                <a:srgbClr val="008080"/>
              </a:highlight>
              <a:latin typeface="Arial" panose="020B0604020202020204" pitchFamily="34" charset="0"/>
              <a:ea typeface="Times New Roman" panose="02020603050405020304" pitchFamily="18" charset="0"/>
              <a:cs typeface="Arial" panose="020B0604020202020204" pitchFamily="34" charset="0"/>
            </a:endParaRPr>
          </a:p>
          <a:p>
            <a:pPr algn="l">
              <a:spcAft>
                <a:spcPts val="1200"/>
              </a:spcAft>
            </a:pPr>
            <a:r>
              <a:rPr lang="en-GB" sz="2000" dirty="0">
                <a:effectLst/>
              </a:rPr>
              <a:t>EU has made significant progress in gender equality over the last decades</a:t>
            </a:r>
            <a:r>
              <a:rPr lang="ro-RO" sz="2000" dirty="0">
                <a:effectLst/>
              </a:rPr>
              <a:t> </a:t>
            </a:r>
            <a:r>
              <a:rPr lang="ro-RO" sz="2000" dirty="0" err="1">
                <a:effectLst/>
              </a:rPr>
              <a:t>promoting</a:t>
            </a:r>
            <a:r>
              <a:rPr lang="ro-RO" sz="2000" dirty="0">
                <a:effectLst/>
              </a:rPr>
              <a:t>:</a:t>
            </a:r>
            <a:endParaRPr lang="en-GB" sz="2000" dirty="0">
              <a:effectLst/>
            </a:endParaRPr>
          </a:p>
          <a:p>
            <a:pPr algn="l">
              <a:spcAft>
                <a:spcPts val="1200"/>
              </a:spcAft>
              <a:buFont typeface="Arial" panose="020B0604020202020204" pitchFamily="34" charset="0"/>
              <a:buChar char="•"/>
            </a:pPr>
            <a:r>
              <a:rPr lang="ro-RO" sz="2000" dirty="0">
                <a:effectLst/>
              </a:rPr>
              <a:t> </a:t>
            </a:r>
            <a:r>
              <a:rPr lang="en-GB" sz="2000" b="1" dirty="0">
                <a:solidFill>
                  <a:srgbClr val="FFFF00"/>
                </a:solidFill>
                <a:effectLst/>
              </a:rPr>
              <a:t>equal treatment legislation</a:t>
            </a:r>
          </a:p>
          <a:p>
            <a:pPr algn="l">
              <a:spcAft>
                <a:spcPts val="1200"/>
              </a:spcAft>
              <a:buFont typeface="Arial" panose="020B0604020202020204" pitchFamily="34" charset="0"/>
              <a:buChar char="•"/>
            </a:pPr>
            <a:r>
              <a:rPr lang="ro-RO" sz="2000" b="1" dirty="0">
                <a:solidFill>
                  <a:srgbClr val="FFFF00"/>
                </a:solidFill>
                <a:effectLst/>
              </a:rPr>
              <a:t> </a:t>
            </a:r>
            <a:r>
              <a:rPr lang="en-GB" sz="2000" b="1" dirty="0">
                <a:solidFill>
                  <a:srgbClr val="FFFF00"/>
                </a:solidFill>
                <a:effectLst/>
              </a:rPr>
              <a:t>gender mainstreaming, integration of the gender perspective into all other policies</a:t>
            </a:r>
          </a:p>
          <a:p>
            <a:pPr algn="l">
              <a:spcAft>
                <a:spcPts val="1200"/>
              </a:spcAft>
              <a:buFont typeface="Arial" panose="020B0604020202020204" pitchFamily="34" charset="0"/>
              <a:buChar char="•"/>
            </a:pPr>
            <a:r>
              <a:rPr lang="ro-RO" sz="2000" b="1" dirty="0">
                <a:solidFill>
                  <a:srgbClr val="FFFF00"/>
                </a:solidFill>
                <a:effectLst/>
              </a:rPr>
              <a:t> </a:t>
            </a:r>
            <a:r>
              <a:rPr lang="en-GB" sz="2000" b="1" dirty="0">
                <a:solidFill>
                  <a:srgbClr val="FFFF00"/>
                </a:solidFill>
                <a:effectLst/>
              </a:rPr>
              <a:t>specific measures for the advancement of women</a:t>
            </a:r>
          </a:p>
          <a:p>
            <a:pPr algn="l">
              <a:spcAft>
                <a:spcPts val="1200"/>
              </a:spcAft>
            </a:pPr>
            <a:endParaRPr lang="ro-RO" sz="2000" b="1" i="0" dirty="0">
              <a:effectLst/>
              <a:latin typeface="arial" panose="020B0604020202020204" pitchFamily="34" charset="0"/>
            </a:endParaRPr>
          </a:p>
          <a:p>
            <a:pPr algn="ctr">
              <a:spcAft>
                <a:spcPts val="1200"/>
              </a:spcAft>
            </a:pPr>
            <a:r>
              <a:rPr lang="en-GB" sz="2000" b="1" i="0" dirty="0">
                <a:solidFill>
                  <a:srgbClr val="FF0000"/>
                </a:solidFill>
                <a:effectLst/>
                <a:highlight>
                  <a:srgbClr val="000000"/>
                </a:highlight>
                <a:latin typeface="arial" panose="020B0604020202020204" pitchFamily="34" charset="0"/>
              </a:rPr>
              <a:t>Gender Equality Strategy 2020-2025</a:t>
            </a:r>
          </a:p>
          <a:p>
            <a:pPr algn="l">
              <a:spcAft>
                <a:spcPts val="1200"/>
              </a:spcAft>
            </a:pPr>
            <a:r>
              <a:rPr lang="en-GB" sz="2000" dirty="0">
                <a:effectLst/>
              </a:rPr>
              <a:t>The EU </a:t>
            </a:r>
            <a:r>
              <a:rPr lang="ro-RO" sz="2000" dirty="0">
                <a:effectLst/>
              </a:rPr>
              <a:t>GES </a:t>
            </a:r>
            <a:r>
              <a:rPr lang="en-GB" sz="2000" dirty="0">
                <a:effectLst/>
              </a:rPr>
              <a:t>delivers the Commission’s commitment to achieving a </a:t>
            </a:r>
            <a:r>
              <a:rPr lang="en-GB" sz="2000" b="1" dirty="0">
                <a:solidFill>
                  <a:srgbClr val="FFFF00"/>
                </a:solidFill>
                <a:effectLst/>
              </a:rPr>
              <a:t>Union of Equality.</a:t>
            </a:r>
            <a:r>
              <a:rPr lang="en-GB" sz="2000" dirty="0">
                <a:effectLst/>
              </a:rPr>
              <a:t> The Strategy presents policy objectives and actions </a:t>
            </a:r>
            <a:r>
              <a:rPr lang="en-GB" sz="2000" b="1" dirty="0">
                <a:solidFill>
                  <a:srgbClr val="FFFF00"/>
                </a:solidFill>
                <a:effectLst/>
              </a:rPr>
              <a:t>towards a gender-equal Europe</a:t>
            </a:r>
            <a:r>
              <a:rPr lang="en-GB" sz="2000" dirty="0">
                <a:effectLst/>
              </a:rPr>
              <a:t> </a:t>
            </a:r>
            <a:r>
              <a:rPr lang="ro-RO" sz="2000" dirty="0">
                <a:effectLst/>
              </a:rPr>
              <a:t>- </a:t>
            </a:r>
            <a:r>
              <a:rPr lang="en-GB" sz="2000" dirty="0">
                <a:effectLst/>
              </a:rPr>
              <a:t>a Union where women and men, girls and boys, in all their diversity, are </a:t>
            </a:r>
            <a:r>
              <a:rPr lang="en-GB" sz="2000" b="1" dirty="0">
                <a:solidFill>
                  <a:srgbClr val="FFFF00"/>
                </a:solidFill>
                <a:effectLst/>
              </a:rPr>
              <a:t>free</a:t>
            </a:r>
            <a:r>
              <a:rPr lang="en-GB" sz="2000" b="1" dirty="0">
                <a:effectLst/>
              </a:rPr>
              <a:t> </a:t>
            </a:r>
            <a:r>
              <a:rPr lang="en-GB" sz="2000" dirty="0">
                <a:effectLst/>
              </a:rPr>
              <a:t>to pursue their chosen path in life, have equal opportunities to </a:t>
            </a:r>
            <a:r>
              <a:rPr lang="en-GB" sz="2000" b="1" dirty="0">
                <a:effectLst/>
              </a:rPr>
              <a:t>thrive</a:t>
            </a:r>
            <a:r>
              <a:rPr lang="en-GB" sz="2000" dirty="0">
                <a:effectLst/>
              </a:rPr>
              <a:t>, and can equally participate in and </a:t>
            </a:r>
            <a:r>
              <a:rPr lang="en-GB" sz="2000" b="1" dirty="0">
                <a:effectLst/>
              </a:rPr>
              <a:t>lead </a:t>
            </a:r>
            <a:r>
              <a:rPr lang="en-GB" sz="2000" dirty="0">
                <a:effectLst/>
              </a:rPr>
              <a:t>our European society.</a:t>
            </a:r>
          </a:p>
          <a:p>
            <a:pPr algn="l">
              <a:spcAft>
                <a:spcPts val="1200"/>
              </a:spcAft>
            </a:pPr>
            <a:r>
              <a:rPr lang="en-GB" sz="1600" dirty="0">
                <a:effectLst/>
              </a:rPr>
              <a:t>The </a:t>
            </a:r>
            <a:r>
              <a:rPr lang="en-GB" sz="1600" b="1" dirty="0">
                <a:effectLst/>
              </a:rPr>
              <a:t>key objectives</a:t>
            </a:r>
            <a:r>
              <a:rPr lang="ro-RO" sz="1600" b="1" dirty="0"/>
              <a:t>:</a:t>
            </a:r>
            <a:r>
              <a:rPr lang="en-GB" sz="1600" dirty="0">
                <a:effectLst/>
              </a:rPr>
              <a:t> gender-based violence; challenging gender stereotypes; closing gender gaps in the labour market; achieving equal participation across different sectors of the economy; addressing the gender pay gaps</a:t>
            </a:r>
            <a:r>
              <a:rPr lang="ro-RO" sz="1600" dirty="0">
                <a:effectLst/>
              </a:rPr>
              <a:t>.</a:t>
            </a:r>
            <a:r>
              <a:rPr lang="en-GB" sz="1600" dirty="0">
                <a:effectLst/>
              </a:rPr>
              <a:t>The Strategy pursues a dual approach of gender </a:t>
            </a:r>
            <a:r>
              <a:rPr lang="en-GB" sz="1600" b="1" dirty="0">
                <a:effectLst/>
              </a:rPr>
              <a:t>mainstreaming </a:t>
            </a:r>
            <a:r>
              <a:rPr lang="en-GB" sz="1600" dirty="0">
                <a:effectLst/>
              </a:rPr>
              <a:t>combined with targeted actions, and </a:t>
            </a:r>
            <a:r>
              <a:rPr lang="en-GB" sz="1600" b="1" dirty="0">
                <a:effectLst/>
              </a:rPr>
              <a:t>intersectionality </a:t>
            </a:r>
            <a:r>
              <a:rPr lang="en-GB" sz="1600" dirty="0">
                <a:effectLst/>
              </a:rPr>
              <a:t>is a horizontal principle for its implementation. </a:t>
            </a:r>
            <a:endParaRPr lang="ro-RO" sz="2400" dirty="0">
              <a:latin typeface="Arial" panose="020B0604020202020204" pitchFamily="34" charset="0"/>
              <a:cs typeface="Arial" panose="020B0604020202020204" pitchFamily="34" charset="0"/>
            </a:endParaRPr>
          </a:p>
          <a:p>
            <a:pPr>
              <a:lnSpc>
                <a:spcPct val="115000"/>
              </a:lnSpc>
              <a:spcAft>
                <a:spcPts val="1000"/>
              </a:spcAft>
            </a:pPr>
            <a:endParaRPr lang="ro-RO" sz="2400" b="0" i="0" dirty="0">
              <a:effectLst/>
              <a:latin typeface="Arial" panose="020B0604020202020204" pitchFamily="34" charset="0"/>
              <a:cs typeface="Arial" panose="020B0604020202020204" pitchFamily="34" charset="0"/>
            </a:endParaRPr>
          </a:p>
          <a:p>
            <a:pPr lvl="1" algn="l">
              <a:spcAft>
                <a:spcPts val="0"/>
              </a:spcAft>
            </a:pPr>
            <a:endParaRPr lang="ro-RO" sz="4000" b="1" dirty="0">
              <a:latin typeface="Calibri" panose="020F0502020204030204" pitchFamily="34" charset="0"/>
            </a:endParaRPr>
          </a:p>
        </p:txBody>
      </p:sp>
      <p:pic>
        <p:nvPicPr>
          <p:cNvPr id="1026" name="Εικόνα 97">
            <a:extLst>
              <a:ext uri="{FF2B5EF4-FFF2-40B4-BE49-F238E27FC236}">
                <a16:creationId xmlns:a16="http://schemas.microsoft.com/office/drawing/2014/main" id="{F93CE11D-0836-EE55-9931-346186CB2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4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67888"/>
      </p:ext>
    </p:extLst>
  </p:cSld>
  <p:clrMapOvr>
    <a:masterClrMapping/>
  </p:clrMapOvr>
  <p:transition/>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25424</Words>
  <Application>Microsoft Office PowerPoint</Application>
  <PresentationFormat>Widescreen</PresentationFormat>
  <Paragraphs>1138</Paragraphs>
  <Slides>80</Slides>
  <Notes>50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80</vt:i4>
      </vt:variant>
    </vt:vector>
  </HeadingPairs>
  <TitlesOfParts>
    <vt:vector size="89" baseType="lpstr">
      <vt:lpstr>Arial</vt:lpstr>
      <vt:lpstr>Arial</vt:lpstr>
      <vt:lpstr>Calibri</vt:lpstr>
      <vt:lpstr>Calibri Light</vt:lpstr>
      <vt:lpstr>Tahoma</vt:lpstr>
      <vt:lpstr>Times New Roman</vt:lpstr>
      <vt:lpstr>Wingdings</vt:lpstr>
      <vt:lpstr>Ocean</vt:lpstr>
      <vt:lpstr>1_Ocean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1  GENERAL FRAMEWORK OF DIVERSITY MANAGEMENT     </vt:lpstr>
      <vt:lpstr>Theoretical Basics of Diversity  </vt:lpstr>
      <vt:lpstr>PowerPoint Presentation</vt:lpstr>
      <vt:lpstr>PowerPoint Presentation</vt:lpstr>
      <vt:lpstr>PowerPoint Presentation</vt:lpstr>
      <vt:lpstr>PowerPoint Presentation</vt:lpstr>
      <vt:lpstr>PowerPoint Presentation</vt:lpstr>
      <vt:lpstr>TOPIC 2  DIVERSITY MANAGEMENT IN MARITIME SECTOR    </vt:lpstr>
      <vt:lpstr>PowerPoint Presentation</vt:lpstr>
      <vt:lpstr>PowerPoint Presentation</vt:lpstr>
      <vt:lpstr>PowerPoint Presentation</vt:lpstr>
      <vt:lpstr>PowerPoint Presentation</vt:lpstr>
      <vt:lpstr>TOPIC 3  COPING WITH GENDER EQUITY PROBLEMS  IN MARITIME SECTOR    </vt:lpstr>
      <vt:lpstr>PowerPoint Presentation</vt:lpstr>
      <vt:lpstr>PowerPoint Presentation</vt:lpstr>
      <vt:lpstr>PowerPoint Presentation</vt:lpstr>
      <vt:lpstr>PowerPoint Presentation</vt:lpstr>
      <vt:lpstr> LEGAL FRAMEWORK FOR GENDER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 Popa</dc:creator>
  <cp:lastModifiedBy>Catalin Popa</cp:lastModifiedBy>
  <cp:revision>64</cp:revision>
  <dcterms:created xsi:type="dcterms:W3CDTF">2023-08-28T14:23:27Z</dcterms:created>
  <dcterms:modified xsi:type="dcterms:W3CDTF">2023-09-17T15:45:24Z</dcterms:modified>
</cp:coreProperties>
</file>