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3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Water Waste Management and Conservation on Board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Comprehensive 40-Slide Training Module</a:t>
            </a:r>
          </a:p>
          <a:p>
            <a:r>
              <a:t>Text-Only | Minimal Blue Maritime Theme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1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Cycle Integration</a:t>
            </a:r>
          </a:p>
          <a:p>
            <a:pPr>
              <a:defRPr sz="1800"/>
            </a:pPr>
            <a:r>
              <a:t>   – Water flows through multiple operational stages.</a:t>
            </a:r>
          </a:p>
          <a:p>
            <a:pPr>
              <a:defRPr sz="1800"/>
            </a:pPr>
            <a:r>
              <a:t>   – Understanding prevents misuse and loss.</a:t>
            </a:r>
          </a:p>
          <a:p>
            <a:pPr>
              <a:defRPr sz="2200" b="1"/>
            </a:pPr>
            <a:r>
              <a:t>• Safety and Hygiene</a:t>
            </a:r>
          </a:p>
          <a:p>
            <a:pPr>
              <a:defRPr sz="1800"/>
            </a:pPr>
            <a:r>
              <a:t>   – Potable water integrity protects crew health.</a:t>
            </a:r>
          </a:p>
          <a:p>
            <a:pPr>
              <a:defRPr sz="1800"/>
            </a:pPr>
            <a:r>
              <a:t>   – Testing and chlorination are mandatory.</a:t>
            </a:r>
          </a:p>
          <a:p>
            <a:pPr>
              <a:defRPr sz="2200" b="1"/>
            </a:pPr>
            <a:r>
              <a:t>• Monitoring Tools</a:t>
            </a:r>
          </a:p>
          <a:p>
            <a:pPr>
              <a:defRPr sz="1800"/>
            </a:pPr>
            <a:r>
              <a:t>   – Data-driven checks improve reliability.</a:t>
            </a:r>
          </a:p>
          <a:p>
            <a:pPr>
              <a:defRPr sz="1800"/>
            </a:pPr>
            <a:r>
              <a:t>   – Automation enhances sustainability.</a:t>
            </a:r>
          </a:p>
          <a:p>
            <a:pPr>
              <a:defRPr sz="2200" b="1"/>
            </a:pPr>
            <a:r>
              <a:t>• Compliance Aspect</a:t>
            </a:r>
          </a:p>
          <a:p>
            <a:pPr>
              <a:defRPr sz="1800"/>
            </a:pPr>
            <a:r>
              <a:t>   – Adherence meets port state and flag requirements.</a:t>
            </a:r>
          </a:p>
          <a:p>
            <a:pPr>
              <a:defRPr sz="1800"/>
            </a:pPr>
            <a:r>
              <a:t>   – Reduces risk of non-compliance penalties.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2: Freshwater Generation and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Generation Methods</a:t>
            </a:r>
          </a:p>
          <a:p>
            <a:pPr>
              <a:defRPr sz="1800"/>
            </a:pPr>
            <a:r>
              <a:t>   – Main systems include distillation and RO units.</a:t>
            </a:r>
          </a:p>
          <a:p>
            <a:pPr>
              <a:defRPr sz="1800"/>
            </a:pPr>
            <a:r>
              <a:t>   – Choice depends on energy availability and ship design.</a:t>
            </a:r>
          </a:p>
          <a:p>
            <a:pPr>
              <a:defRPr sz="2200" b="1"/>
            </a:pPr>
            <a:r>
              <a:t>• Evaporator Systems</a:t>
            </a:r>
          </a:p>
          <a:p>
            <a:pPr>
              <a:defRPr sz="1800"/>
            </a:pPr>
            <a:r>
              <a:t>   – Use waste heat to vaporize seawater.</a:t>
            </a:r>
          </a:p>
          <a:p>
            <a:pPr>
              <a:defRPr sz="1800"/>
            </a:pPr>
            <a:r>
              <a:t>   – Condensed steam forms high-purity water.</a:t>
            </a:r>
          </a:p>
          <a:p>
            <a:pPr>
              <a:defRPr sz="2200" b="1"/>
            </a:pPr>
            <a:r>
              <a:t>• Reverse Osmosis</a:t>
            </a:r>
          </a:p>
          <a:p>
            <a:pPr>
              <a:defRPr sz="1800"/>
            </a:pPr>
            <a:r>
              <a:t>   – Pressure-driven filtration through membranes.</a:t>
            </a:r>
          </a:p>
          <a:p>
            <a:pPr>
              <a:defRPr sz="1800"/>
            </a:pPr>
            <a:r>
              <a:t>   – Removes salts and bacteria efficiently.</a:t>
            </a:r>
          </a:p>
          <a:p>
            <a:pPr>
              <a:defRPr sz="2200" b="1"/>
            </a:pPr>
            <a:r>
              <a:t>• Combination Systems</a:t>
            </a:r>
          </a:p>
          <a:p>
            <a:pPr>
              <a:defRPr sz="1800"/>
            </a:pPr>
            <a:r>
              <a:t>   – Hybrid setups balance power use and output.</a:t>
            </a:r>
          </a:p>
          <a:p>
            <a:pPr>
              <a:defRPr sz="1800"/>
            </a:pPr>
            <a:r>
              <a:t>   – Optimized for long voyages.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Pre-Treatment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Filtration</a:t>
            </a:r>
          </a:p>
          <a:p>
            <a:pPr>
              <a:defRPr sz="1800"/>
            </a:pPr>
            <a:r>
              <a:t>   – Removes large particles before core treatment.</a:t>
            </a:r>
          </a:p>
          <a:p>
            <a:pPr>
              <a:defRPr sz="1800"/>
            </a:pPr>
            <a:r>
              <a:t>   – Protects equipment from fouling.</a:t>
            </a:r>
          </a:p>
          <a:p>
            <a:pPr>
              <a:defRPr sz="2200" b="1"/>
            </a:pPr>
            <a:r>
              <a:t>• Chemical Dosing</a:t>
            </a:r>
          </a:p>
          <a:p>
            <a:pPr>
              <a:defRPr sz="1800"/>
            </a:pPr>
            <a:r>
              <a:t>   – Adjusts pH and prevents scaling.</a:t>
            </a:r>
          </a:p>
          <a:p>
            <a:pPr>
              <a:defRPr sz="1800"/>
            </a:pPr>
            <a:r>
              <a:t>   – Maintains stable operation of RO membranes.</a:t>
            </a:r>
          </a:p>
          <a:p>
            <a:pPr>
              <a:defRPr sz="2200" b="1"/>
            </a:pPr>
            <a:r>
              <a:t>• Temperature Conditioning</a:t>
            </a:r>
          </a:p>
          <a:p>
            <a:pPr>
              <a:defRPr sz="1800"/>
            </a:pPr>
            <a:r>
              <a:t>   – Pre-heating enhances RO efficiency.</a:t>
            </a:r>
          </a:p>
          <a:p>
            <a:pPr>
              <a:defRPr sz="1800"/>
            </a:pPr>
            <a:r>
              <a:t>   – Used when ambient seawater is cold.</a:t>
            </a:r>
          </a:p>
          <a:p>
            <a:pPr>
              <a:defRPr sz="2200" b="1"/>
            </a:pPr>
            <a:r>
              <a:t>• Monitoring</a:t>
            </a:r>
          </a:p>
          <a:p>
            <a:pPr>
              <a:defRPr sz="1800"/>
            </a:pPr>
            <a:r>
              <a:t>   – Pressure and salinity sensors ensure quality.</a:t>
            </a:r>
          </a:p>
          <a:p>
            <a:pPr>
              <a:defRPr sz="1800"/>
            </a:pPr>
            <a:r>
              <a:t>   – Automated systems reduce manual checks.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Post-Treatment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Chlorination</a:t>
            </a:r>
          </a:p>
          <a:p>
            <a:pPr>
              <a:defRPr sz="1800"/>
            </a:pPr>
            <a:r>
              <a:t>   – Ensures continuous disinfection in storage tanks.</a:t>
            </a:r>
          </a:p>
          <a:p>
            <a:pPr>
              <a:defRPr sz="1800"/>
            </a:pPr>
            <a:r>
              <a:t>   – Concentration carefully monitored.</a:t>
            </a:r>
          </a:p>
          <a:p>
            <a:pPr>
              <a:defRPr sz="2200" b="1"/>
            </a:pPr>
            <a:r>
              <a:t>• Mineral Rebalance</a:t>
            </a:r>
          </a:p>
          <a:p>
            <a:pPr>
              <a:defRPr sz="1800"/>
            </a:pPr>
            <a:r>
              <a:t>   – Adds calcium and magnesium for taste.</a:t>
            </a:r>
          </a:p>
          <a:p>
            <a:pPr>
              <a:defRPr sz="1800"/>
            </a:pPr>
            <a:r>
              <a:t>   – Improves long-term crew acceptance.</a:t>
            </a:r>
          </a:p>
          <a:p>
            <a:pPr>
              <a:defRPr sz="2200" b="1"/>
            </a:pPr>
            <a:r>
              <a:t>• UV Sterilization</a:t>
            </a:r>
          </a:p>
          <a:p>
            <a:pPr>
              <a:defRPr sz="1800"/>
            </a:pPr>
            <a:r>
              <a:t>   – Destroys microbes without chemicals.</a:t>
            </a:r>
          </a:p>
          <a:p>
            <a:pPr>
              <a:defRPr sz="1800"/>
            </a:pPr>
            <a:r>
              <a:t>   – Acts as backup for chlorination.</a:t>
            </a:r>
          </a:p>
          <a:p>
            <a:pPr>
              <a:defRPr sz="2200" b="1"/>
            </a:pPr>
            <a:r>
              <a:t>• Distribution Readiness</a:t>
            </a:r>
          </a:p>
          <a:p>
            <a:pPr>
              <a:defRPr sz="1800"/>
            </a:pPr>
            <a:r>
              <a:t>   – Filtered and stored for domestic and technical use.</a:t>
            </a:r>
          </a:p>
          <a:p>
            <a:pPr>
              <a:defRPr sz="1800"/>
            </a:pPr>
            <a:r>
              <a:t>   – Tested before entering supply lines.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Storage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Tank Connections</a:t>
            </a:r>
          </a:p>
          <a:p>
            <a:pPr>
              <a:defRPr sz="1800"/>
            </a:pPr>
            <a:r>
              <a:t>   – Feed lines designed to minimize contamination risk.</a:t>
            </a:r>
          </a:p>
          <a:p>
            <a:pPr>
              <a:defRPr sz="1800"/>
            </a:pPr>
            <a:r>
              <a:t>   – Overflow directed to bilge or drain system.</a:t>
            </a:r>
          </a:p>
          <a:p>
            <a:pPr>
              <a:defRPr sz="2200" b="1"/>
            </a:pPr>
            <a:r>
              <a:t>• Vent Filters</a:t>
            </a:r>
          </a:p>
          <a:p>
            <a:pPr>
              <a:defRPr sz="1800"/>
            </a:pPr>
            <a:r>
              <a:t>   – Prevent airborne particles from entering tanks.</a:t>
            </a:r>
          </a:p>
          <a:p>
            <a:pPr>
              <a:defRPr sz="1800"/>
            </a:pPr>
            <a:r>
              <a:t>   – Checked during monthly maintenance.</a:t>
            </a:r>
          </a:p>
          <a:p>
            <a:pPr>
              <a:defRPr sz="2200" b="1"/>
            </a:pPr>
            <a:r>
              <a:t>• Temperature Management</a:t>
            </a:r>
          </a:p>
          <a:p>
            <a:pPr>
              <a:defRPr sz="1800"/>
            </a:pPr>
            <a:r>
              <a:t>   – Keeps water below microbial growth threshold.</a:t>
            </a:r>
          </a:p>
          <a:p>
            <a:pPr>
              <a:defRPr sz="1800"/>
            </a:pPr>
            <a:r>
              <a:t>   – Critical in tropical operations.</a:t>
            </a:r>
          </a:p>
          <a:p>
            <a:pPr>
              <a:defRPr sz="2200" b="1"/>
            </a:pPr>
            <a:r>
              <a:t>• Sampling Points</a:t>
            </a:r>
          </a:p>
          <a:p>
            <a:pPr>
              <a:defRPr sz="1800"/>
            </a:pPr>
            <a:r>
              <a:t>   – Accessible taps at various system sections.</a:t>
            </a:r>
          </a:p>
          <a:p>
            <a:pPr>
              <a:defRPr sz="1800"/>
            </a:pPr>
            <a:r>
              <a:t>   – Support consistent quality monitoring.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Energy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Heat Recovery</a:t>
            </a:r>
          </a:p>
          <a:p>
            <a:pPr>
              <a:defRPr sz="1800"/>
            </a:pPr>
            <a:r>
              <a:t>   – Uses engine waste heat for distillation.</a:t>
            </a:r>
          </a:p>
          <a:p>
            <a:pPr>
              <a:defRPr sz="1800"/>
            </a:pPr>
            <a:r>
              <a:t>   – Reduces overall fuel consumption.</a:t>
            </a:r>
          </a:p>
          <a:p>
            <a:pPr>
              <a:defRPr sz="2200" b="1"/>
            </a:pPr>
            <a:r>
              <a:t>• Pump Optimization</a:t>
            </a:r>
          </a:p>
          <a:p>
            <a:pPr>
              <a:defRPr sz="1800"/>
            </a:pPr>
            <a:r>
              <a:t>   – Variable speed drives adjust demand.</a:t>
            </a:r>
          </a:p>
          <a:p>
            <a:pPr>
              <a:defRPr sz="1800"/>
            </a:pPr>
            <a:r>
              <a:t>   – Lowers electrical load and wear.</a:t>
            </a:r>
          </a:p>
          <a:p>
            <a:pPr>
              <a:defRPr sz="2200" b="1"/>
            </a:pPr>
            <a:r>
              <a:t>• Automation</a:t>
            </a:r>
          </a:p>
          <a:p>
            <a:pPr>
              <a:defRPr sz="1800"/>
            </a:pPr>
            <a:r>
              <a:t>   – PLC control ensures balanced production.</a:t>
            </a:r>
          </a:p>
          <a:p>
            <a:pPr>
              <a:defRPr sz="1800"/>
            </a:pPr>
            <a:r>
              <a:t>   – Minimizes manual oversight.</a:t>
            </a:r>
          </a:p>
          <a:p>
            <a:pPr>
              <a:defRPr sz="2200" b="1"/>
            </a:pPr>
            <a:r>
              <a:t>• Maintenance Scheduling</a:t>
            </a:r>
          </a:p>
          <a:p>
            <a:pPr>
              <a:defRPr sz="1800"/>
            </a:pPr>
            <a:r>
              <a:t>   – Prevents downtime through planned servicing.</a:t>
            </a:r>
          </a:p>
          <a:p>
            <a:pPr>
              <a:defRPr sz="1800"/>
            </a:pPr>
            <a:r>
              <a:t>   – Extends equipment life.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Operational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Pressure Relief Systems</a:t>
            </a:r>
          </a:p>
          <a:p>
            <a:pPr>
              <a:defRPr sz="1800"/>
            </a:pPr>
            <a:r>
              <a:t>   – Avoid overpressure damage in RO units.</a:t>
            </a:r>
          </a:p>
          <a:p>
            <a:pPr>
              <a:defRPr sz="1800"/>
            </a:pPr>
            <a:r>
              <a:t>   – Safety valves calibrated periodically.</a:t>
            </a:r>
          </a:p>
          <a:p>
            <a:pPr>
              <a:defRPr sz="2200" b="1"/>
            </a:pPr>
            <a:r>
              <a:t>• Chemical Handling</a:t>
            </a:r>
          </a:p>
          <a:p>
            <a:pPr>
              <a:defRPr sz="1800"/>
            </a:pPr>
            <a:r>
              <a:t>   – Crew trained for dosing and storage protocols.</a:t>
            </a:r>
          </a:p>
          <a:p>
            <a:pPr>
              <a:defRPr sz="1800"/>
            </a:pPr>
            <a:r>
              <a:t>   – Labels and PPE mandatory.</a:t>
            </a:r>
          </a:p>
          <a:p>
            <a:pPr>
              <a:defRPr sz="2200" b="1"/>
            </a:pPr>
            <a:r>
              <a:t>• Emergency Bypass</a:t>
            </a:r>
          </a:p>
          <a:p>
            <a:pPr>
              <a:defRPr sz="1800"/>
            </a:pPr>
            <a:r>
              <a:t>   – Allows isolation of faulty units.</a:t>
            </a:r>
          </a:p>
          <a:p>
            <a:pPr>
              <a:defRPr sz="1800"/>
            </a:pPr>
            <a:r>
              <a:t>   – Ensures water supply continuity.</a:t>
            </a:r>
          </a:p>
          <a:p>
            <a:pPr>
              <a:defRPr sz="2200" b="1"/>
            </a:pPr>
            <a:r>
              <a:t>• Inspection Logs</a:t>
            </a:r>
          </a:p>
          <a:p>
            <a:pPr>
              <a:defRPr sz="1800"/>
            </a:pPr>
            <a:r>
              <a:t>   – All activities recorded in maintenance database.</a:t>
            </a:r>
          </a:p>
          <a:p>
            <a:pPr>
              <a:defRPr sz="1800"/>
            </a:pPr>
            <a:r>
              <a:t>   – Reviewed during internal audits.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Regulatory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WHO Guidelines</a:t>
            </a:r>
          </a:p>
          <a:p>
            <a:pPr>
              <a:defRPr sz="1800"/>
            </a:pPr>
            <a:r>
              <a:t>   – Define acceptable limits for potable water quality.</a:t>
            </a:r>
          </a:p>
          <a:p>
            <a:pPr>
              <a:defRPr sz="1800"/>
            </a:pPr>
            <a:r>
              <a:t>   – Followed globally for maritime health.</a:t>
            </a:r>
          </a:p>
          <a:p>
            <a:pPr>
              <a:defRPr sz="2200" b="1"/>
            </a:pPr>
            <a:r>
              <a:t>• IMO Resolutions</a:t>
            </a:r>
          </a:p>
          <a:p>
            <a:pPr>
              <a:defRPr sz="1800"/>
            </a:pPr>
            <a:r>
              <a:t>   – Provide framework for safe water generation.</a:t>
            </a:r>
          </a:p>
          <a:p>
            <a:pPr>
              <a:defRPr sz="1800"/>
            </a:pPr>
            <a:r>
              <a:t>   – Linked to MARPOL and SOLAS provisions.</a:t>
            </a:r>
          </a:p>
          <a:p>
            <a:pPr>
              <a:defRPr sz="2200" b="1"/>
            </a:pPr>
            <a:r>
              <a:t>• Flag-State Directives</a:t>
            </a:r>
          </a:p>
          <a:p>
            <a:pPr>
              <a:defRPr sz="1800"/>
            </a:pPr>
            <a:r>
              <a:t>   – Specific rules for inspection frequency.</a:t>
            </a:r>
          </a:p>
          <a:p>
            <a:pPr>
              <a:defRPr sz="1800"/>
            </a:pPr>
            <a:r>
              <a:t>   – Compliance verified during certification.</a:t>
            </a:r>
          </a:p>
          <a:p>
            <a:pPr>
              <a:defRPr sz="2200" b="1"/>
            </a:pPr>
            <a:r>
              <a:t>• Port Health Controls</a:t>
            </a:r>
          </a:p>
          <a:p>
            <a:pPr>
              <a:defRPr sz="1800"/>
            </a:pPr>
            <a:r>
              <a:t>   – Sampling may be required during port calls.</a:t>
            </a:r>
          </a:p>
          <a:p>
            <a:pPr>
              <a:defRPr sz="1800"/>
            </a:pPr>
            <a:r>
              <a:t>   – Ensures regional water safety compliance.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Troubleshooting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Low Output</a:t>
            </a:r>
          </a:p>
          <a:p>
            <a:pPr>
              <a:defRPr sz="1800"/>
            </a:pPr>
            <a:r>
              <a:t>   – Check feed pressure and membrane fouling.</a:t>
            </a:r>
          </a:p>
          <a:p>
            <a:pPr>
              <a:defRPr sz="1800"/>
            </a:pPr>
            <a:r>
              <a:t>   – Replace filters if necessary.</a:t>
            </a:r>
          </a:p>
          <a:p>
            <a:pPr>
              <a:defRPr sz="2200" b="1"/>
            </a:pPr>
            <a:r>
              <a:t>• High Salinity</a:t>
            </a:r>
          </a:p>
          <a:p>
            <a:pPr>
              <a:defRPr sz="1800"/>
            </a:pPr>
            <a:r>
              <a:t>   – Inspect seals and replace damaged membranes.</a:t>
            </a:r>
          </a:p>
          <a:p>
            <a:pPr>
              <a:defRPr sz="1800"/>
            </a:pPr>
            <a:r>
              <a:t>   – Verify pre-treatment efficiency.</a:t>
            </a:r>
          </a:p>
          <a:p>
            <a:pPr>
              <a:defRPr sz="2200" b="1"/>
            </a:pPr>
            <a:r>
              <a:t>• Pump Failure</a:t>
            </a:r>
          </a:p>
          <a:p>
            <a:pPr>
              <a:defRPr sz="1800"/>
            </a:pPr>
            <a:r>
              <a:t>   – Switch to standby and report for repair.</a:t>
            </a:r>
          </a:p>
          <a:p>
            <a:pPr>
              <a:defRPr sz="1800"/>
            </a:pPr>
            <a:r>
              <a:t>   – Follow emergency operating procedure.</a:t>
            </a:r>
          </a:p>
          <a:p>
            <a:pPr>
              <a:defRPr sz="2200" b="1"/>
            </a:pPr>
            <a:r>
              <a:t>• Clogged Filters</a:t>
            </a:r>
          </a:p>
          <a:p>
            <a:pPr>
              <a:defRPr sz="1800"/>
            </a:pPr>
            <a:r>
              <a:t>   – Clean or change filters as per schedule.</a:t>
            </a:r>
          </a:p>
          <a:p>
            <a:pPr>
              <a:defRPr sz="1800"/>
            </a:pPr>
            <a:r>
              <a:t>   – Record maintenance action taken.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2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Reliable Generation</a:t>
            </a:r>
          </a:p>
          <a:p>
            <a:pPr>
              <a:defRPr sz="1800"/>
            </a:pPr>
            <a:r>
              <a:t>   – Ensures independence from shore supply.</a:t>
            </a:r>
          </a:p>
          <a:p>
            <a:pPr>
              <a:defRPr sz="1800"/>
            </a:pPr>
            <a:r>
              <a:t>   – Supports self-sufficiency at sea.</a:t>
            </a:r>
          </a:p>
          <a:p>
            <a:pPr>
              <a:defRPr sz="2200" b="1"/>
            </a:pPr>
            <a:r>
              <a:t>• Treatment Quality</a:t>
            </a:r>
          </a:p>
          <a:p>
            <a:pPr>
              <a:defRPr sz="1800"/>
            </a:pPr>
            <a:r>
              <a:t>   – Combines mechanical and chemical steps.</a:t>
            </a:r>
          </a:p>
          <a:p>
            <a:pPr>
              <a:defRPr sz="1800"/>
            </a:pPr>
            <a:r>
              <a:t>   – Guarantees potable-grade water.</a:t>
            </a:r>
          </a:p>
          <a:p>
            <a:pPr>
              <a:defRPr sz="2200" b="1"/>
            </a:pPr>
            <a:r>
              <a:t>• Safety Emphasis</a:t>
            </a:r>
          </a:p>
          <a:p>
            <a:pPr>
              <a:defRPr sz="1800"/>
            </a:pPr>
            <a:r>
              <a:t>   – Proper handling of chemicals prevents incidents.</a:t>
            </a:r>
          </a:p>
          <a:p>
            <a:pPr>
              <a:defRPr sz="1800"/>
            </a:pPr>
            <a:r>
              <a:t>   – Training vital for operations.</a:t>
            </a:r>
          </a:p>
          <a:p>
            <a:pPr>
              <a:defRPr sz="2200" b="1"/>
            </a:pPr>
            <a:r>
              <a:t>• Efficiency Gains</a:t>
            </a:r>
          </a:p>
          <a:p>
            <a:pPr>
              <a:defRPr sz="1800"/>
            </a:pPr>
            <a:r>
              <a:t>   – Modern systems conserve energy and reduce waste.</a:t>
            </a:r>
          </a:p>
          <a:p>
            <a:pPr>
              <a:defRPr sz="1800"/>
            </a:pPr>
            <a:r>
              <a:t>   – Supports green ship initiatives.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1: Understanding the Freshwater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Water as a Limited Resource</a:t>
            </a:r>
          </a:p>
          <a:p>
            <a:pPr>
              <a:defRPr sz="1800"/>
            </a:pPr>
            <a:r>
              <a:t>   – Freshwater is scarce and valuable aboard ships.</a:t>
            </a:r>
          </a:p>
          <a:p>
            <a:pPr>
              <a:defRPr sz="1800"/>
            </a:pPr>
            <a:r>
              <a:t>   – Conservation ensures safety, hygiene, and sustainability.</a:t>
            </a:r>
          </a:p>
          <a:p>
            <a:pPr>
              <a:defRPr sz="2200" b="1"/>
            </a:pPr>
            <a:r>
              <a:t>• Sources of Freshwater</a:t>
            </a:r>
          </a:p>
          <a:p>
            <a:pPr>
              <a:defRPr sz="1800"/>
            </a:pPr>
            <a:r>
              <a:t>   – Produced on board or bunkered from shore facilities.</a:t>
            </a:r>
          </a:p>
          <a:p>
            <a:pPr>
              <a:defRPr sz="1800"/>
            </a:pPr>
            <a:r>
              <a:t>   – Quality and supply depend on voyage duration and location.</a:t>
            </a:r>
          </a:p>
          <a:p>
            <a:pPr>
              <a:defRPr sz="2200" b="1"/>
            </a:pPr>
            <a:r>
              <a:t>• Shipboard Water Cycle</a:t>
            </a:r>
          </a:p>
          <a:p>
            <a:pPr>
              <a:defRPr sz="1800"/>
            </a:pPr>
            <a:r>
              <a:t>   – Covers generation, storage, distribution, and disposal.</a:t>
            </a:r>
          </a:p>
          <a:p>
            <a:pPr>
              <a:defRPr sz="1800"/>
            </a:pPr>
            <a:r>
              <a:t>   – Every stage influences operational efficiency.</a:t>
            </a:r>
          </a:p>
          <a:p>
            <a:pPr>
              <a:defRPr sz="2200" b="1"/>
            </a:pPr>
            <a:r>
              <a:t>• Crew Responsibility</a:t>
            </a:r>
          </a:p>
          <a:p>
            <a:pPr>
              <a:defRPr sz="1800"/>
            </a:pPr>
            <a:r>
              <a:t>   – All crew must manage and monitor use wisely.</a:t>
            </a:r>
          </a:p>
          <a:p>
            <a:pPr>
              <a:defRPr sz="1800"/>
            </a:pPr>
            <a:r>
              <a:t>   – Awareness reduces unnecessary consumption.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3: Gray and Black Water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Wastewater Categories</a:t>
            </a:r>
          </a:p>
          <a:p>
            <a:pPr>
              <a:defRPr sz="1800"/>
            </a:pPr>
            <a:r>
              <a:t>   – Gray water from galley, showers, and laundry.</a:t>
            </a:r>
          </a:p>
          <a:p>
            <a:pPr>
              <a:defRPr sz="1800"/>
            </a:pPr>
            <a:r>
              <a:t>   – Black water from toilets and medical facilities.</a:t>
            </a:r>
          </a:p>
          <a:p>
            <a:pPr>
              <a:defRPr sz="2200" b="1"/>
            </a:pPr>
            <a:r>
              <a:t>• Environmental Significance</a:t>
            </a:r>
          </a:p>
          <a:p>
            <a:pPr>
              <a:defRPr sz="1800"/>
            </a:pPr>
            <a:r>
              <a:t>   – Untreated discharge affects marine ecosystems.</a:t>
            </a:r>
          </a:p>
          <a:p>
            <a:pPr>
              <a:defRPr sz="1800"/>
            </a:pPr>
            <a:r>
              <a:t>   – Pollutants increase biological oxygen demand.</a:t>
            </a:r>
          </a:p>
          <a:p>
            <a:pPr>
              <a:defRPr sz="2200" b="1"/>
            </a:pPr>
            <a:r>
              <a:t>• Legal Framework</a:t>
            </a:r>
          </a:p>
          <a:p>
            <a:pPr>
              <a:defRPr sz="1800"/>
            </a:pPr>
            <a:r>
              <a:t>   – Regulated under MARPOL Annex IV for sewage.</a:t>
            </a:r>
          </a:p>
          <a:p>
            <a:pPr>
              <a:defRPr sz="1800"/>
            </a:pPr>
            <a:r>
              <a:t>   – Port state controls verify onboard systems.</a:t>
            </a:r>
          </a:p>
          <a:p>
            <a:pPr>
              <a:defRPr sz="2200" b="1"/>
            </a:pPr>
            <a:r>
              <a:t>• Shipboard Responsibility</a:t>
            </a:r>
          </a:p>
          <a:p>
            <a:pPr>
              <a:defRPr sz="1800"/>
            </a:pPr>
            <a:r>
              <a:t>   – Crew must follow discharge procedures.</a:t>
            </a:r>
          </a:p>
          <a:p>
            <a:pPr>
              <a:defRPr sz="1800"/>
            </a:pPr>
            <a:r>
              <a:t>   – Documentation required for every discharge event.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Gray Water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Accommodation Areas</a:t>
            </a:r>
          </a:p>
          <a:p>
            <a:pPr>
              <a:defRPr sz="1800"/>
            </a:pPr>
            <a:r>
              <a:t>   – Showers and sinks produce moderate waste volumes.</a:t>
            </a:r>
          </a:p>
          <a:p>
            <a:pPr>
              <a:defRPr sz="1800"/>
            </a:pPr>
            <a:r>
              <a:t>   – Soaps and detergents contribute to organic load.</a:t>
            </a:r>
          </a:p>
          <a:p>
            <a:pPr>
              <a:defRPr sz="2200" b="1"/>
            </a:pPr>
            <a:r>
              <a:t>• Laundry Systems</a:t>
            </a:r>
          </a:p>
          <a:p>
            <a:pPr>
              <a:defRPr sz="1800"/>
            </a:pPr>
            <a:r>
              <a:t>   – Detergents and chemicals need controlled disposal.</a:t>
            </a:r>
          </a:p>
          <a:p>
            <a:pPr>
              <a:defRPr sz="1800"/>
            </a:pPr>
            <a:r>
              <a:t>   – Cycle optimization minimizes wastewater generation.</a:t>
            </a:r>
          </a:p>
          <a:p>
            <a:pPr>
              <a:defRPr sz="2200" b="1"/>
            </a:pPr>
            <a:r>
              <a:t>• Galley Operations</a:t>
            </a:r>
          </a:p>
          <a:p>
            <a:pPr>
              <a:defRPr sz="1800"/>
            </a:pPr>
            <a:r>
              <a:t>   – Food particles and oils are main contaminants.</a:t>
            </a:r>
          </a:p>
          <a:p>
            <a:pPr>
              <a:defRPr sz="1800"/>
            </a:pPr>
            <a:r>
              <a:t>   – Strainers and grease traps reduce pollution.</a:t>
            </a:r>
          </a:p>
          <a:p>
            <a:pPr>
              <a:defRPr sz="2200" b="1"/>
            </a:pPr>
            <a:r>
              <a:t>• Collection Networks</a:t>
            </a:r>
          </a:p>
          <a:p>
            <a:pPr>
              <a:defRPr sz="1800"/>
            </a:pPr>
            <a:r>
              <a:t>   – Separate lines from sewage to avoid mixing.</a:t>
            </a:r>
          </a:p>
          <a:p>
            <a:pPr>
              <a:defRPr sz="1800"/>
            </a:pPr>
            <a:r>
              <a:t>   – Gravity flow leads to treatment or storage tanks.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Black Water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Toilet Systems</a:t>
            </a:r>
          </a:p>
          <a:p>
            <a:pPr>
              <a:defRPr sz="1800"/>
            </a:pPr>
            <a:r>
              <a:t>   – Vacuum or gravity flush systems used onboard.</a:t>
            </a:r>
          </a:p>
          <a:p>
            <a:pPr>
              <a:defRPr sz="1800"/>
            </a:pPr>
            <a:r>
              <a:t>   – Vacuum systems save water and reduce volume.</a:t>
            </a:r>
          </a:p>
          <a:p>
            <a:pPr>
              <a:defRPr sz="2200" b="1"/>
            </a:pPr>
            <a:r>
              <a:t>• Holding Tanks</a:t>
            </a:r>
          </a:p>
          <a:p>
            <a:pPr>
              <a:defRPr sz="1800"/>
            </a:pPr>
            <a:r>
              <a:t>   – Collect sewage before discharge or treatment.</a:t>
            </a:r>
          </a:p>
          <a:p>
            <a:pPr>
              <a:defRPr sz="1800"/>
            </a:pPr>
            <a:r>
              <a:t>   – Size designed for crew and voyage duration.</a:t>
            </a:r>
          </a:p>
          <a:p>
            <a:pPr>
              <a:defRPr sz="2200" b="1"/>
            </a:pPr>
            <a:r>
              <a:t>• Piping Layout</a:t>
            </a:r>
          </a:p>
          <a:p>
            <a:pPr>
              <a:defRPr sz="1800"/>
            </a:pPr>
            <a:r>
              <a:t>   – Color-coded to prevent cross-connection.</a:t>
            </a:r>
          </a:p>
          <a:p>
            <a:pPr>
              <a:defRPr sz="1800"/>
            </a:pPr>
            <a:r>
              <a:t>   – Valves allow isolation for maintenance.</a:t>
            </a:r>
          </a:p>
          <a:p>
            <a:pPr>
              <a:defRPr sz="2200" b="1"/>
            </a:pPr>
            <a:r>
              <a:t>• Monitoring Sensors</a:t>
            </a:r>
          </a:p>
          <a:p>
            <a:pPr>
              <a:defRPr sz="1800"/>
            </a:pPr>
            <a:r>
              <a:t>   – Detect fill levels and pump performance.</a:t>
            </a:r>
          </a:p>
          <a:p>
            <a:pPr>
              <a:defRPr sz="1800"/>
            </a:pPr>
            <a:r>
              <a:t>   – Prevent accidental overflow into bilge.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MARPOL Annex IV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Applicability</a:t>
            </a:r>
          </a:p>
          <a:p>
            <a:pPr>
              <a:defRPr sz="1800"/>
            </a:pPr>
            <a:r>
              <a:t>   – Applies to ships ≥400 GT or carrying &gt;15 persons.</a:t>
            </a:r>
          </a:p>
          <a:p>
            <a:pPr>
              <a:defRPr sz="1800"/>
            </a:pPr>
            <a:r>
              <a:t>   – All passenger vessels must comply.</a:t>
            </a:r>
          </a:p>
          <a:p>
            <a:pPr>
              <a:defRPr sz="2200" b="1"/>
            </a:pPr>
            <a:r>
              <a:t>• Equipment Requirement</a:t>
            </a:r>
          </a:p>
          <a:p>
            <a:pPr>
              <a:defRPr sz="1800"/>
            </a:pPr>
            <a:r>
              <a:t>   – Sewage Treatment Plant or holding tank mandatory.</a:t>
            </a:r>
          </a:p>
          <a:p>
            <a:pPr>
              <a:defRPr sz="1800"/>
            </a:pPr>
            <a:r>
              <a:t>   – System type approved by flag administration.</a:t>
            </a:r>
          </a:p>
          <a:p>
            <a:pPr>
              <a:defRPr sz="2200" b="1"/>
            </a:pPr>
            <a:r>
              <a:t>• Discharge Conditions</a:t>
            </a:r>
          </a:p>
          <a:p>
            <a:pPr>
              <a:defRPr sz="1800"/>
            </a:pPr>
            <a:r>
              <a:t>   – &gt;12 nm: Treated sewage allowed.</a:t>
            </a:r>
          </a:p>
          <a:p>
            <a:pPr>
              <a:defRPr sz="1800"/>
            </a:pPr>
            <a:r>
              <a:t>   – 3–12 nm: Only via certified treatment plant.</a:t>
            </a:r>
          </a:p>
          <a:p>
            <a:pPr>
              <a:defRPr sz="2200" b="1"/>
            </a:pPr>
            <a:r>
              <a:t>• Record Keeping</a:t>
            </a:r>
          </a:p>
          <a:p>
            <a:pPr>
              <a:defRPr sz="1800"/>
            </a:pPr>
            <a:r>
              <a:t>   – Entries in sewage record log mandatory.</a:t>
            </a:r>
          </a:p>
          <a:p>
            <a:pPr>
              <a:defRPr sz="1800"/>
            </a:pPr>
            <a:r>
              <a:t>   – Inspections confirm compliance.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Sewage Treatment Plants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Treatment Process</a:t>
            </a:r>
          </a:p>
          <a:p>
            <a:pPr>
              <a:defRPr sz="1800"/>
            </a:pPr>
            <a:r>
              <a:t>   – Includes biological, chemical, and filtration stages.</a:t>
            </a:r>
          </a:p>
          <a:p>
            <a:pPr>
              <a:defRPr sz="1800"/>
            </a:pPr>
            <a:r>
              <a:t>   – Removes solids and reduces pathogens.</a:t>
            </a:r>
          </a:p>
          <a:p>
            <a:pPr>
              <a:defRPr sz="2200" b="1"/>
            </a:pPr>
            <a:r>
              <a:t>• System Types</a:t>
            </a:r>
          </a:p>
          <a:p>
            <a:pPr>
              <a:defRPr sz="1800"/>
            </a:pPr>
            <a:r>
              <a:t>   – Type I and II: Treat and disinfect sewage.</a:t>
            </a:r>
          </a:p>
          <a:p>
            <a:pPr>
              <a:defRPr sz="1800"/>
            </a:pPr>
            <a:r>
              <a:t>   – Type III: Holding tank for delayed discharge.</a:t>
            </a:r>
          </a:p>
          <a:p>
            <a:pPr>
              <a:defRPr sz="2200" b="1"/>
            </a:pPr>
            <a:r>
              <a:t>• Maintenance</a:t>
            </a:r>
          </a:p>
          <a:p>
            <a:pPr>
              <a:defRPr sz="1800"/>
            </a:pPr>
            <a:r>
              <a:t>   – Clean aeration chambers and sensors routinely.</a:t>
            </a:r>
          </a:p>
          <a:p>
            <a:pPr>
              <a:defRPr sz="1800"/>
            </a:pPr>
            <a:r>
              <a:t>   – Check chlorine or UV disinfection levels.</a:t>
            </a:r>
          </a:p>
          <a:p>
            <a:pPr>
              <a:defRPr sz="2200" b="1"/>
            </a:pPr>
            <a:r>
              <a:t>• Performance Monitoring</a:t>
            </a:r>
          </a:p>
          <a:p>
            <a:pPr>
              <a:defRPr sz="1800"/>
            </a:pPr>
            <a:r>
              <a:t>   – Effluent tested for fecal coliforms and clarity.</a:t>
            </a:r>
          </a:p>
          <a:p>
            <a:pPr>
              <a:defRPr sz="1800"/>
            </a:pPr>
            <a:r>
              <a:t>   – Logs demonstrate continuous compliance.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Discharge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Open Sea Discharge</a:t>
            </a:r>
          </a:p>
          <a:p>
            <a:pPr>
              <a:defRPr sz="1800"/>
            </a:pPr>
            <a:r>
              <a:t>   – &gt;12 nm with approved treatment system.</a:t>
            </a:r>
          </a:p>
          <a:p>
            <a:pPr>
              <a:defRPr sz="1800"/>
            </a:pPr>
            <a:r>
              <a:t>   – Avoid sensitive marine ecosystems.</a:t>
            </a:r>
          </a:p>
          <a:p>
            <a:pPr>
              <a:defRPr sz="2200" b="1"/>
            </a:pPr>
            <a:r>
              <a:t>• Port and Coastal Zones</a:t>
            </a:r>
          </a:p>
          <a:p>
            <a:pPr>
              <a:defRPr sz="1800"/>
            </a:pPr>
            <a:r>
              <a:t>   – Use holding tanks in restricted areas.</a:t>
            </a:r>
          </a:p>
          <a:p>
            <a:pPr>
              <a:defRPr sz="1800"/>
            </a:pPr>
            <a:r>
              <a:t>   – Coordinate with port authorities for disposal.</a:t>
            </a:r>
          </a:p>
          <a:p>
            <a:pPr>
              <a:defRPr sz="2200" b="1"/>
            </a:pPr>
            <a:r>
              <a:t>• Emergency Bypass</a:t>
            </a:r>
          </a:p>
          <a:p>
            <a:pPr>
              <a:defRPr sz="1800"/>
            </a:pPr>
            <a:r>
              <a:t>   – Used only under special authorization.</a:t>
            </a:r>
          </a:p>
          <a:p>
            <a:pPr>
              <a:defRPr sz="1800"/>
            </a:pPr>
            <a:r>
              <a:t>   – Documented immediately in the logbook.</a:t>
            </a:r>
          </a:p>
          <a:p>
            <a:pPr>
              <a:defRPr sz="2200" b="1"/>
            </a:pPr>
            <a:r>
              <a:t>• Automatic Controls</a:t>
            </a:r>
          </a:p>
          <a:p>
            <a:pPr>
              <a:defRPr sz="1800"/>
            </a:pPr>
            <a:r>
              <a:t>   – Flow meters regulate treatment output.</a:t>
            </a:r>
          </a:p>
          <a:p>
            <a:pPr>
              <a:defRPr sz="1800"/>
            </a:pPr>
            <a:r>
              <a:t>   – Prevent unintentional overboard release.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Gray Water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Treatment Options</a:t>
            </a:r>
          </a:p>
          <a:p>
            <a:pPr>
              <a:defRPr sz="1800"/>
            </a:pPr>
            <a:r>
              <a:t>   – Filtration and chemical disinfection reduce pollution.</a:t>
            </a:r>
          </a:p>
          <a:p>
            <a:pPr>
              <a:defRPr sz="1800"/>
            </a:pPr>
            <a:r>
              <a:t>   – New ships include gray water recycling systems.</a:t>
            </a:r>
          </a:p>
          <a:p>
            <a:pPr>
              <a:defRPr sz="2200" b="1"/>
            </a:pPr>
            <a:r>
              <a:t>• Storage and Pumping</a:t>
            </a:r>
          </a:p>
          <a:p>
            <a:pPr>
              <a:defRPr sz="1800"/>
            </a:pPr>
            <a:r>
              <a:t>   – Temporary tanks hold gray water before discharge.</a:t>
            </a:r>
          </a:p>
          <a:p>
            <a:pPr>
              <a:defRPr sz="1800"/>
            </a:pPr>
            <a:r>
              <a:t>   – Pump maintenance prevents leakage.</a:t>
            </a:r>
          </a:p>
          <a:p>
            <a:pPr>
              <a:defRPr sz="2200" b="1"/>
            </a:pPr>
            <a:r>
              <a:t>• Operational Controls</a:t>
            </a:r>
          </a:p>
          <a:p>
            <a:pPr>
              <a:defRPr sz="1800"/>
            </a:pPr>
            <a:r>
              <a:t>   – Limit use of detergents and chemicals.</a:t>
            </a:r>
          </a:p>
          <a:p>
            <a:pPr>
              <a:defRPr sz="1800"/>
            </a:pPr>
            <a:r>
              <a:t>   – Encourage dry cleaning methods when possible.</a:t>
            </a:r>
          </a:p>
          <a:p>
            <a:pPr>
              <a:defRPr sz="2200" b="1"/>
            </a:pPr>
            <a:r>
              <a:t>• Future Regulations</a:t>
            </a:r>
          </a:p>
          <a:p>
            <a:pPr>
              <a:defRPr sz="1800"/>
            </a:pPr>
            <a:r>
              <a:t>   – IMO considering inclusion under MARPOL.</a:t>
            </a:r>
          </a:p>
          <a:p>
            <a:pPr>
              <a:defRPr sz="1800"/>
            </a:pPr>
            <a:r>
              <a:t>   – Proactive management enhances green credentials.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Maintenance and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Crew Training</a:t>
            </a:r>
          </a:p>
          <a:p>
            <a:pPr>
              <a:defRPr sz="1800"/>
            </a:pPr>
            <a:r>
              <a:t>   – Operators must understand sewage treatment procedures.</a:t>
            </a:r>
          </a:p>
          <a:p>
            <a:pPr>
              <a:defRPr sz="1800"/>
            </a:pPr>
            <a:r>
              <a:t>   – Training required for pollution prevention certification.</a:t>
            </a:r>
          </a:p>
          <a:p>
            <a:pPr>
              <a:defRPr sz="2200" b="1"/>
            </a:pPr>
            <a:r>
              <a:t>• Safety Measures</a:t>
            </a:r>
          </a:p>
          <a:p>
            <a:pPr>
              <a:defRPr sz="1800"/>
            </a:pPr>
            <a:r>
              <a:t>   – Wear PPE when handling treatment chemicals.</a:t>
            </a:r>
          </a:p>
          <a:p>
            <a:pPr>
              <a:defRPr sz="1800"/>
            </a:pPr>
            <a:r>
              <a:t>   – Prevent exposure to sewage aerosols.</a:t>
            </a:r>
          </a:p>
          <a:p>
            <a:pPr>
              <a:defRPr sz="2200" b="1"/>
            </a:pPr>
            <a:r>
              <a:t>• Inspection Routines</a:t>
            </a:r>
          </a:p>
          <a:p>
            <a:pPr>
              <a:defRPr sz="1800"/>
            </a:pPr>
            <a:r>
              <a:t>   – Monthly inspection of valves and tanks.</a:t>
            </a:r>
          </a:p>
          <a:p>
            <a:pPr>
              <a:defRPr sz="1800"/>
            </a:pPr>
            <a:r>
              <a:t>   – Annual calibration of monitoring sensors.</a:t>
            </a:r>
          </a:p>
          <a:p>
            <a:pPr>
              <a:defRPr sz="2200" b="1"/>
            </a:pPr>
            <a:r>
              <a:t>• Spare Parts Management</a:t>
            </a:r>
          </a:p>
          <a:p>
            <a:pPr>
              <a:defRPr sz="1800"/>
            </a:pPr>
            <a:r>
              <a:t>   – Keep essential components onboard.</a:t>
            </a:r>
          </a:p>
          <a:p>
            <a:pPr>
              <a:defRPr sz="1800"/>
            </a:pPr>
            <a:r>
              <a:t>   – Minimizes downtime during malfunction.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Common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Blockages</a:t>
            </a:r>
          </a:p>
          <a:p>
            <a:pPr>
              <a:defRPr sz="1800"/>
            </a:pPr>
            <a:r>
              <a:t>   – Caused by improper disposal of solids.</a:t>
            </a:r>
          </a:p>
          <a:p>
            <a:pPr>
              <a:defRPr sz="1800"/>
            </a:pPr>
            <a:r>
              <a:t>   – Avoid flushing non-biodegradable materials.</a:t>
            </a:r>
          </a:p>
          <a:p>
            <a:pPr>
              <a:defRPr sz="2200" b="1"/>
            </a:pPr>
            <a:r>
              <a:t>• Odor Control</a:t>
            </a:r>
          </a:p>
          <a:p>
            <a:pPr>
              <a:defRPr sz="1800"/>
            </a:pPr>
            <a:r>
              <a:t>   – Maintain proper ventilation and disinfect lines.</a:t>
            </a:r>
          </a:p>
          <a:p>
            <a:pPr>
              <a:defRPr sz="1800"/>
            </a:pPr>
            <a:r>
              <a:t>   – Use bio-enzymatic cleaners if necessary.</a:t>
            </a:r>
          </a:p>
          <a:p>
            <a:pPr>
              <a:defRPr sz="2200" b="1"/>
            </a:pPr>
            <a:r>
              <a:t>• Pump Failures</a:t>
            </a:r>
          </a:p>
          <a:p>
            <a:pPr>
              <a:defRPr sz="1800"/>
            </a:pPr>
            <a:r>
              <a:t>   – Check impeller condition and lubrication.</a:t>
            </a:r>
          </a:p>
          <a:p>
            <a:pPr>
              <a:defRPr sz="1800"/>
            </a:pPr>
            <a:r>
              <a:t>   – Operate alternately to balance wear.</a:t>
            </a:r>
          </a:p>
          <a:p>
            <a:pPr>
              <a:defRPr sz="2200" b="1"/>
            </a:pPr>
            <a:r>
              <a:t>• Sensor Faults</a:t>
            </a:r>
          </a:p>
          <a:p>
            <a:pPr>
              <a:defRPr sz="1800"/>
            </a:pPr>
            <a:r>
              <a:t>   – Calibrate level sensors periodically.</a:t>
            </a:r>
          </a:p>
          <a:p>
            <a:pPr>
              <a:defRPr sz="1800"/>
            </a:pPr>
            <a:r>
              <a:t>   – Faulty readings may trigger false alarms.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3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Compliance Priority</a:t>
            </a:r>
          </a:p>
          <a:p>
            <a:pPr>
              <a:defRPr sz="1800"/>
            </a:pPr>
            <a:r>
              <a:t>   – Adhering to MARPOL Annex IV prevents fines.</a:t>
            </a:r>
          </a:p>
          <a:p>
            <a:pPr>
              <a:defRPr sz="1800"/>
            </a:pPr>
            <a:r>
              <a:t>   – Enhances company environmental reputation.</a:t>
            </a:r>
          </a:p>
          <a:p>
            <a:pPr>
              <a:defRPr sz="2200" b="1"/>
            </a:pPr>
            <a:r>
              <a:t>• Operational Discipline</a:t>
            </a:r>
          </a:p>
          <a:p>
            <a:pPr>
              <a:defRPr sz="1800"/>
            </a:pPr>
            <a:r>
              <a:t>   – Routine maintenance prevents pollution events.</a:t>
            </a:r>
          </a:p>
          <a:p>
            <a:pPr>
              <a:defRPr sz="1800"/>
            </a:pPr>
            <a:r>
              <a:t>   – Crew awareness supports smooth operations.</a:t>
            </a:r>
          </a:p>
          <a:p>
            <a:pPr>
              <a:defRPr sz="2200" b="1"/>
            </a:pPr>
            <a:r>
              <a:t>• Technological Improvements</a:t>
            </a:r>
          </a:p>
          <a:p>
            <a:pPr>
              <a:defRPr sz="1800"/>
            </a:pPr>
            <a:r>
              <a:t>   – Modern STPs are compact and automated.</a:t>
            </a:r>
          </a:p>
          <a:p>
            <a:pPr>
              <a:defRPr sz="1800"/>
            </a:pPr>
            <a:r>
              <a:t>   – Ease compliance and reduce manual effort.</a:t>
            </a:r>
          </a:p>
          <a:p>
            <a:pPr>
              <a:defRPr sz="2200" b="1"/>
            </a:pPr>
            <a:r>
              <a:t>• Environmental Commitment</a:t>
            </a:r>
          </a:p>
          <a:p>
            <a:pPr>
              <a:defRPr sz="1800"/>
            </a:pPr>
            <a:r>
              <a:t>   – Ships play key role in marine protection.</a:t>
            </a:r>
          </a:p>
          <a:p>
            <a:pPr>
              <a:defRPr sz="1800"/>
            </a:pPr>
            <a:r>
              <a:t>   – Sustainable wastewater management is essential.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Water Use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Domestic Use</a:t>
            </a:r>
          </a:p>
          <a:p>
            <a:pPr>
              <a:defRPr sz="1800"/>
            </a:pPr>
            <a:r>
              <a:t>   – Covers drinking, cooking, and sanitation needs.</a:t>
            </a:r>
          </a:p>
          <a:p>
            <a:pPr>
              <a:defRPr sz="1800"/>
            </a:pPr>
            <a:r>
              <a:t>   – Requires continuous supply for habitability.</a:t>
            </a:r>
          </a:p>
          <a:p>
            <a:pPr>
              <a:defRPr sz="2200" b="1"/>
            </a:pPr>
            <a:r>
              <a:t>• Technical Use</a:t>
            </a:r>
          </a:p>
          <a:p>
            <a:pPr>
              <a:defRPr sz="1800"/>
            </a:pPr>
            <a:r>
              <a:t>   – Feeds boilers and cooling systems.</a:t>
            </a:r>
          </a:p>
          <a:p>
            <a:pPr>
              <a:defRPr sz="1800"/>
            </a:pPr>
            <a:r>
              <a:t>   – Quality control prevents equipment scaling.</a:t>
            </a:r>
          </a:p>
          <a:p>
            <a:pPr>
              <a:defRPr sz="2200" b="1"/>
            </a:pPr>
            <a:r>
              <a:t>• Operational Cleaning</a:t>
            </a:r>
          </a:p>
          <a:p>
            <a:pPr>
              <a:defRPr sz="1800"/>
            </a:pPr>
            <a:r>
              <a:t>   – Used for deck washing and engine room cleaning.</a:t>
            </a:r>
          </a:p>
          <a:p>
            <a:pPr>
              <a:defRPr sz="1800"/>
            </a:pPr>
            <a:r>
              <a:t>   – Optimization reduces waste without affecting hygiene.</a:t>
            </a:r>
          </a:p>
          <a:p>
            <a:pPr>
              <a:defRPr sz="2200" b="1"/>
            </a:pPr>
            <a:r>
              <a:t>• Emergency Use</a:t>
            </a:r>
          </a:p>
          <a:p>
            <a:pPr>
              <a:defRPr sz="1800"/>
            </a:pPr>
            <a:r>
              <a:t>   – Stored for firefighting and first aid.</a:t>
            </a:r>
          </a:p>
          <a:p>
            <a:pPr>
              <a:defRPr sz="1800"/>
            </a:pPr>
            <a:r>
              <a:t>   – Always prioritized in tank management.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4: Practical Tips for Reducing Water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Conservation Philosophy</a:t>
            </a:r>
          </a:p>
          <a:p>
            <a:pPr>
              <a:defRPr sz="1800"/>
            </a:pPr>
            <a:r>
              <a:t>   – Every liter saved reduces energy and emissions.</a:t>
            </a:r>
          </a:p>
          <a:p>
            <a:pPr>
              <a:defRPr sz="1800"/>
            </a:pPr>
            <a:r>
              <a:t>   – Efficient use supports sustainability targets.</a:t>
            </a:r>
          </a:p>
          <a:p>
            <a:pPr>
              <a:defRPr sz="2200" b="1"/>
            </a:pPr>
            <a:r>
              <a:t>• Crew Involvement</a:t>
            </a:r>
          </a:p>
          <a:p>
            <a:pPr>
              <a:defRPr sz="1800"/>
            </a:pPr>
            <a:r>
              <a:t>   – All departments contribute to conservation.</a:t>
            </a:r>
          </a:p>
          <a:p>
            <a:pPr>
              <a:defRPr sz="1800"/>
            </a:pPr>
            <a:r>
              <a:t>   – Feedback programs promote continuous improvement.</a:t>
            </a:r>
          </a:p>
          <a:p>
            <a:pPr>
              <a:defRPr sz="2200" b="1"/>
            </a:pPr>
            <a:r>
              <a:t>• Leadership Role</a:t>
            </a:r>
          </a:p>
          <a:p>
            <a:pPr>
              <a:defRPr sz="1800"/>
            </a:pPr>
            <a:r>
              <a:t>   – Officers set behavioral standards onboard.</a:t>
            </a:r>
          </a:p>
          <a:p>
            <a:pPr>
              <a:defRPr sz="1800"/>
            </a:pPr>
            <a:r>
              <a:t>   – Recognition motivates crew participation.</a:t>
            </a:r>
          </a:p>
          <a:p>
            <a:pPr>
              <a:defRPr sz="2200" b="1"/>
            </a:pPr>
            <a:r>
              <a:t>• Tracking Systems</a:t>
            </a:r>
          </a:p>
          <a:p>
            <a:pPr>
              <a:defRPr sz="1800"/>
            </a:pPr>
            <a:r>
              <a:t>   – Daily reports quantify progress and trends.</a:t>
            </a:r>
          </a:p>
          <a:p>
            <a:pPr>
              <a:defRPr sz="1800"/>
            </a:pPr>
            <a:r>
              <a:t>   – Data supports decision-making and planning.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Operational Adjustments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Leak Detection</a:t>
            </a:r>
          </a:p>
          <a:p>
            <a:pPr>
              <a:defRPr sz="1800"/>
            </a:pPr>
            <a:r>
              <a:t>   – Routine checks of pipes and joints.</a:t>
            </a:r>
          </a:p>
          <a:p>
            <a:pPr>
              <a:defRPr sz="1800"/>
            </a:pPr>
            <a:r>
              <a:t>   – Use pressure sensors for early identification.</a:t>
            </a:r>
          </a:p>
          <a:p>
            <a:pPr>
              <a:defRPr sz="2200" b="1"/>
            </a:pPr>
            <a:r>
              <a:t>• System Calibration</a:t>
            </a:r>
          </a:p>
          <a:p>
            <a:pPr>
              <a:defRPr sz="1800"/>
            </a:pPr>
            <a:r>
              <a:t>   – Maintain correct pressure to avoid wastage.</a:t>
            </a:r>
          </a:p>
          <a:p>
            <a:pPr>
              <a:defRPr sz="1800"/>
            </a:pPr>
            <a:r>
              <a:t>   – Overpressure leads to unnecessary losses.</a:t>
            </a:r>
          </a:p>
          <a:p>
            <a:pPr>
              <a:defRPr sz="2200" b="1"/>
            </a:pPr>
            <a:r>
              <a:t>• Cleaning Practices</a:t>
            </a:r>
          </a:p>
          <a:p>
            <a:pPr>
              <a:defRPr sz="1800"/>
            </a:pPr>
            <a:r>
              <a:t>   – Use high-pressure hoses instead of open flow.</a:t>
            </a:r>
          </a:p>
          <a:p>
            <a:pPr>
              <a:defRPr sz="1800"/>
            </a:pPr>
            <a:r>
              <a:t>   – Schedule cleaning during off-peak periods.</a:t>
            </a:r>
          </a:p>
          <a:p>
            <a:pPr>
              <a:defRPr sz="2200" b="1"/>
            </a:pPr>
            <a:r>
              <a:t>• Engine Cooling Optimization</a:t>
            </a:r>
          </a:p>
          <a:p>
            <a:pPr>
              <a:defRPr sz="1800"/>
            </a:pPr>
            <a:r>
              <a:t>   – Reuse condensate from air conditioning.</a:t>
            </a:r>
          </a:p>
          <a:p>
            <a:pPr>
              <a:defRPr sz="1800"/>
            </a:pPr>
            <a:r>
              <a:t>   – Supports technical water reserve.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Behavioral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Crew Training</a:t>
            </a:r>
          </a:p>
          <a:p>
            <a:pPr>
              <a:defRPr sz="1800"/>
            </a:pPr>
            <a:r>
              <a:t>   – Include water-saving sessions in safety meetings.</a:t>
            </a:r>
          </a:p>
          <a:p>
            <a:pPr>
              <a:defRPr sz="1800"/>
            </a:pPr>
            <a:r>
              <a:t>   – Visual reminders reinforce habits.</a:t>
            </a:r>
          </a:p>
          <a:p>
            <a:pPr>
              <a:defRPr sz="2200" b="1"/>
            </a:pPr>
            <a:r>
              <a:t>• Personal Hygiene</a:t>
            </a:r>
          </a:p>
          <a:p>
            <a:pPr>
              <a:defRPr sz="1800"/>
            </a:pPr>
            <a:r>
              <a:t>   – Encourage shorter showers and efficient laundry use.</a:t>
            </a:r>
          </a:p>
          <a:p>
            <a:pPr>
              <a:defRPr sz="1800"/>
            </a:pPr>
            <a:r>
              <a:t>   – Provide low-flow fittings in cabins.</a:t>
            </a:r>
          </a:p>
          <a:p>
            <a:pPr>
              <a:defRPr sz="2200" b="1"/>
            </a:pPr>
            <a:r>
              <a:t>• Galley Efficiency</a:t>
            </a:r>
          </a:p>
          <a:p>
            <a:pPr>
              <a:defRPr sz="1800"/>
            </a:pPr>
            <a:r>
              <a:t>   – Soak instead of running water for rinsing.</a:t>
            </a:r>
          </a:p>
          <a:p>
            <a:pPr>
              <a:defRPr sz="1800"/>
            </a:pPr>
            <a:r>
              <a:t>   – Use dishwashers at full capacity.</a:t>
            </a:r>
          </a:p>
          <a:p>
            <a:pPr>
              <a:defRPr sz="2200" b="1"/>
            </a:pPr>
            <a:r>
              <a:t>• Laundry Scheduling</a:t>
            </a:r>
          </a:p>
          <a:p>
            <a:pPr>
              <a:defRPr sz="1800"/>
            </a:pPr>
            <a:r>
              <a:t>   – Plan full loads only and use eco cycles.</a:t>
            </a:r>
          </a:p>
          <a:p>
            <a:pPr>
              <a:defRPr sz="1800"/>
            </a:pPr>
            <a:r>
              <a:t>   – Separate light and heavy washing tasks.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Technology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Low-Flow Fixtures</a:t>
            </a:r>
          </a:p>
          <a:p>
            <a:pPr>
              <a:defRPr sz="1800"/>
            </a:pPr>
            <a:r>
              <a:t>   – Install aerators and vacuum toilets.</a:t>
            </a:r>
          </a:p>
          <a:p>
            <a:pPr>
              <a:defRPr sz="1800"/>
            </a:pPr>
            <a:r>
              <a:t>   – Reduces overall water use significantly.</a:t>
            </a:r>
          </a:p>
          <a:p>
            <a:pPr>
              <a:defRPr sz="2200" b="1"/>
            </a:pPr>
            <a:r>
              <a:t>• Smart Monitoring</a:t>
            </a:r>
          </a:p>
          <a:p>
            <a:pPr>
              <a:defRPr sz="1800"/>
            </a:pPr>
            <a:r>
              <a:t>   – Sensors track consumption in real time.</a:t>
            </a:r>
          </a:p>
          <a:p>
            <a:pPr>
              <a:defRPr sz="1800"/>
            </a:pPr>
            <a:r>
              <a:t>   – Alerts highlight unusual usage trends.</a:t>
            </a:r>
          </a:p>
          <a:p>
            <a:pPr>
              <a:defRPr sz="2200" b="1"/>
            </a:pPr>
            <a:r>
              <a:t>• Gray Water Recycling</a:t>
            </a:r>
          </a:p>
          <a:p>
            <a:pPr>
              <a:defRPr sz="1800"/>
            </a:pPr>
            <a:r>
              <a:t>   – Reuse for non-potable cleaning tasks.</a:t>
            </a:r>
          </a:p>
          <a:p>
            <a:pPr>
              <a:defRPr sz="1800"/>
            </a:pPr>
            <a:r>
              <a:t>   – Improves sustainability profile.</a:t>
            </a:r>
          </a:p>
          <a:p>
            <a:pPr>
              <a:defRPr sz="2200" b="1"/>
            </a:pPr>
            <a:r>
              <a:t>• Automation Integration</a:t>
            </a:r>
          </a:p>
          <a:p>
            <a:pPr>
              <a:defRPr sz="1800"/>
            </a:pPr>
            <a:r>
              <a:t>   – Link water control to ship’s monitoring systems.</a:t>
            </a:r>
          </a:p>
          <a:p>
            <a:pPr>
              <a:defRPr sz="1800"/>
            </a:pPr>
            <a:r>
              <a:t>   – Enables remote oversight and efficiency.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Policy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SMS Inclusion</a:t>
            </a:r>
          </a:p>
          <a:p>
            <a:pPr>
              <a:defRPr sz="1800"/>
            </a:pPr>
            <a:r>
              <a:t>   – Add conservation goals in Safety Management System.</a:t>
            </a:r>
          </a:p>
          <a:p>
            <a:pPr>
              <a:defRPr sz="1800"/>
            </a:pPr>
            <a:r>
              <a:t>   – Promotes accountability and auditability.</a:t>
            </a:r>
          </a:p>
          <a:p>
            <a:pPr>
              <a:defRPr sz="2200" b="1"/>
            </a:pPr>
            <a:r>
              <a:t>• Environmental Objectives</a:t>
            </a:r>
          </a:p>
          <a:p>
            <a:pPr>
              <a:defRPr sz="1800"/>
            </a:pPr>
            <a:r>
              <a:t>   – Set measurable targets for water reduction.</a:t>
            </a:r>
          </a:p>
          <a:p>
            <a:pPr>
              <a:defRPr sz="1800"/>
            </a:pPr>
            <a:r>
              <a:t>   – Review achievements quarterly.</a:t>
            </a:r>
          </a:p>
          <a:p>
            <a:pPr>
              <a:defRPr sz="2200" b="1"/>
            </a:pPr>
            <a:r>
              <a:t>• Crew Incentives</a:t>
            </a:r>
          </a:p>
          <a:p>
            <a:pPr>
              <a:defRPr sz="1800"/>
            </a:pPr>
            <a:r>
              <a:t>   – Reward efficient departments and individuals.</a:t>
            </a:r>
          </a:p>
          <a:p>
            <a:pPr>
              <a:defRPr sz="1800"/>
            </a:pPr>
            <a:r>
              <a:t>   – Build motivation for continuous saving.</a:t>
            </a:r>
          </a:p>
          <a:p>
            <a:pPr>
              <a:defRPr sz="2200" b="1"/>
            </a:pPr>
            <a:r>
              <a:t>• Documentation</a:t>
            </a:r>
          </a:p>
          <a:p>
            <a:pPr>
              <a:defRPr sz="1800"/>
            </a:pPr>
            <a:r>
              <a:t>   – Maintain records for external audits.</a:t>
            </a:r>
          </a:p>
          <a:p>
            <a:pPr>
              <a:defRPr sz="1800"/>
            </a:pPr>
            <a:r>
              <a:t>   – Proves compliance with sustainability standards.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Water Production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Balance Generation and Use</a:t>
            </a:r>
          </a:p>
          <a:p>
            <a:pPr>
              <a:defRPr sz="1800"/>
            </a:pPr>
            <a:r>
              <a:t>   – Match RO or evaporator output to demand.</a:t>
            </a:r>
          </a:p>
          <a:p>
            <a:pPr>
              <a:defRPr sz="1800"/>
            </a:pPr>
            <a:r>
              <a:t>   – Avoid overproduction and wasted energy.</a:t>
            </a:r>
          </a:p>
          <a:p>
            <a:pPr>
              <a:defRPr sz="2200" b="1"/>
            </a:pPr>
            <a:r>
              <a:t>• Energy Audit</a:t>
            </a:r>
          </a:p>
          <a:p>
            <a:pPr>
              <a:defRPr sz="1800"/>
            </a:pPr>
            <a:r>
              <a:t>   – Assess cost of water generation systems.</a:t>
            </a:r>
          </a:p>
          <a:p>
            <a:pPr>
              <a:defRPr sz="1800"/>
            </a:pPr>
            <a:r>
              <a:t>   – Improves budgeting and operational planning.</a:t>
            </a:r>
          </a:p>
          <a:p>
            <a:pPr>
              <a:defRPr sz="2200" b="1"/>
            </a:pPr>
            <a:r>
              <a:t>• Maintenance Coordination</a:t>
            </a:r>
          </a:p>
          <a:p>
            <a:pPr>
              <a:defRPr sz="1800"/>
            </a:pPr>
            <a:r>
              <a:t>   – Schedule cleaning during low consumption periods.</a:t>
            </a:r>
          </a:p>
          <a:p>
            <a:pPr>
              <a:defRPr sz="1800"/>
            </a:pPr>
            <a:r>
              <a:t>   – Reduces disruption to supply.</a:t>
            </a:r>
          </a:p>
          <a:p>
            <a:pPr>
              <a:defRPr sz="2200" b="1"/>
            </a:pPr>
            <a:r>
              <a:t>• Performance Review</a:t>
            </a:r>
          </a:p>
          <a:p>
            <a:pPr>
              <a:defRPr sz="1800"/>
            </a:pPr>
            <a:r>
              <a:t>   – Compare output to usage statistics monthly.</a:t>
            </a:r>
          </a:p>
          <a:p>
            <a:pPr>
              <a:defRPr sz="1800"/>
            </a:pPr>
            <a:r>
              <a:t>   – Highlights efficiency improvements.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Environmental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Pollution Reduction</a:t>
            </a:r>
          </a:p>
          <a:p>
            <a:pPr>
              <a:defRPr sz="1800"/>
            </a:pPr>
            <a:r>
              <a:t>   – Lower discharge volumes minimize risk.</a:t>
            </a:r>
          </a:p>
          <a:p>
            <a:pPr>
              <a:defRPr sz="1800"/>
            </a:pPr>
            <a:r>
              <a:t>   – Cleaner operations support ecosystem health.</a:t>
            </a:r>
          </a:p>
          <a:p>
            <a:pPr>
              <a:defRPr sz="2200" b="1"/>
            </a:pPr>
            <a:r>
              <a:t>• Emission Control</a:t>
            </a:r>
          </a:p>
          <a:p>
            <a:pPr>
              <a:defRPr sz="1800"/>
            </a:pPr>
            <a:r>
              <a:t>   – Less fuel burned for water production.</a:t>
            </a:r>
          </a:p>
          <a:p>
            <a:pPr>
              <a:defRPr sz="1800"/>
            </a:pPr>
            <a:r>
              <a:t>   – Supports global decarbonization efforts.</a:t>
            </a:r>
          </a:p>
          <a:p>
            <a:pPr>
              <a:defRPr sz="2200" b="1"/>
            </a:pPr>
            <a:r>
              <a:t>• Regulatory Recognition</a:t>
            </a:r>
          </a:p>
          <a:p>
            <a:pPr>
              <a:defRPr sz="1800"/>
            </a:pPr>
            <a:r>
              <a:t>   – Qualifies for green shipping certifications.</a:t>
            </a:r>
          </a:p>
          <a:p>
            <a:pPr>
              <a:defRPr sz="1800"/>
            </a:pPr>
            <a:r>
              <a:t>   – Boosts operator reputation internationally.</a:t>
            </a:r>
          </a:p>
          <a:p>
            <a:pPr>
              <a:defRPr sz="2200" b="1"/>
            </a:pPr>
            <a:r>
              <a:t>• Community Relations</a:t>
            </a:r>
          </a:p>
          <a:p>
            <a:pPr>
              <a:defRPr sz="1800"/>
            </a:pPr>
            <a:r>
              <a:t>   – Demonstrates environmental responsibility.</a:t>
            </a:r>
          </a:p>
          <a:p>
            <a:pPr>
              <a:defRPr sz="1800"/>
            </a:pPr>
            <a:r>
              <a:t>   – Strengthens trust with port authorities.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Continuous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Review Meetings</a:t>
            </a:r>
          </a:p>
          <a:p>
            <a:pPr>
              <a:defRPr sz="1800"/>
            </a:pPr>
            <a:r>
              <a:t>   – Evaluate progress and update targets.</a:t>
            </a:r>
          </a:p>
          <a:p>
            <a:pPr>
              <a:defRPr sz="1800"/>
            </a:pPr>
            <a:r>
              <a:t>   – Include feedback from all crew levels.</a:t>
            </a:r>
          </a:p>
          <a:p>
            <a:pPr>
              <a:defRPr sz="2200" b="1"/>
            </a:pPr>
            <a:r>
              <a:t>• Benchmarking</a:t>
            </a:r>
          </a:p>
          <a:p>
            <a:pPr>
              <a:defRPr sz="1800"/>
            </a:pPr>
            <a:r>
              <a:t>   – Compare consumption rates across vessels.</a:t>
            </a:r>
          </a:p>
          <a:p>
            <a:pPr>
              <a:defRPr sz="1800"/>
            </a:pPr>
            <a:r>
              <a:t>   – Identify best practices for adoption.</a:t>
            </a:r>
          </a:p>
          <a:p>
            <a:pPr>
              <a:defRPr sz="2200" b="1"/>
            </a:pPr>
            <a:r>
              <a:t>• Innovation Adoption</a:t>
            </a:r>
          </a:p>
          <a:p>
            <a:pPr>
              <a:defRPr sz="1800"/>
            </a:pPr>
            <a:r>
              <a:t>   – Pilot new technologies like condensation recovery.</a:t>
            </a:r>
          </a:p>
          <a:p>
            <a:pPr>
              <a:defRPr sz="1800"/>
            </a:pPr>
            <a:r>
              <a:t>   – Encourage sharing of success stories.</a:t>
            </a:r>
          </a:p>
          <a:p>
            <a:pPr>
              <a:defRPr sz="2200" b="1"/>
            </a:pPr>
            <a:r>
              <a:t>• Future Planning</a:t>
            </a:r>
          </a:p>
          <a:p>
            <a:pPr>
              <a:defRPr sz="1800"/>
            </a:pPr>
            <a:r>
              <a:t>   – Integrate water efficiency into design stage.</a:t>
            </a:r>
          </a:p>
          <a:p>
            <a:pPr>
              <a:defRPr sz="1800"/>
            </a:pPr>
            <a:r>
              <a:t>   – Ensure sustainability from construction phase.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Scenario</a:t>
            </a:r>
          </a:p>
          <a:p>
            <a:pPr>
              <a:defRPr sz="1800"/>
            </a:pPr>
            <a:r>
              <a:t>   – A cruise ship reduces daily water use by 25%.</a:t>
            </a:r>
          </a:p>
          <a:p>
            <a:pPr>
              <a:defRPr sz="1800"/>
            </a:pPr>
            <a:r>
              <a:t>   – Achieved through technology and awareness.</a:t>
            </a:r>
          </a:p>
          <a:p>
            <a:pPr>
              <a:defRPr sz="2200" b="1"/>
            </a:pPr>
            <a:r>
              <a:t>• Actions Taken</a:t>
            </a:r>
          </a:p>
          <a:p>
            <a:pPr>
              <a:defRPr sz="1800"/>
            </a:pPr>
            <a:r>
              <a:t>   – Installed vacuum toilets and flow restrictors.</a:t>
            </a:r>
          </a:p>
          <a:p>
            <a:pPr>
              <a:defRPr sz="1800"/>
            </a:pPr>
            <a:r>
              <a:t>   – Conducted crew training and monitoring.</a:t>
            </a:r>
          </a:p>
          <a:p>
            <a:pPr>
              <a:defRPr sz="2200" b="1"/>
            </a:pPr>
            <a:r>
              <a:t>• Results</a:t>
            </a:r>
          </a:p>
          <a:p>
            <a:pPr>
              <a:defRPr sz="1800"/>
            </a:pPr>
            <a:r>
              <a:t>   – Less strain on RO systems and sewage plant.</a:t>
            </a:r>
          </a:p>
          <a:p>
            <a:pPr>
              <a:defRPr sz="1800"/>
            </a:pPr>
            <a:r>
              <a:t>   – Improved compliance with discharge limits.</a:t>
            </a:r>
          </a:p>
          <a:p>
            <a:pPr>
              <a:defRPr sz="2200" b="1"/>
            </a:pPr>
            <a:r>
              <a:t>• Lessons Learned</a:t>
            </a:r>
          </a:p>
          <a:p>
            <a:pPr>
              <a:defRPr sz="1800"/>
            </a:pPr>
            <a:r>
              <a:t>   – Behavioral and technical changes both vital.</a:t>
            </a:r>
          </a:p>
          <a:p>
            <a:pPr>
              <a:defRPr sz="1800"/>
            </a:pPr>
            <a:r>
              <a:t>   – Long-term commitment yields consistent savings.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Part 4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Practical Conservation</a:t>
            </a:r>
          </a:p>
          <a:p>
            <a:pPr>
              <a:defRPr sz="1800"/>
            </a:pPr>
            <a:r>
              <a:t>   – Simple actions create major impact.</a:t>
            </a:r>
          </a:p>
          <a:p>
            <a:pPr>
              <a:defRPr sz="1800"/>
            </a:pPr>
            <a:r>
              <a:t>   – Efficiency must become operational culture.</a:t>
            </a:r>
          </a:p>
          <a:p>
            <a:pPr>
              <a:defRPr sz="2200" b="1"/>
            </a:pPr>
            <a:r>
              <a:t>• Crew Empowerment</a:t>
            </a:r>
          </a:p>
          <a:p>
            <a:pPr>
              <a:defRPr sz="1800"/>
            </a:pPr>
            <a:r>
              <a:t>   – Training and motivation sustain progress.</a:t>
            </a:r>
          </a:p>
          <a:p>
            <a:pPr>
              <a:defRPr sz="1800"/>
            </a:pPr>
            <a:r>
              <a:t>   – Engagement ensures long-term results.</a:t>
            </a:r>
          </a:p>
          <a:p>
            <a:pPr>
              <a:defRPr sz="2200" b="1"/>
            </a:pPr>
            <a:r>
              <a:t>• Technological Integration</a:t>
            </a:r>
          </a:p>
          <a:p>
            <a:pPr>
              <a:defRPr sz="1800"/>
            </a:pPr>
            <a:r>
              <a:t>   – Automation and sensors enhance oversight.</a:t>
            </a:r>
          </a:p>
          <a:p>
            <a:pPr>
              <a:defRPr sz="1800"/>
            </a:pPr>
            <a:r>
              <a:t>   – Reduces human error and waste.</a:t>
            </a:r>
          </a:p>
          <a:p>
            <a:pPr>
              <a:defRPr sz="2200" b="1"/>
            </a:pPr>
            <a:r>
              <a:t>• Global Responsibility</a:t>
            </a:r>
          </a:p>
          <a:p>
            <a:pPr>
              <a:defRPr sz="1800"/>
            </a:pPr>
            <a:r>
              <a:t>   – Ships contribute to cleaner oceans.</a:t>
            </a:r>
          </a:p>
          <a:p>
            <a:pPr>
              <a:defRPr sz="1800"/>
            </a:pPr>
            <a:r>
              <a:t>   – Water stewardship reflects maritime leadership.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Storage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Tank Materials</a:t>
            </a:r>
          </a:p>
          <a:p>
            <a:pPr>
              <a:defRPr sz="1800"/>
            </a:pPr>
            <a:r>
              <a:t>   – Typically stainless steel or epoxy-coated.</a:t>
            </a:r>
          </a:p>
          <a:p>
            <a:pPr>
              <a:defRPr sz="1800"/>
            </a:pPr>
            <a:r>
              <a:t>   – Prevents corrosion and contamination.</a:t>
            </a:r>
          </a:p>
          <a:p>
            <a:pPr>
              <a:defRPr sz="2200" b="1"/>
            </a:pPr>
            <a:r>
              <a:t>• Capacity Planning</a:t>
            </a:r>
          </a:p>
          <a:p>
            <a:pPr>
              <a:defRPr sz="1800"/>
            </a:pPr>
            <a:r>
              <a:t>   – Calculated by voyage duration and crew size.</a:t>
            </a:r>
          </a:p>
          <a:p>
            <a:pPr>
              <a:defRPr sz="1800"/>
            </a:pPr>
            <a:r>
              <a:t>   – Safety margins included for emergencies.</a:t>
            </a:r>
          </a:p>
          <a:p>
            <a:pPr>
              <a:defRPr sz="2200" b="1"/>
            </a:pPr>
            <a:r>
              <a:t>• Ventilation and Access</a:t>
            </a:r>
          </a:p>
          <a:p>
            <a:pPr>
              <a:defRPr sz="1800"/>
            </a:pPr>
            <a:r>
              <a:t>   – Proper vents prevent vacuum formation.</a:t>
            </a:r>
          </a:p>
          <a:p>
            <a:pPr>
              <a:defRPr sz="1800"/>
            </a:pPr>
            <a:r>
              <a:t>   – Regular inspection ensures hygiene.</a:t>
            </a:r>
          </a:p>
          <a:p>
            <a:pPr>
              <a:defRPr sz="2200" b="1"/>
            </a:pPr>
            <a:r>
              <a:t>• Temperature Control</a:t>
            </a:r>
          </a:p>
          <a:p>
            <a:pPr>
              <a:defRPr sz="1800"/>
            </a:pPr>
            <a:r>
              <a:t>   – Tanks located away from heat sources.</a:t>
            </a:r>
          </a:p>
          <a:p>
            <a:pPr>
              <a:defRPr sz="1800"/>
            </a:pPr>
            <a:r>
              <a:t>   – Reduces microbial growth risk.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Distribution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Pump Systems</a:t>
            </a:r>
          </a:p>
          <a:p>
            <a:pPr>
              <a:defRPr sz="1800"/>
            </a:pPr>
            <a:r>
              <a:t>   – Maintain steady pressure across accommodation areas.</a:t>
            </a:r>
          </a:p>
          <a:p>
            <a:pPr>
              <a:defRPr sz="1800"/>
            </a:pPr>
            <a:r>
              <a:t>   – Redundant pumps ensure reliability.</a:t>
            </a:r>
          </a:p>
          <a:p>
            <a:pPr>
              <a:defRPr sz="2200" b="1"/>
            </a:pPr>
            <a:r>
              <a:t>• Pipeline Layout</a:t>
            </a:r>
          </a:p>
          <a:p>
            <a:pPr>
              <a:defRPr sz="1800"/>
            </a:pPr>
            <a:r>
              <a:t>   – Color-coded lines separate potable and technical water.</a:t>
            </a:r>
          </a:p>
          <a:p>
            <a:pPr>
              <a:defRPr sz="1800"/>
            </a:pPr>
            <a:r>
              <a:t>   – Valves isolate sections for maintenance.</a:t>
            </a:r>
          </a:p>
          <a:p>
            <a:pPr>
              <a:defRPr sz="2200" b="1"/>
            </a:pPr>
            <a:r>
              <a:t>• Monitoring Devices</a:t>
            </a:r>
          </a:p>
          <a:p>
            <a:pPr>
              <a:defRPr sz="1800"/>
            </a:pPr>
            <a:r>
              <a:t>   – Pressure gauges and flow meters detect leaks early.</a:t>
            </a:r>
          </a:p>
          <a:p>
            <a:pPr>
              <a:defRPr sz="1800"/>
            </a:pPr>
            <a:r>
              <a:t>   – Digital control allows real-time observation.</a:t>
            </a:r>
          </a:p>
          <a:p>
            <a:pPr>
              <a:defRPr sz="2200" b="1"/>
            </a:pPr>
            <a:r>
              <a:t>• Backflow Protection</a:t>
            </a:r>
          </a:p>
          <a:p>
            <a:pPr>
              <a:defRPr sz="1800"/>
            </a:pPr>
            <a:r>
              <a:t>   – Check valves avoid contamination reversal.</a:t>
            </a:r>
          </a:p>
          <a:p>
            <a:pPr>
              <a:defRPr sz="1800"/>
            </a:pPr>
            <a:r>
              <a:t>   – Crucial near machinery spaces.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Contamination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Sampling Routine</a:t>
            </a:r>
          </a:p>
          <a:p>
            <a:pPr>
              <a:defRPr sz="1800"/>
            </a:pPr>
            <a:r>
              <a:t>   – Water tested for chlorine and bacteria regularly.</a:t>
            </a:r>
          </a:p>
          <a:p>
            <a:pPr>
              <a:defRPr sz="1800"/>
            </a:pPr>
            <a:r>
              <a:t>   – Samples recorded in the water logbook.</a:t>
            </a:r>
          </a:p>
          <a:p>
            <a:pPr>
              <a:defRPr sz="2200" b="1"/>
            </a:pPr>
            <a:r>
              <a:t>• Disinfection</a:t>
            </a:r>
          </a:p>
          <a:p>
            <a:pPr>
              <a:defRPr sz="1800"/>
            </a:pPr>
            <a:r>
              <a:t>   – Periodic chlorination maintains safe levels.</a:t>
            </a:r>
          </a:p>
          <a:p>
            <a:pPr>
              <a:defRPr sz="1800"/>
            </a:pPr>
            <a:r>
              <a:t>   – UV treatment can supplement chemical methods.</a:t>
            </a:r>
          </a:p>
          <a:p>
            <a:pPr>
              <a:defRPr sz="2200" b="1"/>
            </a:pPr>
            <a:r>
              <a:t>• Cross-Connection Checks</a:t>
            </a:r>
          </a:p>
          <a:p>
            <a:pPr>
              <a:defRPr sz="1800"/>
            </a:pPr>
            <a:r>
              <a:t>   – Isolation prevents technical water from entering potable lines.</a:t>
            </a:r>
          </a:p>
          <a:p>
            <a:pPr>
              <a:defRPr sz="1800"/>
            </a:pPr>
            <a:r>
              <a:t>   – Audits detect any unintentional linkages.</a:t>
            </a:r>
          </a:p>
          <a:p>
            <a:pPr>
              <a:defRPr sz="2200" b="1"/>
            </a:pPr>
            <a:r>
              <a:t>• Crew Training</a:t>
            </a:r>
          </a:p>
          <a:p>
            <a:pPr>
              <a:defRPr sz="1800"/>
            </a:pPr>
            <a:r>
              <a:t>   – Education ensures correct handling of potable water.</a:t>
            </a:r>
          </a:p>
          <a:p>
            <a:pPr>
              <a:defRPr sz="1800"/>
            </a:pPr>
            <a:r>
              <a:t>   – Procedures integrated in safety drills.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Quality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Testing Parameters</a:t>
            </a:r>
          </a:p>
          <a:p>
            <a:pPr>
              <a:defRPr sz="1800"/>
            </a:pPr>
            <a:r>
              <a:t>   – Include pH, turbidity, and residual chlorine.</a:t>
            </a:r>
          </a:p>
          <a:p>
            <a:pPr>
              <a:defRPr sz="1800"/>
            </a:pPr>
            <a:r>
              <a:t>   – Results compared with IMO standards.</a:t>
            </a:r>
          </a:p>
          <a:p>
            <a:pPr>
              <a:defRPr sz="2200" b="1"/>
            </a:pPr>
            <a:r>
              <a:t>• Record Keeping</a:t>
            </a:r>
          </a:p>
          <a:p>
            <a:pPr>
              <a:defRPr sz="1800"/>
            </a:pPr>
            <a:r>
              <a:t>   – Logs verified during inspections and audits.</a:t>
            </a:r>
          </a:p>
          <a:p>
            <a:pPr>
              <a:defRPr sz="1800"/>
            </a:pPr>
            <a:r>
              <a:t>   – Demonstrates compliance with health codes.</a:t>
            </a:r>
          </a:p>
          <a:p>
            <a:pPr>
              <a:defRPr sz="2200" b="1"/>
            </a:pPr>
            <a:r>
              <a:t>• Inspection Frequency</a:t>
            </a:r>
          </a:p>
          <a:p>
            <a:pPr>
              <a:defRPr sz="1800"/>
            </a:pPr>
            <a:r>
              <a:t>   – Conducted weekly or before long voyages.</a:t>
            </a:r>
          </a:p>
          <a:p>
            <a:pPr>
              <a:defRPr sz="1800"/>
            </a:pPr>
            <a:r>
              <a:t>   – Ensures continuous water safety.</a:t>
            </a:r>
          </a:p>
          <a:p>
            <a:pPr>
              <a:defRPr sz="2200" b="1"/>
            </a:pPr>
            <a:r>
              <a:t>• Reporting Procedure</a:t>
            </a:r>
          </a:p>
          <a:p>
            <a:pPr>
              <a:defRPr sz="1800"/>
            </a:pPr>
            <a:r>
              <a:t>   – Deviations reported to Chief Engineer immediately.</a:t>
            </a:r>
          </a:p>
          <a:p>
            <a:pPr>
              <a:defRPr sz="1800"/>
            </a:pPr>
            <a:r>
              <a:t>   – Corrective actions documented.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Consumption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Daily Monitoring</a:t>
            </a:r>
          </a:p>
          <a:p>
            <a:pPr>
              <a:defRPr sz="1800"/>
            </a:pPr>
            <a:r>
              <a:t>   – Average per-person usage tracked for efficiency.</a:t>
            </a:r>
          </a:p>
          <a:p>
            <a:pPr>
              <a:defRPr sz="1800"/>
            </a:pPr>
            <a:r>
              <a:t>   – Helps plan production and supply adjustments.</a:t>
            </a:r>
          </a:p>
          <a:p>
            <a:pPr>
              <a:defRPr sz="2200" b="1"/>
            </a:pPr>
            <a:r>
              <a:t>• Leak Management</a:t>
            </a:r>
          </a:p>
          <a:p>
            <a:pPr>
              <a:defRPr sz="1800"/>
            </a:pPr>
            <a:r>
              <a:t>   – Sudden increases indicate hidden leaks.</a:t>
            </a:r>
          </a:p>
          <a:p>
            <a:pPr>
              <a:defRPr sz="1800"/>
            </a:pPr>
            <a:r>
              <a:t>   – Prompt repair avoids tank depletion.</a:t>
            </a:r>
          </a:p>
          <a:p>
            <a:pPr>
              <a:defRPr sz="2200" b="1"/>
            </a:pPr>
            <a:r>
              <a:t>• Trend Analysis</a:t>
            </a:r>
          </a:p>
          <a:p>
            <a:pPr>
              <a:defRPr sz="1800"/>
            </a:pPr>
            <a:r>
              <a:t>   – Historical data reveals usage behavior.</a:t>
            </a:r>
          </a:p>
          <a:p>
            <a:pPr>
              <a:defRPr sz="1800"/>
            </a:pPr>
            <a:r>
              <a:t>   – Guides conservation planning.</a:t>
            </a:r>
          </a:p>
          <a:p>
            <a:pPr>
              <a:defRPr sz="2200" b="1"/>
            </a:pPr>
            <a:r>
              <a:t>• Alarm Systems</a:t>
            </a:r>
          </a:p>
          <a:p>
            <a:pPr>
              <a:defRPr sz="1800"/>
            </a:pPr>
            <a:r>
              <a:t>   – Automatic alerts prevent overconsumption.</a:t>
            </a:r>
          </a:p>
          <a:p>
            <a:pPr>
              <a:defRPr sz="1800"/>
            </a:pPr>
            <a:r>
              <a:t>   – Integration improves decision-making.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Water Safety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b="1"/>
            </a:pPr>
            <a:r>
              <a:t>• Crew Awareness</a:t>
            </a:r>
          </a:p>
          <a:p>
            <a:pPr>
              <a:defRPr sz="1800"/>
            </a:pPr>
            <a:r>
              <a:t>   – Promotes responsible habits across departments.</a:t>
            </a:r>
          </a:p>
          <a:p>
            <a:pPr>
              <a:defRPr sz="1800"/>
            </a:pPr>
            <a:r>
              <a:t>   – Displayed reminders encourage best practices.</a:t>
            </a:r>
          </a:p>
          <a:p>
            <a:pPr>
              <a:defRPr sz="2200" b="1"/>
            </a:pPr>
            <a:r>
              <a:t>• Operational Discipline</a:t>
            </a:r>
          </a:p>
          <a:p>
            <a:pPr>
              <a:defRPr sz="1800"/>
            </a:pPr>
            <a:r>
              <a:t>   – Enforces reporting and repair of faults.</a:t>
            </a:r>
          </a:p>
          <a:p>
            <a:pPr>
              <a:defRPr sz="1800"/>
            </a:pPr>
            <a:r>
              <a:t>   – Ensures accountability in water handling.</a:t>
            </a:r>
          </a:p>
          <a:p>
            <a:pPr>
              <a:defRPr sz="2200" b="1"/>
            </a:pPr>
            <a:r>
              <a:t>• Leadership Example</a:t>
            </a:r>
          </a:p>
          <a:p>
            <a:pPr>
              <a:defRPr sz="1800"/>
            </a:pPr>
            <a:r>
              <a:t>   – Officers demonstrate conservation by action.</a:t>
            </a:r>
          </a:p>
          <a:p>
            <a:pPr>
              <a:defRPr sz="1800"/>
            </a:pPr>
            <a:r>
              <a:t>   – Creates collective responsibility.</a:t>
            </a:r>
          </a:p>
          <a:p>
            <a:pPr>
              <a:defRPr sz="2200" b="1"/>
            </a:pPr>
            <a:r>
              <a:t>• Audit Feedback</a:t>
            </a:r>
          </a:p>
          <a:p>
            <a:pPr>
              <a:defRPr sz="1800"/>
            </a:pPr>
            <a:r>
              <a:t>   – Findings shared with crew for improvement.</a:t>
            </a:r>
          </a:p>
          <a:p>
            <a:pPr>
              <a:defRPr sz="1800"/>
            </a:pPr>
            <a:r>
              <a:t>   – Builds long-term efficiency mindset.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3173</Words>
  <Application>Microsoft Office PowerPoint</Application>
  <PresentationFormat>Προσαρμογή</PresentationFormat>
  <Paragraphs>535</Paragraphs>
  <Slides>39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Water Waste Management and Conservation on Board</vt:lpstr>
      <vt:lpstr>Part 1: Understanding the Freshwater Cycle</vt:lpstr>
      <vt:lpstr>Water Use Categories</vt:lpstr>
      <vt:lpstr>Storage Systems</vt:lpstr>
      <vt:lpstr>Distribution Network</vt:lpstr>
      <vt:lpstr>Contamination Prevention</vt:lpstr>
      <vt:lpstr>Quality Control</vt:lpstr>
      <vt:lpstr>Consumption Patterns</vt:lpstr>
      <vt:lpstr>Water Safety Culture</vt:lpstr>
      <vt:lpstr>Part 1 Summary</vt:lpstr>
      <vt:lpstr>Part 2: Freshwater Generation and Treatment</vt:lpstr>
      <vt:lpstr>Pre-Treatment Stage</vt:lpstr>
      <vt:lpstr>Post-Treatment Processes</vt:lpstr>
      <vt:lpstr>Storage Integration</vt:lpstr>
      <vt:lpstr>Energy Efficiency</vt:lpstr>
      <vt:lpstr>Operational Safety</vt:lpstr>
      <vt:lpstr>Regulatory Standards</vt:lpstr>
      <vt:lpstr>Troubleshooting</vt:lpstr>
      <vt:lpstr>Part 2 Summary</vt:lpstr>
      <vt:lpstr>Part 3: Gray and Black Water Management</vt:lpstr>
      <vt:lpstr>Gray Water Sources</vt:lpstr>
      <vt:lpstr>Black Water Systems</vt:lpstr>
      <vt:lpstr>MARPOL Annex IV Key Points</vt:lpstr>
      <vt:lpstr>Sewage Treatment Plants</vt:lpstr>
      <vt:lpstr>Discharge Practices</vt:lpstr>
      <vt:lpstr>Gray Water Management</vt:lpstr>
      <vt:lpstr>Maintenance and Safety</vt:lpstr>
      <vt:lpstr>Common Problems</vt:lpstr>
      <vt:lpstr>Part 3 Summary</vt:lpstr>
      <vt:lpstr>Part 4: Practical Tips for Reducing Water Consumption</vt:lpstr>
      <vt:lpstr>Operational Adjustments</vt:lpstr>
      <vt:lpstr>Behavioral Changes</vt:lpstr>
      <vt:lpstr>Technology Solutions</vt:lpstr>
      <vt:lpstr>Policy Integration</vt:lpstr>
      <vt:lpstr>Water Production Optimization</vt:lpstr>
      <vt:lpstr>Environmental Impact</vt:lpstr>
      <vt:lpstr>Continuous Improvement</vt:lpstr>
      <vt:lpstr>Case Study</vt:lpstr>
      <vt:lpstr>Part 4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GEORGE GEORGOULIS</dc:creator>
  <cp:keywords/>
  <dc:description>generated using python-pptx</dc:description>
  <cp:lastModifiedBy>GEORGE GEORGOULIS</cp:lastModifiedBy>
  <cp:revision>1</cp:revision>
  <dcterms:created xsi:type="dcterms:W3CDTF">2013-01-27T09:14:16Z</dcterms:created>
  <dcterms:modified xsi:type="dcterms:W3CDTF">2025-11-12T19:11:35Z</dcterms:modified>
  <cp:category/>
</cp:coreProperties>
</file>