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Lst>
  <p:notesMasterIdLst>
    <p:notesMasterId r:id="rId41"/>
  </p:notesMasterIdLst>
  <p:handoutMasterIdLst>
    <p:handoutMasterId r:id="rId42"/>
  </p:handoutMasterIdLst>
  <p:sldIdLst>
    <p:sldId id="1445" r:id="rId2"/>
    <p:sldId id="1434" r:id="rId3"/>
    <p:sldId id="1436" r:id="rId4"/>
    <p:sldId id="1460" r:id="rId5"/>
    <p:sldId id="1438" r:id="rId6"/>
    <p:sldId id="1418" r:id="rId7"/>
    <p:sldId id="1429" r:id="rId8"/>
    <p:sldId id="1447" r:id="rId9"/>
    <p:sldId id="1446" r:id="rId10"/>
    <p:sldId id="1430" r:id="rId11"/>
    <p:sldId id="1350" r:id="rId12"/>
    <p:sldId id="1352" r:id="rId13"/>
    <p:sldId id="1353" r:id="rId14"/>
    <p:sldId id="1354" r:id="rId15"/>
    <p:sldId id="1357" r:id="rId16"/>
    <p:sldId id="1397" r:id="rId17"/>
    <p:sldId id="1398" r:id="rId18"/>
    <p:sldId id="1366" r:id="rId19"/>
    <p:sldId id="1399" r:id="rId20"/>
    <p:sldId id="1400" r:id="rId21"/>
    <p:sldId id="1401" r:id="rId22"/>
    <p:sldId id="1367" r:id="rId23"/>
    <p:sldId id="1368" r:id="rId24"/>
    <p:sldId id="1453" r:id="rId25"/>
    <p:sldId id="1402" r:id="rId26"/>
    <p:sldId id="1403" r:id="rId27"/>
    <p:sldId id="1404" r:id="rId28"/>
    <p:sldId id="1405" r:id="rId29"/>
    <p:sldId id="1406" r:id="rId30"/>
    <p:sldId id="1407" r:id="rId31"/>
    <p:sldId id="1408" r:id="rId32"/>
    <p:sldId id="1409" r:id="rId33"/>
    <p:sldId id="1410" r:id="rId34"/>
    <p:sldId id="1411" r:id="rId35"/>
    <p:sldId id="1412" r:id="rId36"/>
    <p:sldId id="1413" r:id="rId37"/>
    <p:sldId id="1414" r:id="rId38"/>
    <p:sldId id="1415" r:id="rId39"/>
    <p:sldId id="1416" r:id="rId40"/>
  </p:sldIdLst>
  <p:sldSz cx="9144000" cy="6858000" type="screen4x3"/>
  <p:notesSz cx="9979025" cy="6834188"/>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53">
          <p15:clr>
            <a:srgbClr val="A4A3A4"/>
          </p15:clr>
        </p15:guide>
        <p15:guide id="2" pos="3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CC66"/>
    <a:srgbClr val="EFF9F9"/>
    <a:srgbClr val="00FFFF"/>
    <a:srgbClr val="99CC00"/>
    <a:srgbClr val="0033CC"/>
    <a:srgbClr val="FF0000"/>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59" autoAdjust="0"/>
    <p:restoredTop sz="73070" autoAdjust="0"/>
  </p:normalViewPr>
  <p:slideViewPr>
    <p:cSldViewPr>
      <p:cViewPr varScale="1">
        <p:scale>
          <a:sx n="49" d="100"/>
          <a:sy n="49" d="100"/>
        </p:scale>
        <p:origin x="21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74" d="100"/>
          <a:sy n="74" d="100"/>
        </p:scale>
        <p:origin x="-132" y="-102"/>
      </p:cViewPr>
      <p:guideLst>
        <p:guide orient="horz" pos="2153"/>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4323378"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tr-TR"/>
          </a:p>
        </p:txBody>
      </p:sp>
      <p:sp>
        <p:nvSpPr>
          <p:cNvPr id="168963" name="Rectangle 3"/>
          <p:cNvSpPr>
            <a:spLocks noGrp="1" noChangeArrowheads="1"/>
          </p:cNvSpPr>
          <p:nvPr>
            <p:ph type="dt" sz="quarter" idx="1"/>
          </p:nvPr>
        </p:nvSpPr>
        <p:spPr bwMode="auto">
          <a:xfrm>
            <a:off x="5652399" y="0"/>
            <a:ext cx="4325002"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tr-TR"/>
          </a:p>
        </p:txBody>
      </p:sp>
      <p:sp>
        <p:nvSpPr>
          <p:cNvPr id="168964" name="Rectangle 4"/>
          <p:cNvSpPr>
            <a:spLocks noGrp="1" noChangeArrowheads="1"/>
          </p:cNvSpPr>
          <p:nvPr>
            <p:ph type="ftr" sz="quarter" idx="2"/>
          </p:nvPr>
        </p:nvSpPr>
        <p:spPr bwMode="auto">
          <a:xfrm>
            <a:off x="0" y="6490738"/>
            <a:ext cx="4323378"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tr-TR"/>
          </a:p>
        </p:txBody>
      </p:sp>
      <p:sp>
        <p:nvSpPr>
          <p:cNvPr id="168965" name="Rectangle 5"/>
          <p:cNvSpPr>
            <a:spLocks noGrp="1" noChangeArrowheads="1"/>
          </p:cNvSpPr>
          <p:nvPr>
            <p:ph type="sldNum" sz="quarter" idx="3"/>
          </p:nvPr>
        </p:nvSpPr>
        <p:spPr bwMode="auto">
          <a:xfrm>
            <a:off x="5652399" y="6490738"/>
            <a:ext cx="4325002"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0B32A7C-8AF4-4464-BC46-CCF0308E7B8D}" type="slidenum">
              <a:rPr lang="tr-TR"/>
              <a:pPr>
                <a:defRPr/>
              </a:pPr>
              <a:t>‹#›</a:t>
            </a:fld>
            <a:endParaRPr lang="tr-TR"/>
          </a:p>
        </p:txBody>
      </p:sp>
    </p:spTree>
    <p:extLst>
      <p:ext uri="{BB962C8B-B14F-4D97-AF65-F5344CB8AC3E}">
        <p14:creationId xmlns:p14="http://schemas.microsoft.com/office/powerpoint/2010/main" val="145001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4323378"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tr-TR"/>
          </a:p>
        </p:txBody>
      </p:sp>
      <p:sp>
        <p:nvSpPr>
          <p:cNvPr id="299011" name="Rectangle 3"/>
          <p:cNvSpPr>
            <a:spLocks noGrp="1" noChangeArrowheads="1"/>
          </p:cNvSpPr>
          <p:nvPr>
            <p:ph type="dt" idx="1"/>
          </p:nvPr>
        </p:nvSpPr>
        <p:spPr bwMode="auto">
          <a:xfrm>
            <a:off x="5652399" y="0"/>
            <a:ext cx="4325002"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tr-TR"/>
          </a:p>
        </p:txBody>
      </p:sp>
      <p:sp>
        <p:nvSpPr>
          <p:cNvPr id="46084" name="Rectangle 4"/>
          <p:cNvSpPr>
            <a:spLocks noGrp="1" noRot="1" noChangeAspect="1" noChangeArrowheads="1" noTextEdit="1"/>
          </p:cNvSpPr>
          <p:nvPr>
            <p:ph type="sldImg" idx="2"/>
          </p:nvPr>
        </p:nvSpPr>
        <p:spPr bwMode="auto">
          <a:xfrm>
            <a:off x="3282950" y="512763"/>
            <a:ext cx="3417888" cy="2562225"/>
          </a:xfrm>
          <a:prstGeom prst="rect">
            <a:avLst/>
          </a:prstGeom>
          <a:noFill/>
          <a:ln w="9525">
            <a:solidFill>
              <a:srgbClr val="000000"/>
            </a:solidFill>
            <a:miter lim="800000"/>
            <a:headEnd/>
            <a:tailEnd/>
          </a:ln>
        </p:spPr>
      </p:sp>
      <p:sp>
        <p:nvSpPr>
          <p:cNvPr id="299013" name="Rectangle 5"/>
          <p:cNvSpPr>
            <a:spLocks noGrp="1" noChangeArrowheads="1"/>
          </p:cNvSpPr>
          <p:nvPr>
            <p:ph type="body" sz="quarter" idx="3"/>
          </p:nvPr>
        </p:nvSpPr>
        <p:spPr bwMode="auto">
          <a:xfrm>
            <a:off x="997578" y="3246161"/>
            <a:ext cx="7983870" cy="3075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299014" name="Rectangle 6"/>
          <p:cNvSpPr>
            <a:spLocks noGrp="1" noChangeArrowheads="1"/>
          </p:cNvSpPr>
          <p:nvPr>
            <p:ph type="ftr" sz="quarter" idx="4"/>
          </p:nvPr>
        </p:nvSpPr>
        <p:spPr bwMode="auto">
          <a:xfrm>
            <a:off x="0" y="6490738"/>
            <a:ext cx="4323378"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tr-TR"/>
          </a:p>
        </p:txBody>
      </p:sp>
      <p:sp>
        <p:nvSpPr>
          <p:cNvPr id="299015" name="Rectangle 7"/>
          <p:cNvSpPr>
            <a:spLocks noGrp="1" noChangeArrowheads="1"/>
          </p:cNvSpPr>
          <p:nvPr>
            <p:ph type="sldNum" sz="quarter" idx="5"/>
          </p:nvPr>
        </p:nvSpPr>
        <p:spPr bwMode="auto">
          <a:xfrm>
            <a:off x="5652399" y="6490738"/>
            <a:ext cx="4325002"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C5F69A7-BB6B-4972-A66D-B37668A31147}" type="slidenum">
              <a:rPr lang="tr-TR"/>
              <a:pPr>
                <a:defRPr/>
              </a:pPr>
              <a:t>‹#›</a:t>
            </a:fld>
            <a:endParaRPr lang="tr-TR"/>
          </a:p>
        </p:txBody>
      </p:sp>
    </p:spTree>
    <p:extLst>
      <p:ext uri="{BB962C8B-B14F-4D97-AF65-F5344CB8AC3E}">
        <p14:creationId xmlns:p14="http://schemas.microsoft.com/office/powerpoint/2010/main" val="39135740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ikihow.com/Take-Risk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1</a:t>
            </a:fld>
            <a:endParaRPr lang="tr-TR"/>
          </a:p>
        </p:txBody>
      </p:sp>
    </p:spTree>
    <p:extLst>
      <p:ext uri="{BB962C8B-B14F-4D97-AF65-F5344CB8AC3E}">
        <p14:creationId xmlns:p14="http://schemas.microsoft.com/office/powerpoint/2010/main" val="89705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interpersonal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attraction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mainly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status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students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Naval Academy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students</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Petty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Officer</a:t>
            </a:r>
            <a:r>
              <a:rPr lang="tr-TR" sz="1200" kern="1200" dirty="0">
                <a:solidFill>
                  <a:schemeClr val="tx1"/>
                </a:solidFill>
                <a:effectLst/>
                <a:latin typeface="Arial" charset="0"/>
                <a:ea typeface="+mn-ea"/>
                <a:cs typeface="+mn-cs"/>
              </a:rPr>
              <a:t> School,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major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point</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focusing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girls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attention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officer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students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against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non-commissioned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cadets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being</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fact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virtual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perceived</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potential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females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against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male</a:t>
            </a:r>
            <a:r>
              <a:rPr lang="tr-TR" sz="1200" kern="1200" dirty="0">
                <a:solidFill>
                  <a:schemeClr val="tx1"/>
                </a:solidFill>
                <a:effectLst/>
                <a:latin typeface="Arial" charset="0"/>
                <a:ea typeface="+mn-ea"/>
                <a:cs typeface="+mn-cs"/>
              </a:rPr>
              <a:t> ideal.</a:t>
            </a:r>
          </a:p>
          <a:p>
            <a:endParaRPr lang="tr-TR" sz="1200" kern="1200" dirty="0">
              <a:solidFill>
                <a:schemeClr val="tx1"/>
              </a:solidFill>
              <a:effectLst/>
              <a:latin typeface="Arial" charset="0"/>
              <a:ea typeface="+mn-ea"/>
              <a:cs typeface="+mn-cs"/>
            </a:endParaRPr>
          </a:p>
          <a:p>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individual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characteristics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played</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role in </a:t>
            </a:r>
            <a:r>
              <a:rPr lang="tr-TR" sz="1200" kern="1200" dirty="0" err="1">
                <a:solidFill>
                  <a:schemeClr val="tx1"/>
                </a:solidFill>
                <a:effectLst/>
                <a:latin typeface="Arial" charset="0"/>
                <a:ea typeface="+mn-ea"/>
                <a:cs typeface="+mn-cs"/>
              </a:rPr>
              <a:t>facilitating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interpersonal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attraction</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widely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reflected</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literature</a:t>
            </a:r>
            <a:r>
              <a:rPr lang="tr-TR" sz="1200" kern="1200" dirty="0">
                <a:solidFill>
                  <a:schemeClr val="tx1"/>
                </a:solidFill>
                <a:effectLst/>
                <a:latin typeface="Arial" charset="0"/>
                <a:ea typeface="+mn-ea"/>
                <a:cs typeface="+mn-cs"/>
              </a:rPr>
              <a:t> (7).</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10</a:t>
            </a:fld>
            <a:endParaRPr lang="tr-TR">
              <a:solidFill>
                <a:srgbClr val="000000"/>
              </a:solidFill>
            </a:endParaRPr>
          </a:p>
        </p:txBody>
      </p:sp>
    </p:spTree>
    <p:extLst>
      <p:ext uri="{BB962C8B-B14F-4D97-AF65-F5344CB8AC3E}">
        <p14:creationId xmlns:p14="http://schemas.microsoft.com/office/powerpoint/2010/main" val="27737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kern="1200" dirty="0">
                <a:solidFill>
                  <a:schemeClr val="tx1"/>
                </a:solidFill>
                <a:latin typeface="Arial" charset="0"/>
                <a:ea typeface="+mn-ea"/>
                <a:cs typeface="+mn-cs"/>
              </a:rPr>
              <a:t>Once employed, women seafarers may also face lower pay even though they are doing work</a:t>
            </a:r>
            <a:r>
              <a:rPr lang="en-GB" sz="1200" kern="1200" dirty="0">
                <a:solidFill>
                  <a:schemeClr val="tx1"/>
                </a:solidFill>
                <a:latin typeface="Arial" charset="0"/>
                <a:ea typeface="+mn-ea"/>
                <a:cs typeface="+mn-cs"/>
              </a:rPr>
              <a:t> equivalent to that of male colleagues. Women may also be denied the facilities or equipment available to male workers, which is a form of discrimination. Although these are issues for many workers, they can be a particular problem if you are employed at sea, where you are away from family and friends and other sources of support (23).  </a:t>
            </a:r>
            <a:endParaRPr lang="tr-TR" sz="1200" kern="1200" dirty="0">
              <a:solidFill>
                <a:schemeClr val="tx1"/>
              </a:solidFill>
              <a:latin typeface="Arial" charset="0"/>
              <a:ea typeface="+mn-ea"/>
              <a:cs typeface="+mn-cs"/>
            </a:endParaRPr>
          </a:p>
          <a:p>
            <a:r>
              <a:rPr lang="tr-TR" sz="1200" kern="1200" dirty="0">
                <a:solidFill>
                  <a:schemeClr val="tx1"/>
                </a:solidFill>
                <a:latin typeface="Arial" charset="0"/>
                <a:ea typeface="+mn-ea"/>
                <a:cs typeface="+mn-cs"/>
              </a:rPr>
              <a:t>Some of the challenges female maritime personnel face are listed below:</a:t>
            </a:r>
          </a:p>
          <a:p>
            <a:r>
              <a:rPr lang="tr-TR" sz="1200" kern="1200" dirty="0">
                <a:solidFill>
                  <a:schemeClr val="tx1"/>
                </a:solidFill>
                <a:latin typeface="Arial" charset="0"/>
                <a:ea typeface="+mn-ea"/>
                <a:cs typeface="+mn-cs"/>
              </a:rPr>
              <a:t>1. Not being able to rise to the top positions;</a:t>
            </a:r>
          </a:p>
          <a:p>
            <a:r>
              <a:rPr lang="tr-TR" sz="1200" kern="1200" dirty="0">
                <a:solidFill>
                  <a:schemeClr val="tx1"/>
                </a:solidFill>
                <a:latin typeface="Arial" charset="0"/>
                <a:ea typeface="+mn-ea"/>
                <a:cs typeface="+mn-cs"/>
              </a:rPr>
              <a:t>2. Not getting the same salary as the men in the same positions;</a:t>
            </a:r>
          </a:p>
          <a:p>
            <a:r>
              <a:rPr lang="tr-TR" sz="1200" kern="1200" dirty="0">
                <a:solidFill>
                  <a:schemeClr val="tx1"/>
                </a:solidFill>
                <a:latin typeface="Arial" charset="0"/>
                <a:ea typeface="+mn-ea"/>
                <a:cs typeface="+mn-cs"/>
              </a:rPr>
              <a:t>3. Having to work more than the men to be promoted;</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11</a:t>
            </a:fld>
            <a:endParaRPr lang="tr-TR"/>
          </a:p>
        </p:txBody>
      </p:sp>
    </p:spTree>
    <p:extLst>
      <p:ext uri="{BB962C8B-B14F-4D97-AF65-F5344CB8AC3E}">
        <p14:creationId xmlns:p14="http://schemas.microsoft.com/office/powerpoint/2010/main" val="424468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8. Insufficient mentorship opportunities to integrate women into the field;</a:t>
            </a:r>
          </a:p>
          <a:p>
            <a:r>
              <a:rPr lang="tr-TR" sz="1200" kern="1200" dirty="0">
                <a:solidFill>
                  <a:schemeClr val="tx1"/>
                </a:solidFill>
                <a:latin typeface="Arial" charset="0"/>
                <a:ea typeface="+mn-ea"/>
                <a:cs typeface="+mn-cs"/>
              </a:rPr>
              <a:t>9. Not being able to perform organizational citizenship behaviours as much as men can, due to the fact that they are primary caregivers in the family; and</a:t>
            </a:r>
          </a:p>
          <a:p>
            <a:r>
              <a:rPr lang="tr-TR" sz="1200" kern="1200" dirty="0">
                <a:solidFill>
                  <a:schemeClr val="tx1"/>
                </a:solidFill>
                <a:latin typeface="Arial" charset="0"/>
                <a:ea typeface="+mn-ea"/>
                <a:cs typeface="+mn-cs"/>
              </a:rPr>
              <a:t>10. Suffering from work overloads and time management problems (27).</a:t>
            </a:r>
          </a:p>
          <a:p>
            <a:r>
              <a:rPr lang="tr-TR" sz="1200" kern="1200" dirty="0">
                <a:solidFill>
                  <a:schemeClr val="tx1"/>
                </a:solidFill>
                <a:effectLst/>
                <a:latin typeface="Arial" charset="0"/>
                <a:ea typeface="+mn-ea"/>
                <a:cs typeface="+mn-cs"/>
              </a:rPr>
              <a:t>These challenges are worldwide and even companies employing women reported the need of gender-related policies protecting women seafarers onboard ship (24).</a:t>
            </a:r>
          </a:p>
          <a:p>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units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ashore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afloat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require</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efficient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caused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cultural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religious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educational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differences</a:t>
            </a:r>
            <a:r>
              <a:rPr lang="tr-TR" sz="1200" kern="1200" dirty="0">
                <a:solidFill>
                  <a:schemeClr val="tx1"/>
                </a:solidFill>
                <a:effectLst/>
                <a:latin typeface="Arial" charset="0"/>
                <a:ea typeface="+mn-ea"/>
                <a:cs typeface="+mn-cs"/>
              </a:rPr>
              <a:t>, but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reason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constitutes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main </a:t>
            </a:r>
            <a:r>
              <a:rPr lang="tr-TR" sz="1200" kern="1200" dirty="0" err="1">
                <a:solidFill>
                  <a:schemeClr val="tx1"/>
                </a:solidFill>
                <a:effectLst/>
                <a:latin typeface="Arial" charset="0"/>
                <a:ea typeface="+mn-ea"/>
                <a:cs typeface="+mn-cs"/>
              </a:rPr>
              <a:t>argument</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a:t>
            </a:r>
            <a:r>
              <a:rPr lang="tr-TR" sz="1200" kern="1200" dirty="0">
                <a:solidFill>
                  <a:schemeClr val="tx1"/>
                </a:solidFill>
                <a:effectLst/>
                <a:latin typeface="Arial" charset="0"/>
                <a:ea typeface="+mn-ea"/>
                <a:cs typeface="+mn-cs"/>
              </a:rPr>
              <a:t>. </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12</a:t>
            </a:fld>
            <a:endParaRPr lang="tr-TR">
              <a:solidFill>
                <a:srgbClr val="000000"/>
              </a:solidFill>
            </a:endParaRPr>
          </a:p>
        </p:txBody>
      </p:sp>
    </p:spTree>
    <p:extLst>
      <p:ext uri="{BB962C8B-B14F-4D97-AF65-F5344CB8AC3E}">
        <p14:creationId xmlns:p14="http://schemas.microsoft.com/office/powerpoint/2010/main" val="327223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That is why there is a need to bridge this gender gap, and this can only happen if we bring more awareness of this profession to the general public and at the same time sensitize the male seafarers towards acceptance of women on board the ship as equals, giving due respect to their viewpoints and working well together as colleagues (28).</a:t>
            </a:r>
          </a:p>
          <a:p>
            <a:r>
              <a:rPr lang="tr-TR" sz="1200" kern="1200" dirty="0">
                <a:solidFill>
                  <a:schemeClr val="tx1"/>
                </a:solidFill>
                <a:latin typeface="Arial" charset="0"/>
                <a:ea typeface="+mn-ea"/>
                <a:cs typeface="+mn-cs"/>
              </a:rPr>
              <a:t>To overcome the problems caused by gender diversity a good leadership is necessary. All these problems can be avoided if the people in managerial positions can manage diversity effectively.  They need to create an atmosphere of respect for everbody no matter what their gender is.</a:t>
            </a:r>
          </a:p>
          <a:p>
            <a:r>
              <a:rPr lang="tr-TR" sz="1200" kern="1200" dirty="0">
                <a:solidFill>
                  <a:schemeClr val="tx1"/>
                </a:solidFill>
                <a:latin typeface="Arial" charset="0"/>
                <a:ea typeface="+mn-ea"/>
                <a:cs typeface="+mn-cs"/>
              </a:rPr>
              <a:t>The gender of the students in maritime academies affect their thoughts on gender diversity and bias. On the other hand, cultural bias are also effective in the formation of bias towards the role of the women in maritime.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13</a:t>
            </a:fld>
            <a:endParaRPr lang="tr-TR"/>
          </a:p>
        </p:txBody>
      </p:sp>
    </p:spTree>
    <p:extLst>
      <p:ext uri="{BB962C8B-B14F-4D97-AF65-F5344CB8AC3E}">
        <p14:creationId xmlns:p14="http://schemas.microsoft.com/office/powerpoint/2010/main" val="160959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first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done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convince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staff</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managerial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positions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needs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an </a:t>
            </a:r>
            <a:r>
              <a:rPr lang="tr-TR" sz="1200" kern="1200" dirty="0" err="1">
                <a:solidFill>
                  <a:schemeClr val="tx1"/>
                </a:solidFill>
                <a:effectLst/>
                <a:latin typeface="Arial" charset="0"/>
                <a:ea typeface="+mn-ea"/>
                <a:cs typeface="+mn-cs"/>
              </a:rPr>
              <a:t>effective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if</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demand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change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didn't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position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course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individual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strategies</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adapted</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next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done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giving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concerned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staff</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take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because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adaptation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conditions</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something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related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too</a:t>
            </a:r>
            <a:r>
              <a:rPr lang="tr-TR" sz="1200" kern="1200" dirty="0">
                <a:solidFill>
                  <a:schemeClr val="tx1"/>
                </a:solidFill>
                <a:effectLst/>
                <a:latin typeface="Arial" charset="0"/>
                <a:ea typeface="+mn-ea"/>
                <a:cs typeface="+mn-cs"/>
              </a:rPr>
              <a:t>.</a:t>
            </a:r>
          </a:p>
          <a:p>
            <a:r>
              <a:rPr lang="tr-TR" sz="1200" kern="1200" dirty="0" err="1">
                <a:solidFill>
                  <a:schemeClr val="tx1"/>
                </a:solidFill>
                <a:effectLst/>
                <a:latin typeface="Arial" charset="0"/>
                <a:ea typeface="+mn-ea"/>
                <a:cs typeface="+mn-cs"/>
              </a:rPr>
              <a:t>Another</a:t>
            </a:r>
            <a:r>
              <a:rPr lang="tr-TR" sz="1200" kern="1200" dirty="0">
                <a:solidFill>
                  <a:schemeClr val="tx1"/>
                </a:solidFill>
                <a:effectLst/>
                <a:latin typeface="Arial" charset="0"/>
                <a:ea typeface="+mn-ea"/>
                <a:cs typeface="+mn-cs"/>
              </a:rPr>
              <a:t> step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adapting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mentoring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e- </a:t>
            </a:r>
            <a:r>
              <a:rPr lang="tr-TR" sz="1200" kern="1200" dirty="0" err="1">
                <a:solidFill>
                  <a:schemeClr val="tx1"/>
                </a:solidFill>
                <a:effectLst/>
                <a:latin typeface="Arial" charset="0"/>
                <a:ea typeface="+mn-ea"/>
                <a:cs typeface="+mn-cs"/>
              </a:rPr>
              <a:t>mentoring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need</a:t>
            </a:r>
            <a:r>
              <a:rPr lang="tr-TR" sz="1200" kern="1200" dirty="0">
                <a:solidFill>
                  <a:schemeClr val="tx1"/>
                </a:solidFill>
                <a:effectLst/>
                <a:latin typeface="Arial" charset="0"/>
                <a:ea typeface="+mn-ea"/>
                <a:cs typeface="+mn-cs"/>
              </a:rPr>
              <a:t> role </a:t>
            </a:r>
            <a:r>
              <a:rPr lang="tr-TR" sz="1200" kern="1200" dirty="0" err="1">
                <a:solidFill>
                  <a:schemeClr val="tx1"/>
                </a:solidFill>
                <a:effectLst/>
                <a:latin typeface="Arial" charset="0"/>
                <a:ea typeface="+mn-ea"/>
                <a:cs typeface="+mn-cs"/>
              </a:rPr>
              <a:t>models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counsel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somebody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experienced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wiser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themselves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Finding</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mentor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not be </a:t>
            </a:r>
            <a:r>
              <a:rPr lang="tr-TR" sz="1200" kern="1200" dirty="0" err="1">
                <a:solidFill>
                  <a:schemeClr val="tx1"/>
                </a:solidFill>
                <a:effectLst/>
                <a:latin typeface="Arial" charset="0"/>
                <a:ea typeface="+mn-ea"/>
                <a:cs typeface="+mn-cs"/>
              </a:rPr>
              <a:t>possible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concerned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it </a:t>
            </a:r>
            <a:r>
              <a:rPr lang="tr-TR" sz="1200" kern="1200" dirty="0" err="1">
                <a:solidFill>
                  <a:schemeClr val="tx1"/>
                </a:solidFill>
                <a:effectLst/>
                <a:latin typeface="Arial" charset="0"/>
                <a:ea typeface="+mn-ea"/>
                <a:cs typeface="+mn-cs"/>
              </a:rPr>
              <a:t>must</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job</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together</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Another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is e-</a:t>
            </a:r>
            <a:r>
              <a:rPr lang="tr-TR" sz="1200" kern="1200" dirty="0" err="1">
                <a:solidFill>
                  <a:schemeClr val="tx1"/>
                </a:solidFill>
                <a:effectLst/>
                <a:latin typeface="Arial" charset="0"/>
                <a:ea typeface="+mn-ea"/>
                <a:cs typeface="+mn-cs"/>
              </a:rPr>
              <a:t>mentoring</a:t>
            </a:r>
            <a:r>
              <a:rPr lang="tr-TR" sz="1200" kern="1200" dirty="0">
                <a:solidFill>
                  <a:schemeClr val="tx1"/>
                </a:solidFill>
                <a:effectLst/>
                <a:latin typeface="Arial" charset="0"/>
                <a:ea typeface="+mn-ea"/>
                <a:cs typeface="+mn-cs"/>
              </a:rPr>
              <a:t> since it is not </a:t>
            </a:r>
            <a:r>
              <a:rPr lang="tr-TR" sz="1200" kern="1200" dirty="0" err="1">
                <a:solidFill>
                  <a:schemeClr val="tx1"/>
                </a:solidFill>
                <a:effectLst/>
                <a:latin typeface="Arial" charset="0"/>
                <a:ea typeface="+mn-ea"/>
                <a:cs typeface="+mn-cs"/>
              </a:rPr>
              <a:t>always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possible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touch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easily</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counterparts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working</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shore</a:t>
            </a:r>
            <a:r>
              <a:rPr lang="tr-TR" sz="1200" kern="1200" dirty="0">
                <a:solidFill>
                  <a:schemeClr val="tx1"/>
                </a:solidFill>
                <a:effectLst/>
                <a:latin typeface="Arial" charset="0"/>
                <a:ea typeface="+mn-ea"/>
                <a:cs typeface="+mn-cs"/>
              </a:rPr>
              <a:t>. E-</a:t>
            </a:r>
            <a:r>
              <a:rPr lang="tr-TR" sz="1200" kern="1200" dirty="0" err="1">
                <a:solidFill>
                  <a:schemeClr val="tx1"/>
                </a:solidFill>
                <a:effectLst/>
                <a:latin typeface="Arial" charset="0"/>
                <a:ea typeface="+mn-ea"/>
                <a:cs typeface="+mn-cs"/>
              </a:rPr>
              <a:t>mentoring</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only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solution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touch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whenever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need</a:t>
            </a:r>
            <a:r>
              <a:rPr lang="tr-TR" sz="1200" kern="1200" dirty="0">
                <a:solidFill>
                  <a:schemeClr val="tx1"/>
                </a:solidFill>
                <a:effectLst/>
                <a:latin typeface="Arial" charset="0"/>
                <a:ea typeface="+mn-ea"/>
                <a:cs typeface="+mn-cs"/>
              </a:rPr>
              <a:t>.</a:t>
            </a:r>
          </a:p>
          <a:p>
            <a:r>
              <a:rPr lang="tr-TR" sz="1200" kern="1200" dirty="0" err="1">
                <a:solidFill>
                  <a:schemeClr val="tx1"/>
                </a:solidFill>
                <a:effectLst/>
                <a:latin typeface="Arial" charset="0"/>
                <a:ea typeface="+mn-ea"/>
                <a:cs typeface="+mn-cs"/>
              </a:rPr>
              <a:t>Another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strategy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might</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engaging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managers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recruitment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programs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touch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appreciate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skills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competence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lessen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bias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against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positions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deserve</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Some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steps</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taken</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such</a:t>
            </a:r>
            <a:r>
              <a:rPr lang="tr-TR" sz="1200" kern="1200" dirty="0">
                <a:solidFill>
                  <a:schemeClr val="tx1"/>
                </a:solidFill>
                <a:effectLst/>
                <a:latin typeface="Arial" charset="0"/>
                <a:ea typeface="+mn-ea"/>
                <a:cs typeface="+mn-cs"/>
              </a:rPr>
              <a:t> as self </a:t>
            </a:r>
            <a:r>
              <a:rPr lang="tr-TR" sz="1200" kern="1200" dirty="0" err="1">
                <a:solidFill>
                  <a:schemeClr val="tx1"/>
                </a:solidFill>
                <a:effectLst/>
                <a:latin typeface="Arial" charset="0"/>
                <a:ea typeface="+mn-ea"/>
                <a:cs typeface="+mn-cs"/>
              </a:rPr>
              <a:t>managed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teams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cross-training</a:t>
            </a:r>
            <a:r>
              <a:rPr lang="tr-TR" sz="1200" b="1"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officers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contact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sector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leave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positive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impact</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them</a:t>
            </a:r>
            <a:r>
              <a:rPr lang="tr-TR" sz="1200" kern="1200" dirty="0">
                <a:solidFill>
                  <a:schemeClr val="tx1"/>
                </a:solidFill>
                <a:effectLst/>
                <a:latin typeface="Arial" charset="0"/>
                <a:ea typeface="+mn-ea"/>
                <a:cs typeface="+mn-cs"/>
              </a:rPr>
              <a:t> since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require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rotating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officers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departments</a:t>
            </a:r>
            <a:r>
              <a:rPr lang="tr-TR" sz="1200" kern="1200" dirty="0">
                <a:solidFill>
                  <a:schemeClr val="tx1"/>
                </a:solidFill>
                <a:effectLst/>
                <a:latin typeface="Arial" charset="0"/>
                <a:ea typeface="+mn-ea"/>
                <a:cs typeface="+mn-cs"/>
              </a:rPr>
              <a:t>.  Self-</a:t>
            </a:r>
            <a:r>
              <a:rPr lang="tr-TR" sz="1200" kern="1200" dirty="0" err="1">
                <a:solidFill>
                  <a:schemeClr val="tx1"/>
                </a:solidFill>
                <a:effectLst/>
                <a:latin typeface="Arial" charset="0"/>
                <a:ea typeface="+mn-ea"/>
                <a:cs typeface="+mn-cs"/>
              </a:rPr>
              <a:t>managed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teams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Because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teams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allow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roles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functions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together</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projects</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equals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side-by-side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breaks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down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streotypes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equitable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promotion</a:t>
            </a:r>
            <a:r>
              <a:rPr lang="tr-TR" sz="1200" kern="1200" dirty="0">
                <a:solidFill>
                  <a:schemeClr val="tx1"/>
                </a:solidFill>
                <a:effectLst/>
                <a:latin typeface="Arial" charset="0"/>
                <a:ea typeface="+mn-ea"/>
                <a:cs typeface="+mn-cs"/>
              </a:rPr>
              <a:t>.</a:t>
            </a:r>
          </a:p>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last</a:t>
            </a:r>
            <a:r>
              <a:rPr lang="tr-TR" sz="1200" kern="1200" dirty="0">
                <a:solidFill>
                  <a:schemeClr val="tx1"/>
                </a:solidFill>
                <a:effectLst/>
                <a:latin typeface="Arial" charset="0"/>
                <a:ea typeface="+mn-ea"/>
                <a:cs typeface="+mn-cs"/>
              </a:rPr>
              <a:t> step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taken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taking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measures</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transparency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provided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means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concerning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issues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such</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salary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promotion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transparent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unfairness</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points</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prevented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know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explain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likely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act</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bias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task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up</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department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heads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working</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formed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solutions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prevent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problems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encounter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together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Because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together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minority</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will</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extra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careful</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concerning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together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14</a:t>
            </a:fld>
            <a:endParaRPr lang="tr-TR">
              <a:solidFill>
                <a:srgbClr val="000000"/>
              </a:solidFill>
            </a:endParaRPr>
          </a:p>
        </p:txBody>
      </p:sp>
    </p:spTree>
    <p:extLst>
      <p:ext uri="{BB962C8B-B14F-4D97-AF65-F5344CB8AC3E}">
        <p14:creationId xmlns:p14="http://schemas.microsoft.com/office/powerpoint/2010/main" val="227416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During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conference</a:t>
            </a:r>
            <a:r>
              <a:rPr lang="tr-TR" sz="1200" kern="1200" dirty="0">
                <a:solidFill>
                  <a:schemeClr val="tx1"/>
                </a:solidFill>
                <a:effectLst/>
                <a:latin typeface="Arial" charset="0"/>
                <a:ea typeface="+mn-ea"/>
                <a:cs typeface="+mn-cs"/>
              </a:rPr>
              <a:t> on STCW,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held</a:t>
            </a:r>
            <a:r>
              <a:rPr lang="tr-TR" sz="1200" kern="1200" dirty="0">
                <a:solidFill>
                  <a:schemeClr val="tx1"/>
                </a:solidFill>
                <a:effectLst/>
                <a:latin typeface="Arial" charset="0"/>
                <a:ea typeface="+mn-ea"/>
                <a:cs typeface="+mn-cs"/>
              </a:rPr>
              <a:t> in Manila, 2010, </a:t>
            </a:r>
            <a:r>
              <a:rPr lang="tr-TR" sz="1200" kern="1200" dirty="0" err="1">
                <a:solidFill>
                  <a:schemeClr val="tx1"/>
                </a:solidFill>
                <a:effectLst/>
                <a:latin typeface="Arial" charset="0"/>
                <a:ea typeface="+mn-ea"/>
                <a:cs typeface="+mn-cs"/>
              </a:rPr>
              <a:t>Resolution</a:t>
            </a:r>
            <a:r>
              <a:rPr lang="tr-TR" sz="1200" kern="1200" dirty="0">
                <a:solidFill>
                  <a:schemeClr val="tx1"/>
                </a:solidFill>
                <a:effectLst/>
                <a:latin typeface="Arial" charset="0"/>
                <a:ea typeface="+mn-ea"/>
                <a:cs typeface="+mn-cs"/>
              </a:rPr>
              <a:t> 14, </a:t>
            </a:r>
            <a:r>
              <a:rPr lang="tr-TR" sz="1200" kern="1200" dirty="0" err="1">
                <a:solidFill>
                  <a:schemeClr val="tx1"/>
                </a:solidFill>
                <a:effectLst/>
                <a:latin typeface="Arial" charset="0"/>
                <a:ea typeface="+mn-ea"/>
                <a:cs typeface="+mn-cs"/>
              </a:rPr>
              <a:t>Promotion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participation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approved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resolution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invites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governments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special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securing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access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sectors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highlight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role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profession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promote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greater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participation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it </a:t>
            </a:r>
            <a:r>
              <a:rPr lang="tr-TR" sz="1200" kern="1200" dirty="0" err="1">
                <a:solidFill>
                  <a:schemeClr val="tx1"/>
                </a:solidFill>
                <a:effectLst/>
                <a:latin typeface="Arial" charset="0"/>
                <a:ea typeface="+mn-ea"/>
                <a:cs typeface="+mn-cs"/>
              </a:rPr>
              <a:t>further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invites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governments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endeavour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identify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overcome</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international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existing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constraints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such</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lack</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facilities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on board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vessels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participate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fully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hindrance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activities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order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facilitate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effectively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achievement</a:t>
            </a:r>
            <a:r>
              <a:rPr lang="tr-TR" sz="1200" kern="1200" dirty="0">
                <a:solidFill>
                  <a:schemeClr val="tx1"/>
                </a:solidFill>
                <a:effectLst/>
                <a:latin typeface="Arial" charset="0"/>
                <a:ea typeface="+mn-ea"/>
                <a:cs typeface="+mn-cs"/>
              </a:rPr>
              <a:t> of Millennium Development </a:t>
            </a:r>
            <a:r>
              <a:rPr lang="tr-TR" sz="1200" kern="1200" dirty="0" err="1">
                <a:solidFill>
                  <a:schemeClr val="tx1"/>
                </a:solidFill>
                <a:effectLst/>
                <a:latin typeface="Arial" charset="0"/>
                <a:ea typeface="+mn-ea"/>
                <a:cs typeface="+mn-cs"/>
              </a:rPr>
              <a:t>Goals</a:t>
            </a:r>
            <a:r>
              <a:rPr lang="tr-TR" sz="1200" kern="1200" dirty="0">
                <a:solidFill>
                  <a:schemeClr val="tx1"/>
                </a:solidFill>
                <a:effectLst/>
                <a:latin typeface="Arial" charset="0"/>
                <a:ea typeface="+mn-ea"/>
                <a:cs typeface="+mn-cs"/>
              </a:rPr>
              <a:t> (MDG) 3 (</a:t>
            </a:r>
            <a:r>
              <a:rPr lang="tr-TR" sz="1200" kern="1200" dirty="0" err="1">
                <a:solidFill>
                  <a:schemeClr val="tx1"/>
                </a:solidFill>
                <a:effectLst/>
                <a:latin typeface="Arial" charset="0"/>
                <a:ea typeface="+mn-ea"/>
                <a:cs typeface="+mn-cs"/>
              </a:rPr>
              <a:t>Promote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empower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support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provision</a:t>
            </a:r>
            <a:r>
              <a:rPr lang="tr-TR" sz="1200" kern="1200" dirty="0">
                <a:solidFill>
                  <a:schemeClr val="tx1"/>
                </a:solidFill>
                <a:effectLst/>
                <a:latin typeface="Arial" charset="0"/>
                <a:ea typeface="+mn-ea"/>
                <a:cs typeface="+mn-cs"/>
              </a:rPr>
              <a:t> of on-</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a:t>
            </a:r>
            <a:r>
              <a:rPr lang="tr-TR" sz="1200" kern="1200" dirty="0" err="1">
                <a:solidFill>
                  <a:schemeClr val="tx1"/>
                </a:solidFill>
                <a:effectLst/>
                <a:latin typeface="Arial" charset="0"/>
                <a:ea typeface="+mn-ea"/>
                <a:cs typeface="+mn-cs"/>
              </a:rPr>
              <a:t>job-training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opportunities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acquire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appropriate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practical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experience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required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enhance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professional</a:t>
            </a:r>
            <a:r>
              <a:rPr lang="en-GB" sz="1200" kern="1200" dirty="0">
                <a:solidFill>
                  <a:schemeClr val="tx1"/>
                </a:solidFill>
                <a:effectLst/>
                <a:latin typeface="Arial" charset="0"/>
                <a:ea typeface="+mn-ea"/>
                <a:cs typeface="+mn-cs"/>
              </a:rPr>
              <a:t> maritime skills. (25)</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parallel</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with</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these</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decisions</a:t>
            </a:r>
            <a:r>
              <a:rPr lang="tr-TR" sz="1200" kern="1200" baseline="0" dirty="0">
                <a:solidFill>
                  <a:schemeClr val="tx1"/>
                </a:solidFill>
                <a:effectLst/>
                <a:latin typeface="Arial" charset="0"/>
                <a:ea typeface="+mn-ea"/>
                <a:cs typeface="+mn-cs"/>
              </a:rPr>
              <a:t> ITF </a:t>
            </a:r>
            <a:r>
              <a:rPr lang="tr-TR" sz="1200" kern="1200" baseline="0" dirty="0" err="1">
                <a:solidFill>
                  <a:schemeClr val="tx1"/>
                </a:solidFill>
                <a:effectLst/>
                <a:latin typeface="Arial" charset="0"/>
                <a:ea typeface="+mn-ea"/>
                <a:cs typeface="+mn-cs"/>
              </a:rPr>
              <a:t>stated</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that</a:t>
            </a:r>
            <a:r>
              <a:rPr lang="tr-TR" sz="1200" kern="1200" baseline="0" dirty="0">
                <a:solidFill>
                  <a:schemeClr val="tx1"/>
                </a:solidFill>
                <a:effectLst/>
                <a:latin typeface="Arial" charset="0"/>
                <a:ea typeface="+mn-ea"/>
                <a:cs typeface="+mn-cs"/>
              </a:rPr>
              <a:t>:</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The first and most basic right according to International Labour Organization states that all women seafarers hold right to equality in job and education</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All female seafarers, like their male counterparts, are entitled to minimum wages and working conditions, which has been set at $465.</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seafarers shall be allowed same working hours as their male counterparts, with maximum limit being 14 hours in a 24 hour period.</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seafarers will be entitled to be paid for overtime above the stipulated hours of work as set by the International Marine Organization (IMO) for all seafarers.</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IMO states that no lady mariner can be denied any maritime post on a vessel in lieu of her gender.</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have right to be guaranteed against any form of discrimination between men and women for any maritime job, in terms of equipment, working conditions or facilities.</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In case of maternity, women seafarers are entitled to same rights as in any other profession.</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For Flag of convenience vessels, the rights for maternity leaves for a lady mariner are as mentioned by the flag state. In certain cases, there may be no specified rights for such a situation at all. However, ITF secures their position with minimum rights that those women would still be entitled to.</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seafarers have the right to form or join any trade unions to represent themselves.</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ITF’s agreements with seafaring vessels ensure that in case of pregnancy, women seafarers will be allowed to repatriate with no deductions in salary.</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The time for repatriation is influenced by the state of legislation and the conditions on board. Depending on the country under whose legislation the vessel is sailing or the availability of a medical practitioner on the vessel, the time of repatriation can vary.</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ITF states that a pregnant lady mariner cannot be exposed to hazardous conditions while aboard.</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Under rights of women seafarers, ITF guarantees re-employment of the seafarer after the maternity leave.</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A lady mariner shall be given two months of salary as part of the maternity payment.</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ITF has developed a policy for women seafarers against bullying and harassment aboard. This policy applies to both men and women and indicates that no form of bullying or harassment would be tolerated against seafarers.</a:t>
            </a:r>
            <a:endParaRPr lang="tr-TR"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15</a:t>
            </a:fld>
            <a:endParaRPr lang="tr-TR">
              <a:solidFill>
                <a:srgbClr val="000000"/>
              </a:solidFill>
            </a:endParaRPr>
          </a:p>
        </p:txBody>
      </p:sp>
    </p:spTree>
    <p:extLst>
      <p:ext uri="{BB962C8B-B14F-4D97-AF65-F5344CB8AC3E}">
        <p14:creationId xmlns:p14="http://schemas.microsoft.com/office/powerpoint/2010/main" val="270621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kern="1200" dirty="0">
                <a:solidFill>
                  <a:schemeClr val="tx1"/>
                </a:solidFill>
                <a:latin typeface="Arial" charset="0"/>
                <a:ea typeface="+mn-ea"/>
                <a:cs typeface="+mn-cs"/>
              </a:rPr>
              <a:t>The discrimination is defined as “unjust or prejudicial treatment of different categories of people, especially on the grounds of race, age, or sex”. Most people could have not been affected from discrimination because of his/her race, ethnicity or colour, but there is no one who has a wife, a mother, a sister or daughter, and has not been involved in woman discrimination. The discrimination of women in the world is still a very huge problem; so strong efforts are spent to secure the woman rights throughout the world.								</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16</a:t>
            </a:fld>
            <a:endParaRPr lang="tr-TR"/>
          </a:p>
        </p:txBody>
      </p:sp>
    </p:spTree>
    <p:extLst>
      <p:ext uri="{BB962C8B-B14F-4D97-AF65-F5344CB8AC3E}">
        <p14:creationId xmlns:p14="http://schemas.microsoft.com/office/powerpoint/2010/main" val="2829780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kern="1200" dirty="0">
                <a:solidFill>
                  <a:schemeClr val="tx1"/>
                </a:solidFill>
                <a:latin typeface="Arial" charset="0"/>
                <a:ea typeface="+mn-ea"/>
                <a:cs typeface="+mn-cs"/>
              </a:rPr>
              <a:t>Although gender discrimination still exists in many professions, the situation in the maritime community is more pressing than the other sectors. Shipping has historically been a male dominated industry and that tradition runs long. One of the reasons as to why women have never taken this career option very seriously is this fact. There is little encouragement to face the very male dominated and competitive career path due to a lack of female role models. Besides one of the biggest challenges for women in this field is combating perceptions that such jobs are meant only for men and require a skill set more associated with them. Many women fear to enter the men’s world as they believe that they might face physical harassment and violence or severe verbal abuse as well as low levels of support from co-workers. Therefore one of the priorities of the international maritime community is to find a way to make women feel that their gender does not govern how they perform in a working environment and thus make it easier for women to pursue and achieve their dreams. In order to realize this and equip women with necessary qualifications to strive in men's world, women should be given a certain kind of training before they start working in a male dominated work place. Main topics to be covered in such a training may be the following:</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17</a:t>
            </a:fld>
            <a:endParaRPr lang="tr-TR"/>
          </a:p>
        </p:txBody>
      </p:sp>
    </p:spTree>
    <p:extLst>
      <p:ext uri="{BB962C8B-B14F-4D97-AF65-F5344CB8AC3E}">
        <p14:creationId xmlns:p14="http://schemas.microsoft.com/office/powerpoint/2010/main" val="4254555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female leaders positively influence corporate performance. McKinsey' 2007 study, "Women Matter" established a correlation between how well a company performs and the proportion of women it has in its managerial team. One reason of this lies in the way they exercise leadership. Some leadership behaviours are observed more frequently among women than among men and these behaviours have a positive impact on a company's organizational performance. A study found that women use five leadership behaviors more frequently than men. These behaviours are the following:  "People development”, “Expectation and rewards”, “Role model”, “Inspiration”, and “Participative decision making. Men, however, adopt two behaviors “Control and corrective action” and “Individualistic decision making” more often than women. The study found that three of them have become critical in order to meet future global challenges. They are “Inspiration”, “Participative decision making” and “Expectations and rewards”.</a:t>
            </a:r>
          </a:p>
          <a:p>
            <a:r>
              <a:rPr lang="tr-TR" sz="1200" kern="1200" dirty="0">
                <a:solidFill>
                  <a:schemeClr val="tx1"/>
                </a:solidFill>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18</a:t>
            </a:fld>
            <a:endParaRPr lang="tr-TR">
              <a:solidFill>
                <a:srgbClr val="000000"/>
              </a:solidFill>
            </a:endParaRPr>
          </a:p>
        </p:txBody>
      </p:sp>
    </p:spTree>
    <p:extLst>
      <p:ext uri="{BB962C8B-B14F-4D97-AF65-F5344CB8AC3E}">
        <p14:creationId xmlns:p14="http://schemas.microsoft.com/office/powerpoint/2010/main" val="79634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To make their firms ready for the future and meet the demanding conditions of the global markets, it is vital for the firms to equip the women with more leadership qualifications and to have more women leaders. There are some programs to help women achieve this goal. Some of them are given below.                 Coaching and mentoring programs can be highly effective in raising women’s awareness of self-imposed limitations and enable them to manage their careers in a male-centric environment. Women also need to be made more aware of the crucial importance of networking. Setting up women’s networks within a company raises women’s awareness of this fact. Moreover, it creates opportunities for broader professional exposure, while raising the profile of female leaders in the organization, which is essential in helping young women identify role models. By motivating women and facilitating their development, these initiatives are often remarkably successful in retaining, and even expanding, the female talent pool within companies. These initiatives may seem obvious. Yet many companies confess that they struggle to implement such programs fully and consistently and to follow it up with the support of the top management. (1)</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19</a:t>
            </a:fld>
            <a:endParaRPr lang="tr-TR">
              <a:solidFill>
                <a:srgbClr val="000000"/>
              </a:solidFill>
            </a:endParaRPr>
          </a:p>
        </p:txBody>
      </p:sp>
    </p:spTree>
    <p:extLst>
      <p:ext uri="{BB962C8B-B14F-4D97-AF65-F5344CB8AC3E}">
        <p14:creationId xmlns:p14="http://schemas.microsoft.com/office/powerpoint/2010/main" val="79634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2</a:t>
            </a:fld>
            <a:endParaRPr lang="tr-TR"/>
          </a:p>
        </p:txBody>
      </p:sp>
    </p:spTree>
    <p:extLst>
      <p:ext uri="{BB962C8B-B14F-4D97-AF65-F5344CB8AC3E}">
        <p14:creationId xmlns:p14="http://schemas.microsoft.com/office/powerpoint/2010/main" val="278928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Arial" charset="0"/>
                <a:ea typeface="+mn-ea"/>
                <a:cs typeface="+mn-cs"/>
              </a:rPr>
              <a:t>All the change in the structure of the companies and in the quality of the work requires a change in the leadership style. It is agreed that there is not only one best leadership style that can be applied in all situations. Taking all the leadership styles into consideration, participative leadership seems to be more suitable for women working in male-dominated jobs, one of which is maritime, to eliminate second generation gender bias, crack and break the glass ceiling and rise to top positions.                    In participative leadership, the leader, rather than taking autocratic decisions, seeks to involve other people in the process, possibly including subordinates, peers, superiors and other stakeholders. </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There are many potential benefits of participative leadership, some of which are the following:</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Involvement in decision-making improves the understanding of the issues involved by those who must carry out the decisions.</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People are more committed to actions where they have involved in the relevant decision-making.</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People are less competitive and more collaborative when they are working on joint goals.</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When people make decisions together, the social commitment to one another is greater and thus increases their commitment to the decision.</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Several people deciding together make better decisions than one person does alone. (5)</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Participative leadership, practised fully, will help the women improve organizational citizenship behaviours, provide them with decision-making experience and prepare them for prospective leading positions.  </a:t>
            </a:r>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20</a:t>
            </a:fld>
            <a:endParaRPr lang="tr-TR">
              <a:solidFill>
                <a:srgbClr val="000000"/>
              </a:solidFill>
            </a:endParaRPr>
          </a:p>
        </p:txBody>
      </p:sp>
    </p:spTree>
    <p:extLst>
      <p:ext uri="{BB962C8B-B14F-4D97-AF65-F5344CB8AC3E}">
        <p14:creationId xmlns:p14="http://schemas.microsoft.com/office/powerpoint/2010/main" val="796344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i="1" kern="1200" dirty="0">
                <a:solidFill>
                  <a:schemeClr val="tx1"/>
                </a:solidFill>
                <a:latin typeface="Arial" charset="0"/>
                <a:ea typeface="+mn-ea"/>
                <a:cs typeface="+mn-cs"/>
              </a:rPr>
              <a:t> </a:t>
            </a:r>
            <a:r>
              <a:rPr lang="en-GB" sz="1200" kern="1200" dirty="0">
                <a:solidFill>
                  <a:schemeClr val="tx1"/>
                </a:solidFill>
                <a:latin typeface="Arial" charset="0"/>
                <a:ea typeface="+mn-ea"/>
                <a:cs typeface="+mn-cs"/>
              </a:rPr>
              <a:t>As is seen, both mentoring and participative leadership have been considered helpful to promote the position of women in male-dominated jobs. Taking this into consideration, a combination of these two solutions can be suggested: Employing participative leadership in the mentoring groups established in the organization. </a:t>
            </a:r>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21</a:t>
            </a:fld>
            <a:endParaRPr lang="tr-TR">
              <a:solidFill>
                <a:srgbClr val="000000"/>
              </a:solidFill>
            </a:endParaRPr>
          </a:p>
        </p:txBody>
      </p:sp>
    </p:spTree>
    <p:extLst>
      <p:ext uri="{BB962C8B-B14F-4D97-AF65-F5344CB8AC3E}">
        <p14:creationId xmlns:p14="http://schemas.microsoft.com/office/powerpoint/2010/main" val="796344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Arial" charset="0"/>
                <a:ea typeface="+mn-ea"/>
                <a:cs typeface="+mn-cs"/>
              </a:rPr>
              <a:t>In the ideal practice, a person with more experience and at a higher position can be the mentor of another person. But in the situations like those in male-dominated organizations where there are not enough women in top positions to mentor the women in lower positions, mentoring teams consisting of three people two of whom are men can be formed. The members of the team guided by a leader, that is the mentor, may be given some jobs, which require them to work in closer connection with each other than they do in the normal work-setting, share all the data they have and coordinate. This may cause them to create a network among the three, which may be the basis of a greater network in the organization in which a woman can take part in the future. This practice may also give way to the solidarity where the members of the group can help each other in situations where mentoring is necessary. Therefore, the team may become a kind of self-supporting and mentoring team at the end. </a:t>
            </a:r>
            <a:endParaRPr lang="tr-TR" sz="1200" kern="1200" dirty="0">
              <a:solidFill>
                <a:schemeClr val="tx1"/>
              </a:solidFill>
              <a:latin typeface="Arial" charset="0"/>
              <a:ea typeface="+mn-ea"/>
              <a:cs typeface="+mn-cs"/>
            </a:endParaRPr>
          </a:p>
          <a:p>
            <a:r>
              <a:rPr lang="en-GB" sz="1200" kern="1200" dirty="0">
                <a:solidFill>
                  <a:schemeClr val="tx1"/>
                </a:solidFill>
                <a:latin typeface="Arial" charset="0"/>
                <a:ea typeface="+mn-ea"/>
                <a:cs typeface="+mn-cs"/>
              </a:rPr>
              <a:t>The goal of this team will not only be a mentor-mentee relationship but also helping the </a:t>
            </a:r>
            <a:r>
              <a:rPr lang="en-GB" sz="1200" kern="1200" dirty="0" err="1">
                <a:solidFill>
                  <a:schemeClr val="tx1"/>
                </a:solidFill>
                <a:latin typeface="Arial" charset="0"/>
                <a:ea typeface="+mn-ea"/>
                <a:cs typeface="+mn-cs"/>
              </a:rPr>
              <a:t>mentorees</a:t>
            </a:r>
            <a:r>
              <a:rPr lang="en-GB" sz="1200" kern="1200" dirty="0">
                <a:solidFill>
                  <a:schemeClr val="tx1"/>
                </a:solidFill>
                <a:latin typeface="Arial" charset="0"/>
                <a:ea typeface="+mn-ea"/>
                <a:cs typeface="+mn-cs"/>
              </a:rPr>
              <a:t> overcoming the second generation gender bias.  To realize this, the mentor in charge of the team will both guide the mentees in and out of the organization and create cases in which the mentees will be required to share their ideas to reach a consensus and reach a decision on the subject given. Apart from this, the teams established in this way in an organization can get together at certain intervals to discuss certain issues.  During these meetings, mentoring team members are encouraged to make use of participative leadership skills. By doing so, the women in the teams will not only be trained for higher positions but also learn how to overcome the second-generation gender bias. On the other hand, the men in the team will be stripped off the second generation gender bias thus making the activity a win-win situation. </a:t>
            </a:r>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22</a:t>
            </a:fld>
            <a:endParaRPr lang="tr-TR">
              <a:solidFill>
                <a:srgbClr val="000000"/>
              </a:solidFill>
            </a:endParaRPr>
          </a:p>
        </p:txBody>
      </p:sp>
    </p:spTree>
    <p:extLst>
      <p:ext uri="{BB962C8B-B14F-4D97-AF65-F5344CB8AC3E}">
        <p14:creationId xmlns:p14="http://schemas.microsoft.com/office/powerpoint/2010/main" val="3134277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The organization should treat each person the same and encourage employees to appreciate and get along with each other regardless of cultural differences. It should see everyone as an individual and attempt to be color-blind, gender-blind, and blind in general to human differences. To manage diversity successfully, it should make good-faith efforts to recruit, hire and retain sufficient numbers of women, people of color and others who are under-represented in its workforce to comply with moral and federal equal opportunity and affirmative action requirements. The purpose of diversity management, here, is to meet employment goals for under-represented groups of employees and value diversity because it makes business sense, provides competitive advantage, and is a source of creativity, innovation, and productivity. The organization is concerned with achieving differentiation, rather than assimilation. All employees are appreciated and valued because of their differences. The organization notices and accommodates differences in employee requirements involving food, dress, religion, language, holidays, and family/work concerns</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23</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The organization should treat each person the same and encourage employees to appreciate and get along with each other regardless of cultural differences. It should see everyone as an individual and attempt to be color-blind, gender-blind, and blind in general to human differences. To manage diversity successfully, it should make good-faith efforts to recruit, hire and retain sufficient numbers of women, people of color and others who are under-represented in its workforce to comply with moral and federal equal opportunity and affirmative action requirements. The purpose of diversity management, here, is to meet employment goals for under-represented groups of employees and value diversity because it makes business sense, provides competitive advantage, and is a source of creativity, innovation, and productivity. The organization is concerned with achieving differentiation, rather than assimilation. All employees are appreciated and valued because of their differences. The organization notices and accommodates differences in employee requirements involving food, dress, religion, language, holidays, and family/work concerns</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24</a:t>
            </a:fld>
            <a:endParaRPr lang="tr-TR">
              <a:solidFill>
                <a:srgbClr val="000000"/>
              </a:solidFill>
            </a:endParaRPr>
          </a:p>
        </p:txBody>
      </p:sp>
    </p:spTree>
    <p:extLst>
      <p:ext uri="{BB962C8B-B14F-4D97-AF65-F5344CB8AC3E}">
        <p14:creationId xmlns:p14="http://schemas.microsoft.com/office/powerpoint/2010/main" val="1589841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With cultural competency by the organization and its employees, attention is paid to leadership, communication, and teamwork across cultural differences, including race, gender, ethnicity, and nationality. The organization works to eliminate oppression based on race, gender, sexual orientation and other differences. Racism, sexism, </a:t>
            </a:r>
            <a:r>
              <a:rPr lang="en-GB" sz="1200" kern="1200" dirty="0" err="1">
                <a:solidFill>
                  <a:schemeClr val="tx1"/>
                </a:solidFill>
                <a:latin typeface="Arial" charset="0"/>
                <a:ea typeface="+mn-ea"/>
                <a:cs typeface="+mn-cs"/>
              </a:rPr>
              <a:t>heterosexism</a:t>
            </a:r>
            <a:r>
              <a:rPr lang="en-GB" sz="1200" kern="1200" dirty="0">
                <a:solidFill>
                  <a:schemeClr val="tx1"/>
                </a:solidFill>
                <a:latin typeface="Arial" charset="0"/>
                <a:ea typeface="+mn-ea"/>
                <a:cs typeface="+mn-cs"/>
              </a:rPr>
              <a:t> and the other “isms” that are institutionalized in organizational policies, programs, norms, and structures are barriers to people being able to do their best work.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25</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i="1" kern="1200" dirty="0">
                <a:solidFill>
                  <a:schemeClr val="tx1"/>
                </a:solidFill>
                <a:latin typeface="Arial" charset="0"/>
                <a:ea typeface="+mn-ea"/>
                <a:cs typeface="+mn-cs"/>
              </a:rPr>
              <a:t>“Low self-esteem is like driving through life with your hand brake on.” -- Maxwell Maltz</a:t>
            </a:r>
            <a:endParaRPr lang="tr-TR" sz="1200" kern="1200" dirty="0">
              <a:solidFill>
                <a:schemeClr val="tx1"/>
              </a:solidFill>
              <a:latin typeface="Arial" charset="0"/>
              <a:ea typeface="+mn-ea"/>
              <a:cs typeface="+mn-cs"/>
            </a:endParaRPr>
          </a:p>
          <a:p>
            <a:r>
              <a:rPr lang="tr-TR" sz="1200" kern="1200" dirty="0">
                <a:solidFill>
                  <a:schemeClr val="tx1"/>
                </a:solidFill>
                <a:latin typeface="Arial" charset="0"/>
                <a:ea typeface="+mn-ea"/>
                <a:cs typeface="+mn-cs"/>
              </a:rPr>
              <a:t>Nobody is born with limitless self-confidence. If someone seems to have incredible self-confidence, it’s because he or she has worked on building it for years. Self-confidence is something that you learn to build up because the challenging world of business, and life in general, can deflate it. (11)</a:t>
            </a:r>
          </a:p>
          <a:p>
            <a:r>
              <a:rPr lang="tr-TR" sz="1200" kern="1200" dirty="0">
                <a:solidFill>
                  <a:schemeClr val="tx1"/>
                </a:solidFill>
                <a:latin typeface="Arial" charset="0"/>
                <a:ea typeface="+mn-ea"/>
                <a:cs typeface="+mn-cs"/>
              </a:rPr>
              <a:t>Self-confidence is an essential part of humanity. A person with self-confidence generally likes themselves, is willing to </a:t>
            </a:r>
            <a:r>
              <a:rPr lang="tr-TR" sz="1200" u="none" strike="noStrike" kern="1200" dirty="0">
                <a:solidFill>
                  <a:schemeClr val="tx1"/>
                </a:solidFill>
                <a:latin typeface="Arial" charset="0"/>
                <a:ea typeface="+mn-ea"/>
                <a:cs typeface="+mn-cs"/>
                <a:hlinkClick r:id="rId3" tooltip="Take Risks"/>
              </a:rPr>
              <a:t>take risks</a:t>
            </a:r>
            <a:r>
              <a:rPr lang="tr-TR" sz="1200" kern="1200" dirty="0">
                <a:solidFill>
                  <a:schemeClr val="tx1"/>
                </a:solidFill>
                <a:latin typeface="Arial" charset="0"/>
                <a:ea typeface="+mn-ea"/>
                <a:cs typeface="+mn-cs"/>
              </a:rPr>
              <a:t> to achieve their personal and professional goals, and thinks positively about the future. Someone who lacks self-confidence, however, is less likely to feel that they can achieve their goals, and tends to have a negative perspective about themselves and what they hope to gain in life. The good news is that self-confidence is something that can be improved! Building self-confidence requires people to cultivate a positive attitude about themselves and their social interactions, while also learning to deal with any negative emotions that arise and practicing greater self-care. People should learn to set goals and take risks, as well, since meeting challenges can further improve their self-confidence. Cultivating good attitute, Dealing with Emotions, Practicing self care, Setting Goal and Taking Risks are essential thing to improve self-confidence. (12) </a:t>
            </a:r>
          </a:p>
          <a:p>
            <a:r>
              <a:rPr lang="tr-TR" sz="1200" kern="1200" dirty="0">
                <a:solidFill>
                  <a:schemeClr val="tx1"/>
                </a:solidFill>
                <a:latin typeface="Arial" charset="0"/>
                <a:ea typeface="+mn-ea"/>
                <a:cs typeface="+mn-cs"/>
              </a:rPr>
              <a:t>Watch Ammy Cuddy’s Ted Talk about all about the effect of posture on self-confidence. https://www.ted.com/talks/amy_cuddy_your_body_language_shapes_who_you_are (13)</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26</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Stress, in everyday terms, is a feeling that people have when they are overloaded and struggling to cope with demands. These demands can be related to finances, work, relationships, and other situations, but anything that poses a real or perceived challenge or threat to a person's well-being can cause stress. Stress can be a motivator. It can be essential to survive. The "fight-or-flight" mechanism can tell us when and how to respond to danger. However, if this mechanism is triggered too easily, or when there are too many stressors at one time, it can undermine a person's mental and physical health and become harmful. (15)</a:t>
            </a:r>
          </a:p>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27</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Stress is a normal part of everyday life -- there's no escaping it. However, there are some ways that are more healthy and beneficial than others to deal with it. (16) Learning to manage stress successfully begins with our willingness to take an honest look at ourselves. Although people and situations do contribute to stress, the events that affect people from the outside are beyond their control. It is too easy to blame stress on other people or situations that the individuals cannot control. It is more productive to take personal responsibility for the stress that an individual experiences and to look for things that he or she can change. It is more effective to learn to “manage” stress than to simply “reduce” stress.  One can reduce stress, briefly, by taking a vacation or just by pulling the covers back over his or her head in the morning. However, the vacation will not last forever, and eventually one will need to return to face all of the things that he or she want to escape. Instead of hoping that the stress will disappear, one can remember that stress will always be a part of life. Success and happiness will depend on how well one can cope with, or manage, the stress. Managing stress requires individuals to take responsibility for their own thoughts, feelings and behaviors. When people look at their stress this way, they may find that they need not to be so afraid. </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28</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There are a lot of strategies suggested to manage stress.  Some advise by an expert from Health Education on the subject is given below.</a:t>
            </a:r>
          </a:p>
          <a:p>
            <a:r>
              <a:rPr lang="tr-TR" sz="1200" i="1" kern="1200" dirty="0">
                <a:solidFill>
                  <a:schemeClr val="tx1"/>
                </a:solidFill>
                <a:latin typeface="Arial" charset="0"/>
                <a:ea typeface="+mn-ea"/>
                <a:cs typeface="+mn-cs"/>
              </a:rPr>
              <a:t>Women have unique demands between taking care of ourselves and others. Stress creeps into our lives as we try to balance the always growing responsibilities in our professional and personal lives. So what can we do?</a:t>
            </a:r>
            <a:endParaRPr lang="tr-TR" sz="1200" kern="1200" dirty="0">
              <a:solidFill>
                <a:schemeClr val="tx1"/>
              </a:solidFill>
              <a:latin typeface="Arial" charset="0"/>
              <a:ea typeface="+mn-ea"/>
              <a:cs typeface="+mn-cs"/>
            </a:endParaRPr>
          </a:p>
          <a:p>
            <a:r>
              <a:rPr lang="tr-TR" sz="1200" i="1" kern="1200" dirty="0">
                <a:solidFill>
                  <a:schemeClr val="tx1"/>
                </a:solidFill>
                <a:latin typeface="Arial" charset="0"/>
                <a:ea typeface="+mn-ea"/>
                <a:cs typeface="+mn-cs"/>
              </a:rPr>
              <a:t>Take some time and make a list of all the demands you currently are trying to meet. By becoming aware of these responsibilities, you can sort and choose which you can personally handle, which tasks you should delegate and which tasks to eliminate. In other words, time management is an important component in reducing the stress in your life. Don't allow yourself to feel guilty delegating some of your responsibilities and cutting out the activities that are no longer relevant in your life. Pruning your list is a great way to re-establish your priorities.</a:t>
            </a:r>
            <a:endParaRPr lang="tr-TR" sz="1200" kern="1200" dirty="0">
              <a:solidFill>
                <a:schemeClr val="tx1"/>
              </a:solidFill>
              <a:latin typeface="Arial" charset="0"/>
              <a:ea typeface="+mn-ea"/>
              <a:cs typeface="+mn-cs"/>
            </a:endParaRPr>
          </a:p>
          <a:p>
            <a:r>
              <a:rPr lang="tr-TR" sz="1200" i="1" kern="1200" dirty="0">
                <a:solidFill>
                  <a:schemeClr val="tx1"/>
                </a:solidFill>
                <a:latin typeface="Arial" charset="0"/>
                <a:ea typeface="+mn-ea"/>
                <a:cs typeface="+mn-cs"/>
              </a:rPr>
              <a:t>Setting realistic and attainable goals is probably the best stress management for women. With clearly defined goals you begin to have a sense of priority and direction. When you are having trouble aligning yourself with the world around you, check your goals and see if you need to modify things to make the goals reflect your current living situation.</a:t>
            </a:r>
            <a:endParaRPr lang="tr-TR" sz="1200" kern="1200" dirty="0">
              <a:solidFill>
                <a:schemeClr val="tx1"/>
              </a:solidFill>
              <a:latin typeface="Arial" charset="0"/>
              <a:ea typeface="+mn-ea"/>
              <a:cs typeface="+mn-cs"/>
            </a:endParaRPr>
          </a:p>
          <a:p>
            <a:r>
              <a:rPr lang="tr-TR" sz="1200" i="1" kern="1200" dirty="0">
                <a:solidFill>
                  <a:schemeClr val="tx1"/>
                </a:solidFill>
                <a:latin typeface="Arial" charset="0"/>
                <a:ea typeface="+mn-ea"/>
                <a:cs typeface="+mn-cs"/>
              </a:rPr>
              <a:t>Thirdly, women can manage stress better if they are nice to themselves. Watch the negative voice inside your head.</a:t>
            </a:r>
            <a:endParaRPr lang="tr-TR" sz="1200" kern="1200" dirty="0">
              <a:solidFill>
                <a:schemeClr val="tx1"/>
              </a:solidFill>
              <a:latin typeface="Arial" charset="0"/>
              <a:ea typeface="+mn-ea"/>
              <a:cs typeface="+mn-cs"/>
            </a:endParaRPr>
          </a:p>
          <a:p>
            <a:r>
              <a:rPr lang="tr-TR" sz="1200" i="1" kern="1200" dirty="0">
                <a:solidFill>
                  <a:schemeClr val="tx1"/>
                </a:solidFill>
                <a:latin typeface="Arial" charset="0"/>
                <a:ea typeface="+mn-ea"/>
                <a:cs typeface="+mn-cs"/>
              </a:rPr>
              <a:t>Negative self-talk is always going to increase the amount of doubt and self-criticism that women experience. Review the strengths you bring to each situation and rely on those rather than criticizing yourself for not being the best at everything. Truly, women can be their own worst enemy.</a:t>
            </a:r>
            <a:br>
              <a:rPr lang="tr-TR" sz="1200" i="1" kern="1200" dirty="0">
                <a:solidFill>
                  <a:schemeClr val="tx1"/>
                </a:solidFill>
                <a:latin typeface="Arial" charset="0"/>
                <a:ea typeface="+mn-ea"/>
                <a:cs typeface="+mn-cs"/>
              </a:rPr>
            </a:br>
            <a:br>
              <a:rPr lang="tr-TR" sz="1200" i="1" kern="1200" dirty="0">
                <a:solidFill>
                  <a:schemeClr val="tx1"/>
                </a:solidFill>
                <a:latin typeface="Arial" charset="0"/>
                <a:ea typeface="+mn-ea"/>
                <a:cs typeface="+mn-cs"/>
              </a:rPr>
            </a:br>
            <a:r>
              <a:rPr lang="tr-TR" sz="1200" i="1" kern="1200" dirty="0">
                <a:solidFill>
                  <a:schemeClr val="tx1"/>
                </a:solidFill>
                <a:latin typeface="Arial" charset="0"/>
                <a:ea typeface="+mn-ea"/>
                <a:cs typeface="+mn-cs"/>
              </a:rPr>
              <a:t>With well-honed time management strategies, well-crafted goals and a positive attitude, women can move mountains and achieve their life ambitions. Stress is a barrier that, when well-managed, does not have to cause you to stumble.</a:t>
            </a:r>
            <a:r>
              <a:rPr lang="tr-TR" sz="1200" kern="1200" dirty="0">
                <a:solidFill>
                  <a:schemeClr val="tx1"/>
                </a:solidFill>
                <a:latin typeface="Arial" charset="0"/>
                <a:ea typeface="+mn-ea"/>
                <a:cs typeface="+mn-cs"/>
              </a:rPr>
              <a:t>(20)</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29</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a:t>
            </a:fld>
            <a:endParaRPr lang="tr-TR"/>
          </a:p>
        </p:txBody>
      </p:sp>
    </p:spTree>
    <p:extLst>
      <p:ext uri="{BB962C8B-B14F-4D97-AF65-F5344CB8AC3E}">
        <p14:creationId xmlns:p14="http://schemas.microsoft.com/office/powerpoint/2010/main" val="278928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Communication skills play a great role in deciding the success of an individual in his career or profession. People who possess good communication skills do better than others at the workplace. There is a difference between male and female communication styles in a workplace. There are certain types of behavior patterns that both genders tend to show. However, this does not mean that all men and women possess these characteristics. Psychologists who have studied the behavior of both men and women are careful enough not to generalize them on the basis of stereotypes. Variations do tend to exist among both groups. (23)</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30</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Communication skills are essential to work in groups, especially when dealing with people who are in positions of authority. It is integral for people to express themselves. But as regards women, they most often complain that whether in workplace or in a general family gathering, their comments and opinions are not taken seriously. This brings the relevance of communication skills for women into focus. Most people believe that passive communication is the main reason why women are not taken seriously in a professional setting. This is because assertive communication is more preferred in business environments and work related scenarios. Therefore, it is important for women to learn how to deal with this problem. The best thing to do is to develop proper communication skills. (24)	     Men and women have very different ways of managing their subordinates and giving them orders. There are many studies which have shown that women tend to be subtle in their speech, while men speak more directly. Women, for instance, make use of tag lines such as “don’t you think’’ after making a conversation, “if you don’t mind’’ while making a demand or “this may be a bad idea, but…’’ before a suggestion. This is a good approach when you need to keep the things subtle and do not wish to hurt others while presenting what is in mind. One thing we have to keep in mind is that just because the speaker adopts a cautious tone of content doesn’t necessarily mean that he lacks confidence. (23) 										        A must have in communication skill is that a woman should possess a good body language. Studies have suggested that 60 percent of communication is conveyed through body language. So, it is important not to be timid. That doesn’t mean one should be arrogant. A balance is required, so it is best to smile as often as possible. (24) 								       To advance in her career, a woman needs to be perceived as competent, confident, and an effective leader. A woman’s problem is that if she behaves precisely as a man with a similar objective would behave, she is likely to be regarded as pushy, aggressive, and unpleasant, so it is important to recognize that a woman’s path to the top is not “to act more like a man”. Men can advance in their careers with a hard-edged, no-nonsense style that would be a disaster for most women. Different situations call for different leadership styles, but regardless of the situation, a woman seeking to lead needs to project warmth and competence, pleasantness and confidence, inclusiveness and drive. This requires her to carefully manage the impressions she is making on others if she is to have a smoother path to the top.(25)</a:t>
            </a:r>
            <a:r>
              <a:rPr lang="tr-TR" sz="1200" kern="1200" baseline="0" dirty="0">
                <a:solidFill>
                  <a:schemeClr val="tx1"/>
                </a:solidFill>
                <a:latin typeface="Arial" charset="0"/>
                <a:ea typeface="+mn-ea"/>
                <a:cs typeface="+mn-cs"/>
              </a:rPr>
              <a:t> </a:t>
            </a:r>
            <a:r>
              <a:rPr lang="tr-TR" sz="1200" kern="1200" dirty="0">
                <a:solidFill>
                  <a:schemeClr val="tx1"/>
                </a:solidFill>
                <a:latin typeface="Arial" charset="0"/>
                <a:ea typeface="+mn-ea"/>
                <a:cs typeface="+mn-cs"/>
              </a:rPr>
              <a:t>Another important skill that women need in order to communicate effectively is the art of speaking. Some studies have often revealed that women often think a lot before speaking up. This practice of too much thinking devalues the answers of a woman because there are many interruptions if someone pauses too frequently to think. While answering questions, women should be confident and should not be at any cost tentative. Also, the use of profession specific language must be used to address work related issues in meetings. Another aspect that is an important obstacle to the progress of women in communication matters is that they need to communicate effectively by taking issues seriously, not lightly. Some women can tend to be overly emotional or apologetic in work related issues. These are not good indicators of a good communicator. (24)</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31</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32</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33</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34</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35</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36</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37</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38</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39</a:t>
            </a:fld>
            <a:endParaRPr lang="tr-TR">
              <a:solidFill>
                <a:srgbClr val="000000"/>
              </a:solidFill>
            </a:endParaRPr>
          </a:p>
        </p:txBody>
      </p:sp>
    </p:spTree>
    <p:extLst>
      <p:ext uri="{BB962C8B-B14F-4D97-AF65-F5344CB8AC3E}">
        <p14:creationId xmlns:p14="http://schemas.microsoft.com/office/powerpoint/2010/main" val="7946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4</a:t>
            </a:fld>
            <a:endParaRPr lang="tr-TR">
              <a:solidFill>
                <a:srgbClr val="000000"/>
              </a:solidFill>
            </a:endParaRPr>
          </a:p>
        </p:txBody>
      </p:sp>
    </p:spTree>
    <p:extLst>
      <p:ext uri="{BB962C8B-B14F-4D97-AF65-F5344CB8AC3E}">
        <p14:creationId xmlns:p14="http://schemas.microsoft.com/office/powerpoint/2010/main" val="217394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5</a:t>
            </a:fld>
            <a:endParaRPr lang="tr-TR">
              <a:solidFill>
                <a:srgbClr val="000000"/>
              </a:solidFill>
            </a:endParaRPr>
          </a:p>
        </p:txBody>
      </p:sp>
    </p:spTree>
    <p:extLst>
      <p:ext uri="{BB962C8B-B14F-4D97-AF65-F5344CB8AC3E}">
        <p14:creationId xmlns:p14="http://schemas.microsoft.com/office/powerpoint/2010/main" val="314863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charset="0"/>
                <a:ea typeface="+mn-ea"/>
                <a:cs typeface="+mn-cs"/>
              </a:rPr>
              <a:t>Diversity management is far more important at workplaces where there is a striking dominance of a certain gender, race, class, ethnicity, cultural background or the like. Managers in such places must be more efficient in diversity management.  Because managing diversity is more than simply acknowledging differences among people, it involves recognizing the value of differences, combating discrimination and promoting inclusiveness</a:t>
            </a:r>
            <a:r>
              <a:rPr lang="tr-TR" sz="1200" kern="1200" dirty="0">
                <a:solidFill>
                  <a:schemeClr val="tx1"/>
                </a:solidFill>
                <a:latin typeface="Arial" charset="0"/>
                <a:ea typeface="+mn-ea"/>
                <a:cs typeface="+mn-cs"/>
              </a:rPr>
              <a:t>.</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6</a:t>
            </a:fld>
            <a:endParaRPr lang="tr-TR"/>
          </a:p>
        </p:txBody>
      </p:sp>
    </p:spTree>
    <p:extLst>
      <p:ext uri="{BB962C8B-B14F-4D97-AF65-F5344CB8AC3E}">
        <p14:creationId xmlns:p14="http://schemas.microsoft.com/office/powerpoint/2010/main" val="235642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Shipping</a:t>
            </a:r>
            <a:r>
              <a:rPr lang="tr-TR" sz="1200" kern="1200" dirty="0">
                <a:solidFill>
                  <a:schemeClr val="tx1"/>
                </a:solidFill>
                <a:effectLst/>
                <a:latin typeface="Arial" charset="0"/>
                <a:ea typeface="+mn-ea"/>
                <a:cs typeface="+mn-cs"/>
              </a:rPr>
              <a:t> is a </a:t>
            </a:r>
            <a:r>
              <a:rPr lang="tr-TR" sz="1200" kern="1200" dirty="0" err="1">
                <a:solidFill>
                  <a:schemeClr val="tx1"/>
                </a:solidFill>
                <a:effectLst/>
                <a:latin typeface="Arial" charset="0"/>
                <a:ea typeface="+mn-ea"/>
                <a:cs typeface="+mn-cs"/>
              </a:rPr>
              <a:t>gender-dominated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since it has </a:t>
            </a:r>
            <a:r>
              <a:rPr lang="tr-TR" sz="1200" kern="1200" dirty="0" err="1">
                <a:solidFill>
                  <a:schemeClr val="tx1"/>
                </a:solidFill>
                <a:effectLst/>
                <a:latin typeface="Arial" charset="0"/>
                <a:ea typeface="+mn-ea"/>
                <a:cs typeface="+mn-cs"/>
              </a:rPr>
              <a:t>historically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male-dominated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tradition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runs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deep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However</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effort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made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move</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tradition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achieve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representation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within</a:t>
            </a:r>
            <a:r>
              <a:rPr lang="tr-TR" sz="1200" kern="1200" dirty="0">
                <a:solidFill>
                  <a:schemeClr val="tx1"/>
                </a:solidFill>
                <a:effectLst/>
                <a:latin typeface="Arial" charset="0"/>
                <a:ea typeface="+mn-ea"/>
                <a:cs typeface="+mn-cs"/>
              </a:rPr>
              <a:t> it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keeping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twenty-first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century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expectations</a:t>
            </a:r>
            <a:r>
              <a:rPr lang="tr-TR" sz="1200" kern="1200" dirty="0">
                <a:solidFill>
                  <a:schemeClr val="tx1"/>
                </a:solidFill>
                <a:effectLst/>
                <a:latin typeface="Arial" charset="0"/>
                <a:ea typeface="+mn-ea"/>
                <a:cs typeface="+mn-cs"/>
              </a:rPr>
              <a:t>.​ (1) </a:t>
            </a:r>
            <a:r>
              <a:rPr lang="tr-TR" sz="1200" kern="1200" dirty="0" err="1">
                <a:solidFill>
                  <a:schemeClr val="tx1"/>
                </a:solidFill>
                <a:effectLst/>
                <a:latin typeface="Arial" charset="0"/>
                <a:ea typeface="+mn-ea"/>
                <a:cs typeface="+mn-cs"/>
              </a:rPr>
              <a:t>Actually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shipping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always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become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increasingly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terms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class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Sailors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 mix of </a:t>
            </a:r>
            <a:r>
              <a:rPr lang="tr-TR" sz="1200" kern="1200" dirty="0" err="1">
                <a:solidFill>
                  <a:schemeClr val="tx1"/>
                </a:solidFill>
                <a:effectLst/>
                <a:latin typeface="Arial" charset="0"/>
                <a:ea typeface="+mn-ea"/>
                <a:cs typeface="+mn-cs"/>
              </a:rPr>
              <a:t>individual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owners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companies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reflect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intricate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globalised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world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economy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depends</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However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motley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crew</a:t>
            </a:r>
            <a:r>
              <a:rPr lang="tr-TR" sz="1200" kern="1200" dirty="0">
                <a:solidFill>
                  <a:schemeClr val="tx1"/>
                </a:solidFill>
                <a:effectLst/>
                <a:latin typeface="Arial" charset="0"/>
                <a:ea typeface="+mn-ea"/>
                <a:cs typeface="+mn-cs"/>
              </a:rPr>
              <a:t> of global </a:t>
            </a:r>
            <a:r>
              <a:rPr lang="tr-TR" sz="1200" kern="1200" dirty="0" err="1">
                <a:solidFill>
                  <a:schemeClr val="tx1"/>
                </a:solidFill>
                <a:effectLst/>
                <a:latin typeface="Arial" charset="0"/>
                <a:ea typeface="+mn-ea"/>
                <a:cs typeface="+mn-cs"/>
              </a:rPr>
              <a:t>seafarers</a:t>
            </a:r>
            <a:r>
              <a:rPr lang="tr-TR" sz="1200" kern="1200" dirty="0">
                <a:solidFill>
                  <a:schemeClr val="tx1"/>
                </a:solidFill>
                <a:effectLst/>
                <a:latin typeface="Arial" charset="0"/>
                <a:ea typeface="+mn-ea"/>
                <a:cs typeface="+mn-cs"/>
              </a:rPr>
              <a:t> has yet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take</a:t>
            </a:r>
            <a:r>
              <a:rPr lang="tr-TR" sz="1200" kern="1200" dirty="0">
                <a:solidFill>
                  <a:schemeClr val="tx1"/>
                </a:solidFill>
                <a:effectLst/>
                <a:latin typeface="Arial" charset="0"/>
                <a:ea typeface="+mn-ea"/>
                <a:cs typeface="+mn-cs"/>
              </a:rPr>
              <a:t> on a </a:t>
            </a:r>
            <a:r>
              <a:rPr lang="tr-TR" sz="1200" kern="1200" dirty="0" err="1">
                <a:solidFill>
                  <a:schemeClr val="tx1"/>
                </a:solidFill>
                <a:effectLst/>
                <a:latin typeface="Arial" charset="0"/>
                <a:ea typeface="+mn-ea"/>
                <a:cs typeface="+mn-cs"/>
              </a:rPr>
              <a:t>visible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mixture</a:t>
            </a:r>
            <a:r>
              <a:rPr lang="tr-TR" sz="1200" kern="1200" dirty="0">
                <a:solidFill>
                  <a:schemeClr val="tx1"/>
                </a:solidFill>
                <a:effectLst/>
                <a:latin typeface="Arial" charset="0"/>
                <a:ea typeface="+mn-ea"/>
                <a:cs typeface="+mn-cs"/>
              </a:rPr>
              <a:t> of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 as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occupations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remaining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preserve</a:t>
            </a:r>
            <a:r>
              <a:rPr lang="tr-TR" sz="1200" kern="1200" dirty="0">
                <a:solidFill>
                  <a:schemeClr val="tx1"/>
                </a:solidFill>
                <a:effectLst/>
                <a:latin typeface="Arial" charset="0"/>
                <a:ea typeface="+mn-ea"/>
                <a:cs typeface="+mn-cs"/>
              </a:rPr>
              <a:t> of men.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7</a:t>
            </a:fld>
            <a:endParaRPr lang="tr-TR">
              <a:solidFill>
                <a:srgbClr val="000000"/>
              </a:solidFill>
            </a:endParaRPr>
          </a:p>
        </p:txBody>
      </p:sp>
    </p:spTree>
    <p:extLst>
      <p:ext uri="{BB962C8B-B14F-4D97-AF65-F5344CB8AC3E}">
        <p14:creationId xmlns:p14="http://schemas.microsoft.com/office/powerpoint/2010/main" val="353839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benefits</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Varied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Viewpoints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Having</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rich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varied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mixture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skills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talents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strenghts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makes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kinds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otherwise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unexplored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territor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things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benefit</a:t>
            </a:r>
            <a:r>
              <a:rPr lang="tr-TR" sz="1200" kern="1200" dirty="0">
                <a:solidFill>
                  <a:schemeClr val="tx1"/>
                </a:solidFill>
                <a:effectLst/>
                <a:latin typeface="Arial" charset="0"/>
                <a:ea typeface="+mn-ea"/>
                <a:cs typeface="+mn-cs"/>
              </a:rPr>
              <a:t> is " </a:t>
            </a:r>
            <a:r>
              <a:rPr lang="tr-TR" sz="1200" kern="1200" dirty="0" err="1">
                <a:solidFill>
                  <a:schemeClr val="tx1"/>
                </a:solidFill>
                <a:effectLst/>
                <a:latin typeface="Arial" charset="0"/>
                <a:ea typeface="+mn-ea"/>
                <a:cs typeface="+mn-cs"/>
              </a:rPr>
              <a:t>Strong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Communication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biggest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between</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revealed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through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ways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communicate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communication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skills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among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essential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maintaining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success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Both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clearly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express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needs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ideas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concerns</a:t>
            </a:r>
            <a:r>
              <a:rPr lang="tr-TR" sz="1200" kern="1200" dirty="0">
                <a:solidFill>
                  <a:schemeClr val="tx1"/>
                </a:solidFill>
                <a:effectLst/>
                <a:latin typeface="Arial" charset="0"/>
                <a:ea typeface="+mn-ea"/>
                <a:cs typeface="+mn-cs"/>
              </a:rPr>
              <a:t> in a </a:t>
            </a:r>
            <a:r>
              <a:rPr lang="tr-TR" sz="1200" kern="1200" dirty="0" err="1">
                <a:solidFill>
                  <a:schemeClr val="tx1"/>
                </a:solidFill>
                <a:effectLst/>
                <a:latin typeface="Arial" charset="0"/>
                <a:ea typeface="+mn-ea"/>
                <a:cs typeface="+mn-cs"/>
              </a:rPr>
              <a:t>safe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open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environment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where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communication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play</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typically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communicating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issues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tackling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confrontation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whereas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culturally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influenced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peacemakers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solve</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issue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internally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first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Both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means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communication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conflict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resolution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essential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would</a:t>
            </a:r>
            <a:r>
              <a:rPr lang="tr-TR" sz="1200" kern="1200" dirty="0">
                <a:solidFill>
                  <a:schemeClr val="tx1"/>
                </a:solidFill>
                <a:effectLst/>
                <a:latin typeface="Arial" charset="0"/>
                <a:ea typeface="+mn-ea"/>
                <a:cs typeface="+mn-cs"/>
              </a:rPr>
              <a:t> not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a:t>
            </a:r>
          </a:p>
          <a:p>
            <a:r>
              <a:rPr lang="tr-TR" sz="1200" kern="1200" dirty="0" err="1">
                <a:solidFill>
                  <a:schemeClr val="tx1"/>
                </a:solidFill>
                <a:effectLst/>
                <a:latin typeface="Arial" charset="0"/>
                <a:ea typeface="+mn-ea"/>
                <a:cs typeface="+mn-cs"/>
              </a:rPr>
              <a:t>Next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benefit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Foster</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Positive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Environment". No </a:t>
            </a:r>
            <a:r>
              <a:rPr lang="tr-TR" sz="1200" kern="1200" dirty="0" err="1">
                <a:solidFill>
                  <a:schemeClr val="tx1"/>
                </a:solidFill>
                <a:effectLst/>
                <a:latin typeface="Arial" charset="0"/>
                <a:ea typeface="+mn-ea"/>
                <a:cs typeface="+mn-cs"/>
              </a:rPr>
              <a:t>matter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you</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environment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valued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respected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each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going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make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all-around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everyone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diverse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of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backgrounds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your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notice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strenghts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talents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co-workers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don't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encompass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themselves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it is </a:t>
            </a:r>
            <a:r>
              <a:rPr lang="tr-TR" sz="1200" kern="1200" dirty="0" err="1">
                <a:solidFill>
                  <a:schemeClr val="tx1"/>
                </a:solidFill>
                <a:effectLst/>
                <a:latin typeface="Arial" charset="0"/>
                <a:ea typeface="+mn-ea"/>
                <a:cs typeface="+mn-cs"/>
              </a:rPr>
              <a:t>very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likely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appreciation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stimulate</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environment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everyone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respects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benefit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Taking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Care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produce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taken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care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comfortable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trusted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safe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quality</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provide</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environment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judged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do, not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background,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last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benefit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Gaining</a:t>
            </a:r>
            <a:r>
              <a:rPr lang="tr-TR" sz="1200" kern="1200" dirty="0">
                <a:solidFill>
                  <a:schemeClr val="tx1"/>
                </a:solidFill>
                <a:effectLst/>
                <a:latin typeface="Arial" charset="0"/>
                <a:ea typeface="+mn-ea"/>
                <a:cs typeface="+mn-cs"/>
              </a:rPr>
              <a:t> a Great </a:t>
            </a:r>
            <a:r>
              <a:rPr lang="tr-TR" sz="1200" kern="1200" dirty="0" err="1">
                <a:solidFill>
                  <a:schemeClr val="tx1"/>
                </a:solidFill>
                <a:effectLst/>
                <a:latin typeface="Arial" charset="0"/>
                <a:ea typeface="+mn-ea"/>
                <a:cs typeface="+mn-cs"/>
              </a:rPr>
              <a:t>Reputation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team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feeling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appreciated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respectful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toward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co-workers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skyrockets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your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company's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reputation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outside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world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Unfair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discriminatory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environments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make</a:t>
            </a:r>
            <a:r>
              <a:rPr lang="tr-TR" sz="1200" kern="1200" dirty="0">
                <a:solidFill>
                  <a:schemeClr val="tx1"/>
                </a:solidFill>
                <a:effectLst/>
                <a:latin typeface="Arial" charset="0"/>
                <a:ea typeface="+mn-ea"/>
                <a:cs typeface="+mn-cs"/>
              </a:rPr>
              <a:t> it hard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create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highest-functioning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productive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8</a:t>
            </a:fld>
            <a:endParaRPr lang="tr-TR">
              <a:solidFill>
                <a:srgbClr val="000000"/>
              </a:solidFill>
            </a:endParaRPr>
          </a:p>
        </p:txBody>
      </p:sp>
    </p:spTree>
    <p:extLst>
      <p:ext uri="{BB962C8B-B14F-4D97-AF65-F5344CB8AC3E}">
        <p14:creationId xmlns:p14="http://schemas.microsoft.com/office/powerpoint/2010/main" val="52363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specific data for this study is gained from  the voyages overtaken during 2003-2010.  For each voyage, the average number for the crew member is 220, out of which, 1/5 females, counting cadets from the Naval Academy (approx. 50,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year of study) and from the Navy Petty Officers School (approx. 40,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year of study). Beside the cadets, female commissioned and non-commissioned officers, teachers or other personnel categories, are deployed onboard as well. A psychologist has been deployed either onboard for special monitoring tasks, or assigned for specific evaluations before and after the training voyages. 2003 voyage (i.e. 30</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of July to 8</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of August 2003), was the first voyage with mixed personnel on cadets’ level. From that moment on, the gender issue has been considered commonly on training activities. </a:t>
            </a: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Each voyage of "</a:t>
            </a:r>
            <a:r>
              <a:rPr lang="en-US" sz="1200" kern="1200" dirty="0" err="1">
                <a:solidFill>
                  <a:schemeClr val="tx1"/>
                </a:solidFill>
                <a:effectLst/>
                <a:latin typeface="Arial" charset="0"/>
                <a:ea typeface="+mn-ea"/>
                <a:cs typeface="+mn-cs"/>
              </a:rPr>
              <a:t>Mircea</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cel</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Batran</a:t>
            </a:r>
            <a:r>
              <a:rPr lang="en-US" sz="1200" kern="1200" dirty="0">
                <a:solidFill>
                  <a:schemeClr val="tx1"/>
                </a:solidFill>
                <a:effectLst/>
                <a:latin typeface="Arial" charset="0"/>
                <a:ea typeface="+mn-ea"/>
                <a:cs typeface="+mn-cs"/>
              </a:rPr>
              <a:t>” included more than 5 nations onboard. Students from different nations (i.e. Turkey, Bulgaria, Poland, China, Latvia, Greece, Germany, Ukraine) joined the training voyages, which brought together not only both genders, males and females, but also different cultures and perceptions related to the diversity management, constituting a proper challenging environment for psychological studies.</a:t>
            </a:r>
            <a:endParaRPr lang="tr-TR" sz="1200" kern="1200" dirty="0">
              <a:solidFill>
                <a:schemeClr val="tx1"/>
              </a:solidFill>
              <a:effectLst/>
              <a:latin typeface="Arial" charset="0"/>
              <a:ea typeface="+mn-ea"/>
              <a:cs typeface="+mn-cs"/>
            </a:endParaRP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9</a:t>
            </a:fld>
            <a:endParaRPr lang="tr-TR">
              <a:solidFill>
                <a:srgbClr val="000000"/>
              </a:solidFill>
            </a:endParaRPr>
          </a:p>
        </p:txBody>
      </p:sp>
    </p:spTree>
    <p:extLst>
      <p:ext uri="{BB962C8B-B14F-4D97-AF65-F5344CB8AC3E}">
        <p14:creationId xmlns:p14="http://schemas.microsoft.com/office/powerpoint/2010/main" val="306783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5" name="Rectangle 14"/>
          <p:cNvSpPr/>
          <p:nvPr userDrawn="1"/>
        </p:nvSpPr>
        <p:spPr bwMode="auto">
          <a:xfrm>
            <a:off x="0" y="0"/>
            <a:ext cx="9144000" cy="936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endParaRPr>
          </a:p>
        </p:txBody>
      </p:sp>
      <p:sp>
        <p:nvSpPr>
          <p:cNvPr id="533508" name="Text Box 4"/>
          <p:cNvSpPr txBox="1">
            <a:spLocks noChangeArrowheads="1"/>
          </p:cNvSpPr>
          <p:nvPr/>
        </p:nvSpPr>
        <p:spPr bwMode="auto">
          <a:xfrm>
            <a:off x="0" y="0"/>
            <a:ext cx="9144000" cy="6824662"/>
          </a:xfrm>
          <a:prstGeom prst="rect">
            <a:avLst/>
          </a:prstGeom>
          <a:noFill/>
          <a:ln w="76200" cmpd="tri">
            <a:solidFill>
              <a:schemeClr val="tx1"/>
            </a:solidFill>
            <a:miter lim="800000"/>
            <a:headEnd/>
            <a:tailEnd/>
          </a:ln>
          <a:effectLst/>
        </p:spPr>
        <p:txBody>
          <a:bodyPr/>
          <a:lstStyle/>
          <a:p>
            <a:pPr algn="ctr" eaLnBrk="1" hangingPunct="1">
              <a:defRPr/>
            </a:pPr>
            <a:endParaRPr lang="en-US" sz="1600" dirty="0">
              <a:latin typeface="Tahoma" pitchFamily="34" charset="0"/>
            </a:endParaRPr>
          </a:p>
        </p:txBody>
      </p:sp>
      <p:pic>
        <p:nvPicPr>
          <p:cNvPr id="8" name="Picture 7"/>
          <p:cNvPicPr/>
          <p:nvPr userDrawn="1"/>
        </p:nvPicPr>
        <p:blipFill>
          <a:blip r:embed="rId5" cstate="print"/>
          <a:srcRect/>
          <a:stretch>
            <a:fillRect/>
          </a:stretch>
        </p:blipFill>
        <p:spPr bwMode="auto">
          <a:xfrm>
            <a:off x="2565070" y="0"/>
            <a:ext cx="1070826" cy="904875"/>
          </a:xfrm>
          <a:prstGeom prst="rect">
            <a:avLst/>
          </a:prstGeom>
          <a:noFill/>
          <a:ln w="9525">
            <a:noFill/>
            <a:miter lim="800000"/>
            <a:headEnd/>
            <a:tailEnd/>
          </a:ln>
        </p:spPr>
      </p:pic>
      <p:pic>
        <p:nvPicPr>
          <p:cNvPr id="10" name="Picture 9"/>
          <p:cNvPicPr/>
          <p:nvPr userDrawn="1"/>
        </p:nvPicPr>
        <p:blipFill>
          <a:blip r:embed="rId6" cstate="print"/>
          <a:srcRect/>
          <a:stretch>
            <a:fillRect/>
          </a:stretch>
        </p:blipFill>
        <p:spPr bwMode="auto">
          <a:xfrm>
            <a:off x="4211960" y="-27384"/>
            <a:ext cx="3168352" cy="908720"/>
          </a:xfrm>
          <a:prstGeom prst="rect">
            <a:avLst/>
          </a:prstGeom>
          <a:noFill/>
          <a:ln w="9525">
            <a:noFill/>
            <a:miter lim="800000"/>
            <a:headEnd/>
            <a:tailEnd/>
          </a:ln>
        </p:spPr>
      </p:pic>
      <p:pic>
        <p:nvPicPr>
          <p:cNvPr id="12" name="Picture 11"/>
          <p:cNvPicPr/>
          <p:nvPr userDrawn="1"/>
        </p:nvPicPr>
        <p:blipFill>
          <a:blip r:embed="rId7" cstate="print"/>
          <a:srcRect/>
          <a:stretch>
            <a:fillRect/>
          </a:stretch>
        </p:blipFill>
        <p:spPr bwMode="auto">
          <a:xfrm>
            <a:off x="7524328" y="0"/>
            <a:ext cx="1460666" cy="908720"/>
          </a:xfrm>
          <a:prstGeom prst="rect">
            <a:avLst/>
          </a:prstGeom>
          <a:noFill/>
          <a:ln w="9525">
            <a:noFill/>
            <a:miter lim="800000"/>
            <a:headEnd/>
            <a:tailEnd/>
          </a:ln>
        </p:spPr>
      </p:pic>
      <p:pic>
        <p:nvPicPr>
          <p:cNvPr id="13" name="Picture 12"/>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92909" y="133288"/>
            <a:ext cx="1828800" cy="587375"/>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664" r:id="rId1"/>
    <p:sldLayoutId id="2147483663" r:id="rId2"/>
    <p:sldLayoutId id="2147483653" r:id="rId3"/>
  </p:sldLayoutIdLst>
  <p:transition/>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ikihow.com/Take-Risk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864095"/>
          </a:xfrm>
        </p:spPr>
        <p:txBody>
          <a:bodyPr/>
          <a:lstStyle/>
          <a:p>
            <a:pPr algn="ctr">
              <a:lnSpc>
                <a:spcPct val="150000"/>
              </a:lnSpc>
            </a:pPr>
            <a:r>
              <a:rPr lang="en-GB" sz="2800" b="1" dirty="0">
                <a:effectLst/>
                <a:latin typeface="Arial" panose="020B0604020202020204" pitchFamily="34" charset="0"/>
                <a:cs typeface="Arial" panose="020B0604020202020204" pitchFamily="34" charset="0"/>
              </a:rPr>
              <a:t>GENDER IDENTITY MANAGEMENT AND LEADERSHIP</a:t>
            </a:r>
            <a:br>
              <a:rPr lang="tr-TR" sz="3200" dirty="0">
                <a:effectLst/>
              </a:rPr>
            </a:br>
            <a:r>
              <a:rPr lang="tr-TR" sz="2000" b="1" dirty="0">
                <a:effectLst/>
                <a:latin typeface="Arial" panose="020B0604020202020204" pitchFamily="34" charset="0"/>
                <a:cs typeface="Arial" panose="020B0604020202020204" pitchFamily="34" charset="0"/>
              </a:rPr>
              <a:t>CHAPTER II </a:t>
            </a:r>
            <a:br>
              <a:rPr lang="tr-TR" sz="4000" b="1" dirty="0">
                <a:effectLst/>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DIVERSITY MANAGEMENT in MARITIME</a:t>
            </a:r>
            <a:br>
              <a:rPr lang="tr-TR" sz="2800"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  </a:t>
            </a:r>
            <a:br>
              <a:rPr lang="tr-TR" sz="2800" b="1"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149080"/>
            <a:ext cx="6985000" cy="1949449"/>
          </a:xfrm>
          <a:prstGeom prst="rect">
            <a:avLst/>
          </a:prstGeom>
        </p:spPr>
      </p:pic>
    </p:spTree>
    <p:extLst>
      <p:ext uri="{BB962C8B-B14F-4D97-AF65-F5344CB8AC3E}">
        <p14:creationId xmlns:p14="http://schemas.microsoft.com/office/powerpoint/2010/main" val="40694113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680520"/>
          </a:xfrm>
        </p:spPr>
        <p:txBody>
          <a:bodyPr/>
          <a:lstStyle/>
          <a:p>
            <a:pPr>
              <a:lnSpc>
                <a:spcPct val="150000"/>
              </a:lnSpc>
            </a:pPr>
            <a:r>
              <a:rPr lang="tr-TR" sz="2800" dirty="0" err="1">
                <a:effectLst/>
                <a:latin typeface="Arial" panose="020B0604020202020204" pitchFamily="34" charset="0"/>
                <a:cs typeface="Arial" panose="020B0604020202020204" pitchFamily="34" charset="0"/>
              </a:rPr>
              <a:t>emotional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engagement</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motivational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emotional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climate</a:t>
            </a:r>
            <a:endParaRPr lang="tr-TR" sz="2800" dirty="0">
              <a:effectLst/>
              <a:latin typeface="Arial" panose="020B0604020202020204" pitchFamily="34" charset="0"/>
              <a:cs typeface="Arial" panose="020B0604020202020204" pitchFamily="34" charset="0"/>
            </a:endParaRPr>
          </a:p>
          <a:p>
            <a:pPr>
              <a:lnSpc>
                <a:spcPct val="150000"/>
              </a:lnSpc>
            </a:pPr>
            <a:r>
              <a:rPr lang="en-US" sz="2800" dirty="0">
                <a:effectLst/>
                <a:latin typeface="Arial" panose="020B0604020202020204" pitchFamily="34" charset="0"/>
                <a:cs typeface="Arial" panose="020B0604020202020204" pitchFamily="34" charset="0"/>
              </a:rPr>
              <a:t>specific censured verbal and non-verbal behavior from men’s side</a:t>
            </a:r>
            <a:endParaRPr lang="tr-TR" sz="2800" dirty="0">
              <a:effectLst/>
              <a:latin typeface="Arial" panose="020B0604020202020204" pitchFamily="34" charset="0"/>
              <a:cs typeface="Arial" panose="020B0604020202020204" pitchFamily="34" charset="0"/>
            </a:endParaRPr>
          </a:p>
          <a:p>
            <a:pPr>
              <a:lnSpc>
                <a:spcPct val="150000"/>
              </a:lnSpc>
            </a:pPr>
            <a:r>
              <a:rPr lang="en-US" sz="2800" dirty="0">
                <a:effectLst/>
                <a:latin typeface="Arial" panose="020B0604020202020204" pitchFamily="34" charset="0"/>
                <a:cs typeface="Arial" panose="020B0604020202020204" pitchFamily="34" charset="0"/>
              </a:rPr>
              <a:t>affective and cooperative type of relations</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within the common tasks</a:t>
            </a:r>
            <a:endParaRPr lang="tr-TR" sz="2800" dirty="0">
              <a:latin typeface="Arial" panose="020B0604020202020204" pitchFamily="34" charset="0"/>
              <a:cs typeface="Arial" panose="020B0604020202020204" pitchFamily="34" charset="0"/>
            </a:endParaRPr>
          </a:p>
        </p:txBody>
      </p:sp>
      <p:sp>
        <p:nvSpPr>
          <p:cNvPr id="3" name="Rectangle 2"/>
          <p:cNvSpPr/>
          <p:nvPr/>
        </p:nvSpPr>
        <p:spPr>
          <a:xfrm>
            <a:off x="2286000" y="3105835"/>
            <a:ext cx="4572000" cy="369332"/>
          </a:xfrm>
          <a:prstGeom prst="rect">
            <a:avLst/>
          </a:prstGeom>
        </p:spPr>
        <p:txBody>
          <a:bodyPr>
            <a:spAutoFit/>
          </a:bodyPr>
          <a:lstStyle/>
          <a:p>
            <a:endParaRPr lang="tr-TR" u="sng" dirty="0">
              <a:solidFill>
                <a:srgbClr val="FFFFFF"/>
              </a:solidFill>
            </a:endParaRPr>
          </a:p>
        </p:txBody>
      </p:sp>
    </p:spTree>
    <p:extLst>
      <p:ext uri="{BB962C8B-B14F-4D97-AF65-F5344CB8AC3E}">
        <p14:creationId xmlns:p14="http://schemas.microsoft.com/office/powerpoint/2010/main" val="3655778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9144000" cy="4785395"/>
          </a:xfrm>
        </p:spPr>
        <p:txBody>
          <a:bodyPr/>
          <a:lstStyle/>
          <a:p>
            <a:pPr marL="0" indent="0">
              <a:lnSpc>
                <a:spcPct val="150000"/>
              </a:lnSpc>
              <a:buNone/>
            </a:pPr>
            <a:r>
              <a:rPr lang="tr-TR" sz="2800" b="1" dirty="0">
                <a:effectLst/>
                <a:latin typeface="Arial" panose="020B0604020202020204" pitchFamily="34" charset="0"/>
                <a:cs typeface="Arial" panose="020B0604020202020204" pitchFamily="34" charset="0"/>
              </a:rPr>
              <a:t>2.2. Gender Diversity Problem </a:t>
            </a:r>
            <a:r>
              <a:rPr lang="tr-TR" sz="2800" b="1" dirty="0" err="1">
                <a:effectLst/>
                <a:latin typeface="Arial" panose="020B0604020202020204" pitchFamily="34" charset="0"/>
                <a:cs typeface="Arial" panose="020B0604020202020204" pitchFamily="34" charset="0"/>
              </a:rPr>
              <a:t>Maritime</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Women</a:t>
            </a:r>
            <a:r>
              <a:rPr lang="tr-TR" sz="2800" b="1" dirty="0">
                <a:effectLst/>
                <a:latin typeface="Arial" panose="020B0604020202020204" pitchFamily="34" charset="0"/>
                <a:cs typeface="Arial" panose="020B0604020202020204" pitchFamily="34" charset="0"/>
              </a:rPr>
              <a:t> Face</a:t>
            </a:r>
          </a:p>
          <a:p>
            <a:pPr>
              <a:lnSpc>
                <a:spcPct val="150000"/>
              </a:lnSpc>
            </a:pPr>
            <a:r>
              <a:rPr lang="tr-TR" sz="2800" dirty="0">
                <a:effectLst/>
                <a:latin typeface="Arial" panose="020B0604020202020204" pitchFamily="34" charset="0"/>
                <a:cs typeface="Arial" panose="020B0604020202020204" pitchFamily="34" charset="0"/>
              </a:rPr>
              <a:t>Not </a:t>
            </a:r>
            <a:r>
              <a:rPr lang="tr-TR" sz="2800" dirty="0" err="1">
                <a:effectLst/>
                <a:latin typeface="Arial" panose="020B0604020202020204" pitchFamily="34" charset="0"/>
                <a:cs typeface="Arial" panose="020B0604020202020204" pitchFamily="34" charset="0"/>
              </a:rPr>
              <a:t>being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able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rise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top </a:t>
            </a:r>
            <a:r>
              <a:rPr lang="tr-TR" sz="2800" dirty="0" err="1">
                <a:effectLst/>
                <a:latin typeface="Arial" panose="020B0604020202020204" pitchFamily="34" charset="0"/>
                <a:cs typeface="Arial" panose="020B0604020202020204" pitchFamily="34" charset="0"/>
              </a:rPr>
              <a:t>positions</a:t>
            </a:r>
            <a:endParaRPr lang="tr-TR" sz="2800" dirty="0">
              <a:effectLst/>
              <a:latin typeface="Arial" panose="020B0604020202020204" pitchFamily="34" charset="0"/>
              <a:cs typeface="Arial" panose="020B0604020202020204" pitchFamily="34" charset="0"/>
            </a:endParaRPr>
          </a:p>
          <a:p>
            <a:r>
              <a:rPr lang="tr-TR" sz="2800" dirty="0">
                <a:effectLst/>
                <a:latin typeface="Arial" panose="020B0604020202020204" pitchFamily="34" charset="0"/>
                <a:cs typeface="Arial" panose="020B0604020202020204" pitchFamily="34" charset="0"/>
              </a:rPr>
              <a:t>Not getting the same salary as the men in  the same positions</a:t>
            </a:r>
          </a:p>
          <a:p>
            <a:r>
              <a:rPr lang="tr-TR" sz="2800" dirty="0" err="1">
                <a:effectLst/>
                <a:latin typeface="Arial" panose="020B0604020202020204" pitchFamily="34" charset="0"/>
                <a:cs typeface="Arial" panose="020B0604020202020204" pitchFamily="34" charset="0"/>
              </a:rPr>
              <a:t>Having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more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than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men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be </a:t>
            </a:r>
            <a:r>
              <a:rPr lang="tr-TR" sz="2800" dirty="0" err="1">
                <a:effectLst/>
                <a:latin typeface="Arial" panose="020B0604020202020204" pitchFamily="34" charset="0"/>
                <a:cs typeface="Arial" panose="020B0604020202020204" pitchFamily="34" charset="0"/>
              </a:rPr>
              <a:t>promoted</a:t>
            </a: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Being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employed</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restricted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or</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not </a:t>
            </a:r>
            <a:r>
              <a:rPr lang="tr-TR" sz="2800" dirty="0" err="1">
                <a:effectLst/>
                <a:latin typeface="Arial" panose="020B0604020202020204" pitchFamily="34" charset="0"/>
                <a:cs typeface="Arial" panose="020B0604020202020204" pitchFamily="34" charset="0"/>
              </a:rPr>
              <a:t>educated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for</a:t>
            </a:r>
            <a:r>
              <a:rPr lang="tr-TR" sz="2800" dirty="0">
                <a:effectLst/>
                <a:latin typeface="Arial" panose="020B0604020202020204" pitchFamily="34" charset="0"/>
                <a:cs typeface="Arial" panose="020B0604020202020204" pitchFamily="34" charset="0"/>
              </a:rPr>
              <a:t>;</a:t>
            </a:r>
          </a:p>
          <a:p>
            <a:r>
              <a:rPr lang="tr-TR" sz="2800" dirty="0" err="1">
                <a:effectLst/>
                <a:latin typeface="Arial" panose="020B0604020202020204" pitchFamily="34" charset="0"/>
                <a:cs typeface="Arial" panose="020B0604020202020204" pitchFamily="34" charset="0"/>
              </a:rPr>
              <a:t>Being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given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less</a:t>
            </a:r>
            <a:r>
              <a:rPr lang="tr-TR" sz="2800" dirty="0">
                <a:effectLst/>
                <a:latin typeface="Arial" panose="020B0604020202020204" pitchFamily="34" charset="0"/>
                <a:cs typeface="Arial" panose="020B0604020202020204" pitchFamily="34" charset="0"/>
              </a:rPr>
              <a:t> on-</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a:t>
            </a:r>
            <a:r>
              <a:rPr lang="tr-TR" sz="2800" dirty="0" err="1">
                <a:effectLst/>
                <a:latin typeface="Arial" panose="020B0604020202020204" pitchFamily="34" charset="0"/>
                <a:cs typeface="Arial" panose="020B0604020202020204" pitchFamily="34" charset="0"/>
              </a:rPr>
              <a:t>job</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training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opportunities</a:t>
            </a:r>
            <a:endParaRPr lang="tr-TR" sz="2800" dirty="0">
              <a:effectLst/>
              <a:latin typeface="Arial" panose="020B0604020202020204" pitchFamily="34" charset="0"/>
              <a:cs typeface="Arial" panose="020B0604020202020204" pitchFamily="34" charset="0"/>
            </a:endParaRPr>
          </a:p>
          <a:p>
            <a:endParaRPr lang="tr-TR" sz="2800" dirty="0">
              <a:effectLst/>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6695345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784976" cy="5256584"/>
          </a:xfrm>
        </p:spPr>
        <p:txBody>
          <a:bodyPr/>
          <a:lstStyle/>
          <a:p>
            <a:pPr>
              <a:lnSpc>
                <a:spcPct val="150000"/>
              </a:lnSpc>
            </a:pPr>
            <a:r>
              <a:rPr lang="tr-TR" sz="2800" dirty="0">
                <a:effectLst/>
                <a:latin typeface="Arial" panose="020B0604020202020204" pitchFamily="34" charset="0"/>
                <a:cs typeface="Arial" panose="020B0604020202020204" pitchFamily="34" charset="0"/>
              </a:rPr>
              <a:t>Not having a strong network and solidarity, as the men have</a:t>
            </a:r>
          </a:p>
          <a:p>
            <a:pPr>
              <a:lnSpc>
                <a:spcPct val="150000"/>
              </a:lnSpc>
            </a:pPr>
            <a:r>
              <a:rPr lang="tr-TR" sz="2800" dirty="0" err="1">
                <a:effectLst/>
                <a:latin typeface="Arial" panose="020B0604020202020204" pitchFamily="34" charset="0"/>
                <a:cs typeface="Arial" panose="020B0604020202020204" pitchFamily="34" charset="0"/>
              </a:rPr>
              <a:t>Insufficient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mentorship</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opportunities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integrate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women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field</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Not </a:t>
            </a:r>
            <a:r>
              <a:rPr lang="tr-TR" sz="2800" dirty="0" err="1">
                <a:effectLst/>
                <a:latin typeface="Arial" panose="020B0604020202020204" pitchFamily="34" charset="0"/>
                <a:cs typeface="Arial" panose="020B0604020202020204" pitchFamily="34" charset="0"/>
              </a:rPr>
              <a:t>being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able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perform</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organizational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citizenship</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Suffering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from</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overloads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time </a:t>
            </a:r>
            <a:r>
              <a:rPr lang="tr-TR" sz="2800" dirty="0" err="1">
                <a:effectLst/>
                <a:latin typeface="Arial" panose="020B0604020202020204" pitchFamily="34" charset="0"/>
                <a:cs typeface="Arial" panose="020B0604020202020204" pitchFamily="34" charset="0"/>
              </a:rPr>
              <a:t>management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problems</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1029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712968" cy="5256584"/>
          </a:xfrm>
        </p:spPr>
        <p:txBody>
          <a:bodyPr/>
          <a:lstStyle/>
          <a:p>
            <a:pPr marL="0" indent="0" algn="just">
              <a:buNone/>
            </a:pPr>
            <a:r>
              <a:rPr lang="tr-TR" sz="2800" b="1" dirty="0">
                <a:effectLst/>
                <a:latin typeface="Arial" panose="020B0604020202020204" pitchFamily="34" charset="0"/>
                <a:cs typeface="Arial" panose="020B0604020202020204" pitchFamily="34" charset="0"/>
              </a:rPr>
              <a:t>2.2.1 Coping with Hardships of Discrimination in 	Maritime</a:t>
            </a:r>
          </a:p>
          <a:p>
            <a:pPr marL="0" indent="0" algn="just">
              <a:buNone/>
            </a:pPr>
            <a:r>
              <a:rPr lang="tr-TR" sz="2800" dirty="0" err="1">
                <a:effectLst/>
                <a:latin typeface="Arial" panose="020B0604020202020204" pitchFamily="34" charset="0"/>
                <a:cs typeface="Arial" panose="020B0604020202020204" pitchFamily="34" charset="0"/>
              </a:rPr>
              <a:t>That</a:t>
            </a:r>
            <a:r>
              <a:rPr lang="tr-TR" sz="2800" dirty="0">
                <a:effectLst/>
                <a:latin typeface="Arial" panose="020B0604020202020204" pitchFamily="34" charset="0"/>
                <a:cs typeface="Arial" panose="020B0604020202020204" pitchFamily="34" charset="0"/>
              </a:rPr>
              <a:t> is </a:t>
            </a:r>
            <a:r>
              <a:rPr lang="tr-TR" sz="2800" dirty="0" err="1">
                <a:effectLst/>
                <a:latin typeface="Arial" panose="020B0604020202020204" pitchFamily="34" charset="0"/>
                <a:cs typeface="Arial" panose="020B0604020202020204" pitchFamily="34" charset="0"/>
              </a:rPr>
              <a:t>why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there</a:t>
            </a:r>
            <a:r>
              <a:rPr lang="tr-TR" sz="2800" dirty="0">
                <a:effectLst/>
                <a:latin typeface="Arial" panose="020B0604020202020204" pitchFamily="34" charset="0"/>
                <a:cs typeface="Arial" panose="020B0604020202020204" pitchFamily="34" charset="0"/>
              </a:rPr>
              <a:t> is a </a:t>
            </a:r>
            <a:r>
              <a:rPr lang="tr-TR" sz="2800" dirty="0" err="1">
                <a:effectLst/>
                <a:latin typeface="Arial" panose="020B0604020202020204" pitchFamily="34" charset="0"/>
                <a:cs typeface="Arial" panose="020B0604020202020204" pitchFamily="34" charset="0"/>
              </a:rPr>
              <a:t>need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bridge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this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gender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gap</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this</a:t>
            </a:r>
            <a:r>
              <a:rPr lang="tr-TR" sz="2800" dirty="0">
                <a:effectLst/>
                <a:latin typeface="Arial" panose="020B0604020202020204" pitchFamily="34" charset="0"/>
                <a:cs typeface="Arial" panose="020B0604020202020204" pitchFamily="34" charset="0"/>
              </a:rPr>
              <a:t> can </a:t>
            </a:r>
            <a:r>
              <a:rPr lang="tr-TR" sz="2800" dirty="0" err="1">
                <a:effectLst/>
                <a:latin typeface="Arial" panose="020B0604020202020204" pitchFamily="34" charset="0"/>
                <a:cs typeface="Arial" panose="020B0604020202020204" pitchFamily="34" charset="0"/>
              </a:rPr>
              <a:t>only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happen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if</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bring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more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awareness</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this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profession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general </a:t>
            </a:r>
            <a:r>
              <a:rPr lang="tr-TR" sz="2800" dirty="0" err="1">
                <a:effectLst/>
                <a:latin typeface="Arial" panose="020B0604020202020204" pitchFamily="34" charset="0"/>
                <a:cs typeface="Arial" panose="020B0604020202020204" pitchFamily="34" charset="0"/>
              </a:rPr>
              <a:t>public</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same</a:t>
            </a:r>
            <a:r>
              <a:rPr lang="tr-TR" sz="2800" dirty="0">
                <a:effectLst/>
                <a:latin typeface="Arial" panose="020B0604020202020204" pitchFamily="34" charset="0"/>
                <a:cs typeface="Arial" panose="020B0604020202020204" pitchFamily="34" charset="0"/>
              </a:rPr>
              <a:t> time, </a:t>
            </a:r>
            <a:r>
              <a:rPr lang="tr-TR" sz="2800" dirty="0" err="1">
                <a:effectLst/>
                <a:latin typeface="Arial" panose="020B0604020202020204" pitchFamily="34" charset="0"/>
                <a:cs typeface="Arial" panose="020B0604020202020204" pitchFamily="34" charset="0"/>
              </a:rPr>
              <a:t>sensitize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male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seafarers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towards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acceptance</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women</a:t>
            </a:r>
            <a:r>
              <a:rPr lang="tr-TR" sz="2800" dirty="0">
                <a:effectLst/>
                <a:latin typeface="Arial" panose="020B0604020202020204" pitchFamily="34" charset="0"/>
                <a:cs typeface="Arial" panose="020B0604020202020204" pitchFamily="34" charset="0"/>
              </a:rPr>
              <a:t> on board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ship</a:t>
            </a:r>
            <a:r>
              <a:rPr lang="tr-TR" sz="2800" dirty="0">
                <a:effectLst/>
                <a:latin typeface="Arial" panose="020B0604020202020204" pitchFamily="34" charset="0"/>
                <a:cs typeface="Arial" panose="020B0604020202020204" pitchFamily="34" charset="0"/>
              </a:rPr>
              <a:t> as </a:t>
            </a:r>
            <a:r>
              <a:rPr lang="tr-TR" sz="2800" dirty="0" err="1">
                <a:effectLst/>
                <a:latin typeface="Arial" panose="020B0604020202020204" pitchFamily="34" charset="0"/>
                <a:cs typeface="Arial" panose="020B0604020202020204" pitchFamily="34" charset="0"/>
              </a:rPr>
              <a:t>equals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giving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due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respect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their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viewpoints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well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together</a:t>
            </a:r>
            <a:r>
              <a:rPr lang="tr-TR" sz="2800" dirty="0">
                <a:effectLst/>
                <a:latin typeface="Arial" panose="020B0604020202020204" pitchFamily="34" charset="0"/>
                <a:cs typeface="Arial" panose="020B0604020202020204" pitchFamily="34" charset="0"/>
              </a:rPr>
              <a:t> as </a:t>
            </a:r>
            <a:r>
              <a:rPr lang="tr-TR" sz="2800" dirty="0" err="1">
                <a:effectLst/>
                <a:latin typeface="Arial" panose="020B0604020202020204" pitchFamily="34" charset="0"/>
                <a:cs typeface="Arial" panose="020B0604020202020204" pitchFamily="34" charset="0"/>
              </a:rPr>
              <a:t>colleagues</a:t>
            </a:r>
            <a:r>
              <a:rPr lang="tr-TR" sz="2800" dirty="0">
                <a:effectLst/>
                <a:latin typeface="Arial" panose="020B0604020202020204" pitchFamily="34" charset="0"/>
                <a:cs typeface="Arial" panose="020B0604020202020204" pitchFamily="34" charset="0"/>
              </a:rPr>
              <a:t>.</a:t>
            </a:r>
          </a:p>
          <a:p>
            <a:endParaRPr lang="tr-TR"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861757"/>
            <a:ext cx="3454254" cy="1669267"/>
          </a:xfrm>
          <a:prstGeom prst="rect">
            <a:avLst/>
          </a:prstGeom>
        </p:spPr>
      </p:pic>
    </p:spTree>
    <p:extLst>
      <p:ext uri="{BB962C8B-B14F-4D97-AF65-F5344CB8AC3E}">
        <p14:creationId xmlns:p14="http://schemas.microsoft.com/office/powerpoint/2010/main" val="10886686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00200"/>
            <a:ext cx="8784976" cy="4525963"/>
          </a:xfrm>
        </p:spPr>
        <p:txBody>
          <a:bodyPr/>
          <a:lstStyle/>
          <a:p>
            <a:pPr marL="0" indent="0">
              <a:buNone/>
            </a:pPr>
            <a:r>
              <a:rPr lang="tr-TR" sz="2800" b="1" dirty="0">
                <a:effectLst/>
                <a:latin typeface="Arial" panose="020B0604020202020204" pitchFamily="34" charset="0"/>
                <a:cs typeface="Arial" panose="020B0604020202020204" pitchFamily="34" charset="0"/>
              </a:rPr>
              <a:t>		What can be done?</a:t>
            </a:r>
          </a:p>
          <a:p>
            <a:pPr>
              <a:lnSpc>
                <a:spcPct val="150000"/>
              </a:lnSpc>
            </a:pPr>
            <a:r>
              <a:rPr lang="tr-TR" sz="2500" dirty="0">
                <a:effectLst/>
                <a:latin typeface="Arial" panose="020B0604020202020204" pitchFamily="34" charset="0"/>
                <a:cs typeface="Arial" panose="020B0604020202020204" pitchFamily="34" charset="0"/>
              </a:rPr>
              <a:t>an effective diversity management in the organization</a:t>
            </a:r>
          </a:p>
          <a:p>
            <a:pPr>
              <a:lnSpc>
                <a:spcPct val="150000"/>
              </a:lnSpc>
            </a:pPr>
            <a:r>
              <a:rPr lang="tr-TR" sz="2500" dirty="0">
                <a:effectLst/>
                <a:latin typeface="Arial" panose="020B0604020202020204" pitchFamily="34" charset="0"/>
                <a:cs typeface="Arial" panose="020B0604020202020204" pitchFamily="34" charset="0"/>
              </a:rPr>
              <a:t>giving diversity training to all parties concerned</a:t>
            </a:r>
          </a:p>
          <a:p>
            <a:pPr>
              <a:lnSpc>
                <a:spcPct val="150000"/>
              </a:lnSpc>
            </a:pPr>
            <a:r>
              <a:rPr lang="tr-TR" sz="2500" dirty="0">
                <a:effectLst/>
                <a:latin typeface="Arial" panose="020B0604020202020204" pitchFamily="34" charset="0"/>
                <a:cs typeface="Arial" panose="020B0604020202020204" pitchFamily="34" charset="0"/>
              </a:rPr>
              <a:t>adapting mentoring and e- mentoring for the women </a:t>
            </a:r>
          </a:p>
          <a:p>
            <a:pPr>
              <a:lnSpc>
                <a:spcPct val="150000"/>
              </a:lnSpc>
            </a:pPr>
            <a:r>
              <a:rPr lang="tr-TR" sz="2500" dirty="0">
                <a:effectLst/>
                <a:latin typeface="Arial" panose="020B0604020202020204" pitchFamily="34" charset="0"/>
                <a:cs typeface="Arial" panose="020B0604020202020204" pitchFamily="34" charset="0"/>
              </a:rPr>
              <a:t>engaging managers in recruitment programs </a:t>
            </a:r>
          </a:p>
          <a:p>
            <a:pPr>
              <a:lnSpc>
                <a:spcPct val="150000"/>
              </a:lnSpc>
            </a:pPr>
            <a:r>
              <a:rPr lang="tr-TR" sz="2500" dirty="0">
                <a:effectLst/>
                <a:latin typeface="Arial" panose="020B0604020202020204" pitchFamily="34" charset="0"/>
                <a:cs typeface="Arial" panose="020B0604020202020204" pitchFamily="34" charset="0"/>
              </a:rPr>
              <a:t>self-</a:t>
            </a:r>
            <a:r>
              <a:rPr lang="tr-TR" sz="2500" dirty="0" err="1">
                <a:effectLst/>
                <a:latin typeface="Arial" panose="020B0604020202020204" pitchFamily="34" charset="0"/>
                <a:cs typeface="Arial" panose="020B0604020202020204" pitchFamily="34" charset="0"/>
              </a:rPr>
              <a:t>managed</a:t>
            </a:r>
            <a:r>
              <a:rPr lang="tr-TR" sz="2500" dirty="0">
                <a:effectLst/>
                <a:latin typeface="Arial" panose="020B0604020202020204" pitchFamily="34" charset="0"/>
                <a:cs typeface="Arial" panose="020B0604020202020204" pitchFamily="34" charset="0"/>
              </a:rPr>
              <a:t> teams and cross-training</a:t>
            </a:r>
          </a:p>
          <a:p>
            <a:pPr>
              <a:lnSpc>
                <a:spcPct val="150000"/>
              </a:lnSpc>
            </a:pPr>
            <a:r>
              <a:rPr lang="tr-TR" sz="2500" dirty="0">
                <a:effectLst/>
                <a:latin typeface="Arial" panose="020B0604020202020204" pitchFamily="34" charset="0"/>
                <a:cs typeface="Arial" panose="020B0604020202020204" pitchFamily="34" charset="0"/>
              </a:rPr>
              <a:t>transparency should be provided</a:t>
            </a:r>
            <a:endParaRPr lang="tr-TR" sz="2500" b="1" dirty="0">
              <a:effectLst/>
              <a:latin typeface="Arial" panose="020B0604020202020204" pitchFamily="34" charset="0"/>
              <a:cs typeface="Arial" panose="020B0604020202020204" pitchFamily="34" charset="0"/>
            </a:endParaRPr>
          </a:p>
          <a:p>
            <a:pPr>
              <a:lnSpc>
                <a:spcPct val="150000"/>
              </a:lnSpc>
            </a:pP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548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712968" cy="5256584"/>
          </a:xfrm>
        </p:spPr>
        <p:txBody>
          <a:bodyPr/>
          <a:lstStyle/>
          <a:p>
            <a:pPr marL="0" indent="0">
              <a:buNone/>
            </a:pPr>
            <a:r>
              <a:rPr lang="tr-TR" b="1" dirty="0">
                <a:effectLst/>
                <a:latin typeface="Arial" panose="020B0604020202020204" pitchFamily="34" charset="0"/>
                <a:cs typeface="Arial" panose="020B0604020202020204" pitchFamily="34" charset="0"/>
              </a:rPr>
              <a:t>   </a:t>
            </a:r>
            <a:r>
              <a:rPr lang="en-GB" b="1" u="sng" dirty="0">
                <a:effectLst/>
                <a:latin typeface="Arial" panose="020B0604020202020204" pitchFamily="34" charset="0"/>
                <a:cs typeface="Arial" panose="020B0604020202020204" pitchFamily="34" charset="0"/>
              </a:rPr>
              <a:t>Rights of women seafarers </a:t>
            </a:r>
            <a:endParaRPr lang="tr-TR" b="1" u="sng"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equality in job and education</a:t>
            </a:r>
            <a:endParaRPr lang="tr-TR" sz="2400" dirty="0">
              <a:effectLst/>
              <a:latin typeface="Arial" panose="020B0604020202020204" pitchFamily="34" charset="0"/>
              <a:cs typeface="Arial" panose="020B0604020202020204" pitchFamily="34" charset="0"/>
            </a:endParaRPr>
          </a:p>
          <a:p>
            <a:pPr marL="342900" lvl="2" indent="-342900"/>
            <a:r>
              <a:rPr lang="en-GB" dirty="0">
                <a:effectLst/>
                <a:latin typeface="Arial" panose="020B0604020202020204" pitchFamily="34" charset="0"/>
                <a:cs typeface="Arial" panose="020B0604020202020204" pitchFamily="34" charset="0"/>
              </a:rPr>
              <a:t>entitled to minimum wages and working conditions</a:t>
            </a:r>
            <a:r>
              <a:rPr lang="tr-TR" dirty="0">
                <a:effectLst/>
                <a:latin typeface="Arial" panose="020B0604020202020204" pitchFamily="34" charset="0"/>
                <a:cs typeface="Arial" panose="020B0604020202020204" pitchFamily="34" charset="0"/>
              </a:rPr>
              <a:t>:</a:t>
            </a:r>
            <a:r>
              <a:rPr lang="en-GB" dirty="0">
                <a:effectLst/>
                <a:latin typeface="Arial" panose="020B0604020202020204" pitchFamily="34" charset="0"/>
                <a:cs typeface="Arial" panose="020B0604020202020204" pitchFamily="34" charset="0"/>
              </a:rPr>
              <a:t> $465.</a:t>
            </a:r>
            <a:endParaRPr lang="tr-TR"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working hour</a:t>
            </a:r>
            <a:r>
              <a:rPr lang="tr-TR" sz="2400" dirty="0">
                <a:effectLst/>
                <a:latin typeface="Arial" panose="020B0604020202020204" pitchFamily="34" charset="0"/>
                <a:cs typeface="Arial" panose="020B0604020202020204" pitchFamily="34" charset="0"/>
              </a:rPr>
              <a:t>s: </a:t>
            </a:r>
            <a:r>
              <a:rPr lang="en-GB" sz="2400" dirty="0">
                <a:effectLst/>
                <a:latin typeface="Arial" panose="020B0604020202020204" pitchFamily="34" charset="0"/>
                <a:cs typeface="Arial" panose="020B0604020202020204" pitchFamily="34" charset="0"/>
              </a:rPr>
              <a:t>14 hours in a 24 hour period</a:t>
            </a:r>
            <a:endParaRPr lang="tr-TR" sz="2400"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entitled to be paid for overtime </a:t>
            </a:r>
            <a:endParaRPr lang="tr-TR" sz="2400"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no lady mariner can be denied </a:t>
            </a:r>
            <a:endParaRPr lang="tr-TR" sz="2400" dirty="0">
              <a:effectLst/>
              <a:latin typeface="Arial" panose="020B0604020202020204" pitchFamily="34" charset="0"/>
              <a:cs typeface="Arial" panose="020B0604020202020204" pitchFamily="34" charset="0"/>
            </a:endParaRPr>
          </a:p>
          <a:p>
            <a:pPr marL="342900" lvl="2" indent="-342900"/>
            <a:r>
              <a:rPr lang="tr-TR" dirty="0">
                <a:effectLst/>
                <a:latin typeface="Arial" panose="020B0604020202020204" pitchFamily="34" charset="0"/>
                <a:cs typeface="Arial" panose="020B0604020202020204" pitchFamily="34" charset="0"/>
              </a:rPr>
              <a:t>i</a:t>
            </a:r>
            <a:r>
              <a:rPr lang="en-GB" dirty="0">
                <a:effectLst/>
                <a:latin typeface="Arial" panose="020B0604020202020204" pitchFamily="34" charset="0"/>
                <a:cs typeface="Arial" panose="020B0604020202020204" pitchFamily="34" charset="0"/>
              </a:rPr>
              <a:t>n case of </a:t>
            </a:r>
            <a:r>
              <a:rPr lang="en-GB" dirty="0" err="1">
                <a:effectLst/>
                <a:latin typeface="Arial" panose="020B0604020202020204" pitchFamily="34" charset="0"/>
                <a:cs typeface="Arial" panose="020B0604020202020204" pitchFamily="34" charset="0"/>
              </a:rPr>
              <a:t>materni</a:t>
            </a:r>
            <a:r>
              <a:rPr lang="tr-TR" dirty="0" err="1">
                <a:effectLst/>
                <a:latin typeface="Arial" panose="020B0604020202020204" pitchFamily="34" charset="0"/>
                <a:cs typeface="Arial" panose="020B0604020202020204" pitchFamily="34" charset="0"/>
              </a:rPr>
              <a:t>ty</a:t>
            </a:r>
            <a:r>
              <a:rPr lang="tr-TR" dirty="0">
                <a:effectLst/>
                <a:latin typeface="Arial" panose="020B0604020202020204" pitchFamily="34" charset="0"/>
                <a:cs typeface="Arial" panose="020B0604020202020204" pitchFamily="34" charset="0"/>
              </a:rPr>
              <a:t>, </a:t>
            </a:r>
            <a:r>
              <a:rPr lang="en-GB" dirty="0">
                <a:effectLst/>
                <a:latin typeface="Arial" panose="020B0604020202020204" pitchFamily="34" charset="0"/>
                <a:cs typeface="Arial" panose="020B0604020202020204" pitchFamily="34" charset="0"/>
              </a:rPr>
              <a:t>same rights as in any other profession</a:t>
            </a:r>
            <a:r>
              <a:rPr lang="tr-TR" dirty="0">
                <a:effectLst/>
                <a:latin typeface="Arial" panose="020B0604020202020204" pitchFamily="34" charset="0"/>
                <a:cs typeface="Arial" panose="020B0604020202020204" pitchFamily="34" charset="0"/>
              </a:rPr>
              <a:t> </a:t>
            </a:r>
            <a:r>
              <a:rPr lang="en-GB" dirty="0">
                <a:effectLst/>
                <a:latin typeface="Arial" panose="020B0604020202020204" pitchFamily="34" charset="0"/>
                <a:cs typeface="Arial" panose="020B0604020202020204" pitchFamily="34" charset="0"/>
              </a:rPr>
              <a:t>with no deductions in salary</a:t>
            </a:r>
            <a:endParaRPr lang="tr-TR" dirty="0">
              <a:effectLst/>
              <a:latin typeface="Arial" panose="020B0604020202020204" pitchFamily="34" charset="0"/>
              <a:cs typeface="Arial" panose="020B0604020202020204" pitchFamily="34" charset="0"/>
            </a:endParaRPr>
          </a:p>
          <a:p>
            <a:pPr marL="342900" lvl="2" indent="-342900"/>
            <a:r>
              <a:rPr lang="en-GB" dirty="0">
                <a:effectLst/>
                <a:latin typeface="Arial" panose="020B0604020202020204" pitchFamily="34" charset="0"/>
                <a:cs typeface="Arial" panose="020B0604020202020204" pitchFamily="34" charset="0"/>
              </a:rPr>
              <a:t>have the right to form or join any trade unions </a:t>
            </a:r>
            <a:endParaRPr lang="tr-TR" dirty="0">
              <a:effectLst/>
              <a:latin typeface="Arial" panose="020B0604020202020204" pitchFamily="34" charset="0"/>
              <a:cs typeface="Arial" panose="020B0604020202020204" pitchFamily="34" charset="0"/>
            </a:endParaRPr>
          </a:p>
          <a:p>
            <a:pPr marL="342900" lvl="2" indent="-342900"/>
            <a:r>
              <a:rPr lang="tr-TR" dirty="0">
                <a:effectLst/>
                <a:latin typeface="Arial" panose="020B0604020202020204" pitchFamily="34" charset="0"/>
                <a:cs typeface="Arial" panose="020B0604020202020204" pitchFamily="34" charset="0"/>
              </a:rPr>
              <a:t>t</a:t>
            </a:r>
            <a:r>
              <a:rPr lang="en-GB" dirty="0">
                <a:effectLst/>
                <a:latin typeface="Arial" panose="020B0604020202020204" pitchFamily="34" charset="0"/>
                <a:cs typeface="Arial" panose="020B0604020202020204" pitchFamily="34" charset="0"/>
              </a:rPr>
              <a:t>he time for repatriation </a:t>
            </a:r>
            <a:endParaRPr lang="tr-TR" dirty="0">
              <a:effectLst/>
              <a:latin typeface="Arial" panose="020B0604020202020204" pitchFamily="34" charset="0"/>
              <a:cs typeface="Arial" panose="020B0604020202020204" pitchFamily="34" charset="0"/>
            </a:endParaRPr>
          </a:p>
          <a:p>
            <a:pPr marL="0" lvl="2" indent="0">
              <a:buNone/>
            </a:pPr>
            <a:endParaRPr lang="tr-TR"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5229200"/>
            <a:ext cx="3168352" cy="1533525"/>
          </a:xfrm>
          <a:prstGeom prst="rect">
            <a:avLst/>
          </a:prstGeom>
        </p:spPr>
      </p:pic>
    </p:spTree>
    <p:extLst>
      <p:ext uri="{BB962C8B-B14F-4D97-AF65-F5344CB8AC3E}">
        <p14:creationId xmlns:p14="http://schemas.microsoft.com/office/powerpoint/2010/main" val="24865533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328592"/>
          </a:xfrm>
        </p:spPr>
        <p:txBody>
          <a:bodyPr/>
          <a:lstStyle/>
          <a:p>
            <a:pPr marL="0" indent="0">
              <a:buNone/>
            </a:pPr>
            <a:r>
              <a:rPr lang="tr-TR" sz="2800" b="1" dirty="0">
                <a:effectLst/>
                <a:latin typeface="Arial" panose="020B0604020202020204" pitchFamily="34" charset="0"/>
                <a:cs typeface="Arial" panose="020B0604020202020204" pitchFamily="34" charset="0"/>
              </a:rPr>
              <a:t>2.3 Coping With Diversity Mismanagement</a:t>
            </a:r>
          </a:p>
          <a:p>
            <a:pPr marL="0" indent="0">
              <a:lnSpc>
                <a:spcPct val="150000"/>
              </a:lnSpc>
              <a:buNone/>
            </a:pP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discrimination</a:t>
            </a:r>
            <a:r>
              <a:rPr lang="tr-TR" sz="2800" dirty="0">
                <a:effectLst/>
                <a:latin typeface="Arial" panose="020B0604020202020204" pitchFamily="34" charset="0"/>
                <a:cs typeface="Arial" panose="020B0604020202020204" pitchFamily="34" charset="0"/>
              </a:rPr>
              <a:t> is </a:t>
            </a:r>
            <a:r>
              <a:rPr lang="tr-TR" sz="2800" dirty="0" err="1">
                <a:effectLst/>
                <a:latin typeface="Arial" panose="020B0604020202020204" pitchFamily="34" charset="0"/>
                <a:cs typeface="Arial" panose="020B0604020202020204" pitchFamily="34" charset="0"/>
              </a:rPr>
              <a:t>defined</a:t>
            </a:r>
            <a:r>
              <a:rPr lang="tr-TR" sz="2800" dirty="0">
                <a:effectLst/>
                <a:latin typeface="Arial" panose="020B0604020202020204" pitchFamily="34" charset="0"/>
                <a:cs typeface="Arial" panose="020B0604020202020204" pitchFamily="34" charset="0"/>
              </a:rPr>
              <a:t> as “</a:t>
            </a:r>
            <a:r>
              <a:rPr lang="tr-TR" sz="2800" dirty="0" err="1">
                <a:effectLst/>
                <a:latin typeface="Arial" panose="020B0604020202020204" pitchFamily="34" charset="0"/>
                <a:cs typeface="Arial" panose="020B0604020202020204" pitchFamily="34" charset="0"/>
              </a:rPr>
              <a:t>unjust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prejudicial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treatment</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different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categories</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people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especially</a:t>
            </a:r>
            <a:r>
              <a:rPr lang="tr-TR" sz="2800" dirty="0">
                <a:effectLst/>
                <a:latin typeface="Arial" panose="020B0604020202020204" pitchFamily="34" charset="0"/>
                <a:cs typeface="Arial" panose="020B0604020202020204" pitchFamily="34" charset="0"/>
              </a:rPr>
              <a:t> on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grounds</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race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age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sex</a:t>
            </a:r>
            <a:r>
              <a:rPr lang="tr-TR" sz="2800" dirty="0">
                <a:effectLst/>
                <a:latin typeface="Arial" panose="020B0604020202020204" pitchFamily="34" charset="0"/>
                <a:cs typeface="Arial" panose="020B0604020202020204" pitchFamily="34" charset="0"/>
              </a:rPr>
              <a:t>”. </a:t>
            </a:r>
            <a:endParaRPr lang="tr-TR"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540" y="3950501"/>
            <a:ext cx="5400600" cy="2376264"/>
          </a:xfrm>
          <a:prstGeom prst="rect">
            <a:avLst/>
          </a:prstGeom>
        </p:spPr>
      </p:pic>
    </p:spTree>
    <p:extLst>
      <p:ext uri="{BB962C8B-B14F-4D97-AF65-F5344CB8AC3E}">
        <p14:creationId xmlns:p14="http://schemas.microsoft.com/office/powerpoint/2010/main" val="25902441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328592"/>
          </a:xfrm>
        </p:spPr>
        <p:txBody>
          <a:bodyPr/>
          <a:lstStyle/>
          <a:p>
            <a:pPr marL="0" indent="0"/>
            <a:endParaRPr lang="tr-TR" dirty="0"/>
          </a:p>
          <a:p>
            <a:pPr marL="0" indent="0">
              <a:lnSpc>
                <a:spcPct val="150000"/>
              </a:lnSpc>
            </a:pPr>
            <a:r>
              <a:rPr lang="tr-TR" sz="2800" dirty="0" err="1">
                <a:latin typeface="Arial" panose="020B0604020202020204" pitchFamily="34" charset="0"/>
                <a:cs typeface="Arial" panose="020B0604020202020204" pitchFamily="34" charset="0"/>
              </a:rPr>
              <a:t>little</a:t>
            </a:r>
            <a:r>
              <a:rPr lang="tr-TR" sz="2800" dirty="0">
                <a:latin typeface="Arial" panose="020B0604020202020204" pitchFamily="34" charset="0"/>
                <a:cs typeface="Arial" panose="020B0604020202020204" pitchFamily="34" charset="0"/>
              </a:rPr>
              <a:t> encouragement to face the very male dominated and competitive career path due to a lack of female role models.</a:t>
            </a:r>
          </a:p>
          <a:p>
            <a:pPr marL="0" indent="0">
              <a:lnSpc>
                <a:spcPct val="150000"/>
              </a:lnSpc>
            </a:pPr>
            <a:r>
              <a:rPr lang="tr-TR" sz="2800" dirty="0" err="1">
                <a:latin typeface="Arial" panose="020B0604020202020204" pitchFamily="34" charset="0"/>
                <a:cs typeface="Arial" panose="020B0604020202020204" pitchFamily="34" charset="0"/>
              </a:rPr>
              <a:t>combating</a:t>
            </a:r>
            <a:r>
              <a:rPr lang="tr-TR" sz="2800" dirty="0">
                <a:latin typeface="Arial" panose="020B0604020202020204" pitchFamily="34" charset="0"/>
                <a:cs typeface="Arial" panose="020B0604020202020204" pitchFamily="34" charset="0"/>
              </a:rPr>
              <a:t> perceptions that such jobs are meant only for men and require a skill set more associated with them.</a:t>
            </a:r>
          </a:p>
          <a:p>
            <a:pPr marL="0" indent="0"/>
            <a:endParaRPr lang="tr-TR" dirty="0">
              <a:solidFill>
                <a:srgbClr val="FF0000"/>
              </a:solidFill>
              <a:effectLst/>
            </a:endParaRPr>
          </a:p>
        </p:txBody>
      </p:sp>
    </p:spTree>
    <p:extLst>
      <p:ext uri="{BB962C8B-B14F-4D97-AF65-F5344CB8AC3E}">
        <p14:creationId xmlns:p14="http://schemas.microsoft.com/office/powerpoint/2010/main" val="25902441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8928992" cy="5472608"/>
          </a:xfrm>
        </p:spPr>
        <p:txBody>
          <a:bodyPr/>
          <a:lstStyle/>
          <a:p>
            <a:pPr marL="0" indent="0">
              <a:lnSpc>
                <a:spcPct val="150000"/>
              </a:lnSpc>
              <a:buNone/>
            </a:pPr>
            <a:r>
              <a:rPr lang="tr-TR" sz="2800" b="1" dirty="0">
                <a:effectLst/>
                <a:latin typeface="Arial" panose="020B0604020202020204" pitchFamily="34" charset="0"/>
                <a:cs typeface="Arial" panose="020B0604020202020204" pitchFamily="34" charset="0"/>
              </a:rPr>
              <a:t>2.3.1 Vision and Leadership</a:t>
            </a:r>
          </a:p>
          <a:p>
            <a:pPr>
              <a:lnSpc>
                <a:spcPct val="150000"/>
              </a:lnSpc>
            </a:pPr>
            <a:r>
              <a:rPr lang="tr-TR" sz="2800" dirty="0" err="1">
                <a:effectLst/>
                <a:latin typeface="Arial" panose="020B0604020202020204" pitchFamily="34" charset="0"/>
                <a:cs typeface="Arial" panose="020B0604020202020204" pitchFamily="34" charset="0"/>
              </a:rPr>
              <a:t>women</a:t>
            </a:r>
            <a:r>
              <a:rPr lang="tr-TR" sz="2800" dirty="0">
                <a:effectLst/>
                <a:latin typeface="Arial" panose="020B0604020202020204" pitchFamily="34" charset="0"/>
                <a:cs typeface="Arial" panose="020B0604020202020204" pitchFamily="34" charset="0"/>
              </a:rPr>
              <a:t> use five leadership behaviors </a:t>
            </a:r>
          </a:p>
          <a:p>
            <a:pPr marL="0" indent="0">
              <a:lnSpc>
                <a:spcPct val="150000"/>
              </a:lnSpc>
              <a:buNone/>
            </a:pPr>
            <a:r>
              <a:rPr lang="tr-TR" sz="2800" dirty="0">
                <a:effectLst/>
                <a:latin typeface="Arial" panose="020B0604020202020204" pitchFamily="34" charset="0"/>
                <a:cs typeface="Arial" panose="020B0604020202020204" pitchFamily="34" charset="0"/>
              </a:rPr>
              <a:t>         "People development”</a:t>
            </a:r>
          </a:p>
          <a:p>
            <a:pPr marL="0" indent="0">
              <a:lnSpc>
                <a:spcPct val="150000"/>
              </a:lnSpc>
              <a:buNone/>
            </a:pPr>
            <a:r>
              <a:rPr lang="tr-TR" sz="2800" dirty="0">
                <a:effectLst/>
                <a:latin typeface="Arial" panose="020B0604020202020204" pitchFamily="34" charset="0"/>
                <a:cs typeface="Arial" panose="020B0604020202020204" pitchFamily="34" charset="0"/>
              </a:rPr>
              <a:t>         “Expectation and rewards”</a:t>
            </a:r>
          </a:p>
          <a:p>
            <a:pPr marL="0" indent="0">
              <a:lnSpc>
                <a:spcPct val="150000"/>
              </a:lnSpc>
              <a:buNone/>
            </a:pPr>
            <a:r>
              <a:rPr lang="tr-TR" sz="2800" dirty="0">
                <a:effectLst/>
                <a:latin typeface="Arial" panose="020B0604020202020204" pitchFamily="34" charset="0"/>
                <a:cs typeface="Arial" panose="020B0604020202020204" pitchFamily="34" charset="0"/>
              </a:rPr>
              <a:t>         “Role model”</a:t>
            </a:r>
          </a:p>
          <a:p>
            <a:pPr marL="0" indent="0">
              <a:lnSpc>
                <a:spcPct val="150000"/>
              </a:lnSpc>
              <a:buNone/>
            </a:pPr>
            <a:r>
              <a:rPr lang="tr-TR" sz="2800" dirty="0">
                <a:effectLst/>
                <a:latin typeface="Arial" panose="020B0604020202020204" pitchFamily="34" charset="0"/>
                <a:cs typeface="Arial" panose="020B0604020202020204" pitchFamily="34" charset="0"/>
              </a:rPr>
              <a:t>         “Inspiration”</a:t>
            </a:r>
          </a:p>
          <a:p>
            <a:pPr marL="0" indent="0">
              <a:lnSpc>
                <a:spcPct val="150000"/>
              </a:lnSpc>
              <a:buNone/>
            </a:pPr>
            <a:r>
              <a:rPr lang="tr-TR" sz="2800" dirty="0">
                <a:effectLst/>
                <a:latin typeface="Arial" panose="020B0604020202020204" pitchFamily="34" charset="0"/>
                <a:cs typeface="Arial" panose="020B0604020202020204" pitchFamily="34" charset="0"/>
              </a:rPr>
              <a:t>         “Participative decision making”.</a:t>
            </a:r>
          </a:p>
          <a:p>
            <a:pPr marL="0" indent="0">
              <a:buNone/>
            </a:pPr>
            <a:endParaRPr lang="tr-TR" sz="2800" dirty="0">
              <a:solidFill>
                <a:srgbClr val="FFFF00"/>
              </a:solidFill>
              <a:effectLst/>
              <a:latin typeface="Arial" panose="020B0604020202020204" pitchFamily="34" charset="0"/>
              <a:cs typeface="Arial" panose="020B0604020202020204" pitchFamily="34" charset="0"/>
            </a:endParaRPr>
          </a:p>
          <a:p>
            <a:pPr marL="0" indent="0">
              <a:buNone/>
            </a:pPr>
            <a:endParaRPr lang="tr-TR"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212976"/>
            <a:ext cx="3528392" cy="2160240"/>
          </a:xfrm>
          <a:prstGeom prst="rect">
            <a:avLst/>
          </a:prstGeom>
        </p:spPr>
      </p:pic>
    </p:spTree>
    <p:extLst>
      <p:ext uri="{BB962C8B-B14F-4D97-AF65-F5344CB8AC3E}">
        <p14:creationId xmlns:p14="http://schemas.microsoft.com/office/powerpoint/2010/main" val="8932206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8928992" cy="5472608"/>
          </a:xfrm>
        </p:spPr>
        <p:txBody>
          <a:bodyPr/>
          <a:lstStyle/>
          <a:p>
            <a:pPr marL="0" indent="0">
              <a:lnSpc>
                <a:spcPct val="150000"/>
              </a:lnSpc>
            </a:pPr>
            <a:r>
              <a:rPr lang="tr-TR" sz="2800" dirty="0">
                <a:latin typeface="Arial" panose="020B0604020202020204" pitchFamily="34" charset="0"/>
                <a:cs typeface="Arial" panose="020B0604020202020204" pitchFamily="34" charset="0"/>
              </a:rPr>
              <a:t>Coaching and mentoring programs </a:t>
            </a:r>
          </a:p>
          <a:p>
            <a:pPr marL="0" indent="0">
              <a:lnSpc>
                <a:spcPct val="150000"/>
              </a:lnSpc>
            </a:pPr>
            <a:r>
              <a:rPr lang="tr-TR" sz="2800" dirty="0">
                <a:latin typeface="Arial" panose="020B0604020202020204" pitchFamily="34" charset="0"/>
                <a:cs typeface="Arial" panose="020B0604020202020204" pitchFamily="34" charset="0"/>
              </a:rPr>
              <a:t>Networking</a:t>
            </a:r>
          </a:p>
        </p:txBody>
      </p:sp>
      <p:pic>
        <p:nvPicPr>
          <p:cNvPr id="4" name="Picture 3" descr="Related image"/>
          <p:cNvPicPr/>
          <p:nvPr/>
        </p:nvPicPr>
        <p:blipFill>
          <a:blip r:embed="rId3" cstate="print"/>
          <a:srcRect/>
          <a:stretch>
            <a:fillRect/>
          </a:stretch>
        </p:blipFill>
        <p:spPr bwMode="auto">
          <a:xfrm>
            <a:off x="2555776" y="1988840"/>
            <a:ext cx="5760640" cy="4536504"/>
          </a:xfrm>
          <a:prstGeom prst="rect">
            <a:avLst/>
          </a:prstGeom>
          <a:noFill/>
          <a:ln w="9525">
            <a:noFill/>
            <a:miter lim="800000"/>
            <a:headEnd/>
            <a:tailEnd/>
          </a:ln>
        </p:spPr>
      </p:pic>
    </p:spTree>
    <p:extLst>
      <p:ext uri="{BB962C8B-B14F-4D97-AF65-F5344CB8AC3E}">
        <p14:creationId xmlns:p14="http://schemas.microsoft.com/office/powerpoint/2010/main" val="8932206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990656" cy="4752527"/>
          </a:xfrm>
        </p:spPr>
        <p:txBody>
          <a:bodyPr/>
          <a:lstStyle/>
          <a:p>
            <a:pPr lvl="3"/>
            <a:r>
              <a:rPr lang="tr-TR" sz="3600" b="1" dirty="0">
                <a:effectLst/>
                <a:latin typeface="Arial" panose="020B0604020202020204" pitchFamily="34" charset="0"/>
                <a:cs typeface="Arial" panose="020B0604020202020204" pitchFamily="34" charset="0"/>
              </a:rPr>
              <a:t>CHAPTER II </a:t>
            </a:r>
            <a:br>
              <a:rPr lang="tr-TR" sz="3600" dirty="0">
                <a:effectLst/>
              </a:rPr>
            </a:br>
            <a:r>
              <a:rPr lang="tr-TR" sz="3600" dirty="0">
                <a:effectLst/>
              </a:rPr>
              <a:t> </a:t>
            </a:r>
            <a:r>
              <a:rPr lang="tr-TR" sz="2800" b="1" dirty="0">
                <a:latin typeface="Arial" panose="020B0604020202020204" pitchFamily="34" charset="0"/>
                <a:cs typeface="Arial" panose="020B0604020202020204" pitchFamily="34" charset="0"/>
              </a:rPr>
              <a:t>DIVERSITY MANAGEMENT in MARITIME </a:t>
            </a:r>
            <a:br>
              <a:rPr lang="tr-TR" sz="2800" b="1" dirty="0">
                <a:effectLst/>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.1	</a:t>
            </a:r>
            <a:r>
              <a:rPr lang="tr-TR" sz="2800" dirty="0" err="1">
                <a:latin typeface="Arial" panose="020B0604020202020204" pitchFamily="34" charset="0"/>
                <a:cs typeface="Arial" panose="020B0604020202020204" pitchFamily="34" charset="0"/>
              </a:rPr>
              <a:t>Importance</a:t>
            </a:r>
            <a:r>
              <a:rPr lang="tr-TR" sz="2800" dirty="0">
                <a:latin typeface="Arial" panose="020B0604020202020204" pitchFamily="34" charset="0"/>
                <a:cs typeface="Arial" panose="020B0604020202020204" pitchFamily="34" charset="0"/>
              </a:rPr>
              <a:t> of Diversity in Maritime</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.1.1	 </a:t>
            </a:r>
            <a:r>
              <a:rPr lang="tr-TR" sz="2400" dirty="0">
                <a:latin typeface="Arial" panose="020B0604020202020204" pitchFamily="34" charset="0"/>
                <a:cs typeface="Arial" panose="020B0604020202020204" pitchFamily="34" charset="0"/>
              </a:rPr>
              <a:t>Gender Diversity Experiences at Sea</a:t>
            </a:r>
            <a:br>
              <a:rPr lang="tr-TR" sz="2400" dirty="0">
                <a:latin typeface="Arial" panose="020B0604020202020204" pitchFamily="34" charset="0"/>
                <a:cs typeface="Arial" panose="020B0604020202020204" pitchFamily="34" charset="0"/>
              </a:rPr>
            </a:br>
            <a:br>
              <a:rPr lang="tr-TR" sz="24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2.2 	</a:t>
            </a:r>
            <a:r>
              <a:rPr lang="tr-TR" sz="2800" dirty="0" err="1">
                <a:latin typeface="Arial" panose="020B0604020202020204" pitchFamily="34" charset="0"/>
                <a:cs typeface="Arial" panose="020B0604020202020204" pitchFamily="34" charset="0"/>
              </a:rPr>
              <a:t>Strategies</a:t>
            </a:r>
            <a:r>
              <a:rPr lang="tr-TR" sz="2800" dirty="0">
                <a:latin typeface="Arial" panose="020B0604020202020204" pitchFamily="34" charset="0"/>
                <a:cs typeface="Arial" panose="020B0604020202020204" pitchFamily="34" charset="0"/>
              </a:rPr>
              <a:t> to Promote Diversity in     	 	</a:t>
            </a:r>
            <a:r>
              <a:rPr lang="tr-TR" sz="2800" dirty="0" err="1">
                <a:latin typeface="Arial" panose="020B0604020202020204" pitchFamily="34" charset="0"/>
                <a:cs typeface="Arial" panose="020B0604020202020204" pitchFamily="34" charset="0"/>
              </a:rPr>
              <a:t>Workplaces</a:t>
            </a:r>
            <a:br>
              <a:rPr lang="tr-TR" sz="2800" dirty="0">
                <a:latin typeface="Arial" panose="020B0604020202020204" pitchFamily="34" charset="0"/>
                <a:cs typeface="Arial" panose="020B0604020202020204" pitchFamily="34" charset="0"/>
              </a:rPr>
            </a:br>
            <a:br>
              <a:rPr lang="tr-TR" sz="2800" dirty="0">
                <a:latin typeface="Arial" panose="020B0604020202020204" pitchFamily="34" charset="0"/>
                <a:cs typeface="Arial" panose="020B0604020202020204" pitchFamily="34" charset="0"/>
              </a:rPr>
            </a:br>
            <a:br>
              <a:rPr lang="tr-TR" sz="2400" dirty="0"/>
            </a:br>
            <a:br>
              <a:rPr lang="en-US" sz="24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0213634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8928992" cy="5472608"/>
          </a:xfrm>
        </p:spPr>
        <p:txBody>
          <a:bodyPr/>
          <a:lstStyle/>
          <a:p>
            <a:pPr marL="0" indent="0">
              <a:lnSpc>
                <a:spcPct val="150000"/>
              </a:lnSpc>
            </a:pPr>
            <a:r>
              <a:rPr lang="tr-TR" sz="2800" kern="1200" dirty="0">
                <a:latin typeface="Arial" charset="0"/>
              </a:rPr>
              <a:t> </a:t>
            </a:r>
            <a:r>
              <a:rPr lang="tr-TR" sz="2800" kern="1200" dirty="0">
                <a:latin typeface="Arial" panose="020B0604020202020204" pitchFamily="34" charset="0"/>
                <a:cs typeface="Arial" panose="020B0604020202020204" pitchFamily="34" charset="0"/>
              </a:rPr>
              <a:t>T</a:t>
            </a:r>
            <a:r>
              <a:rPr lang="en-GB" sz="2800" kern="1200" dirty="0">
                <a:latin typeface="Arial" panose="020B0604020202020204" pitchFamily="34" charset="0"/>
                <a:cs typeface="Arial" panose="020B0604020202020204" pitchFamily="34" charset="0"/>
              </a:rPr>
              <a:t>here is not only one best leadership </a:t>
            </a:r>
            <a:r>
              <a:rPr lang="tr-TR" sz="2800" kern="1200" dirty="0">
                <a:latin typeface="Arial" panose="020B0604020202020204" pitchFamily="34" charset="0"/>
                <a:cs typeface="Arial" panose="020B0604020202020204" pitchFamily="34" charset="0"/>
              </a:rPr>
              <a:t>style.</a:t>
            </a:r>
          </a:p>
          <a:p>
            <a:pPr marL="0" indent="0">
              <a:lnSpc>
                <a:spcPct val="150000"/>
              </a:lnSpc>
            </a:pPr>
            <a:r>
              <a:rPr lang="tr-TR" sz="2800" dirty="0">
                <a:latin typeface="Arial" panose="020B0604020202020204" pitchFamily="34" charset="0"/>
                <a:cs typeface="Arial" panose="020B0604020202020204" pitchFamily="34" charset="0"/>
              </a:rPr>
              <a:t>  P</a:t>
            </a:r>
            <a:r>
              <a:rPr lang="en-GB" sz="2800" dirty="0" err="1">
                <a:latin typeface="Arial" panose="020B0604020202020204" pitchFamily="34" charset="0"/>
                <a:cs typeface="Arial" panose="020B0604020202020204" pitchFamily="34" charset="0"/>
              </a:rPr>
              <a:t>articipative</a:t>
            </a:r>
            <a:r>
              <a:rPr lang="en-GB" sz="2800" dirty="0">
                <a:latin typeface="Arial" panose="020B0604020202020204" pitchFamily="34" charset="0"/>
                <a:cs typeface="Arial" panose="020B0604020202020204" pitchFamily="34" charset="0"/>
              </a:rPr>
              <a:t> leadership seems to be more suitable </a:t>
            </a:r>
            <a:r>
              <a:rPr lang="tr-TR" sz="2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for women working in male-dominated jobs</a:t>
            </a:r>
            <a:r>
              <a:rPr lang="tr-TR" sz="2800" dirty="0">
                <a:latin typeface="Arial" panose="020B0604020202020204" pitchFamily="34" charset="0"/>
                <a:cs typeface="Arial" panose="020B0604020202020204" pitchFamily="34" charset="0"/>
              </a:rPr>
              <a:t>.</a:t>
            </a:r>
          </a:p>
          <a:p>
            <a:pPr lvl="1"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i</a:t>
            </a:r>
            <a:r>
              <a:rPr lang="en-GB" sz="2400" dirty="0" err="1">
                <a:latin typeface="Arial" panose="020B0604020202020204" pitchFamily="34" charset="0"/>
                <a:cs typeface="Arial" panose="020B0604020202020204" pitchFamily="34" charset="0"/>
              </a:rPr>
              <a:t>nvolvement</a:t>
            </a:r>
            <a:r>
              <a:rPr lang="en-GB" sz="2400" dirty="0">
                <a:latin typeface="Arial" panose="020B0604020202020204" pitchFamily="34" charset="0"/>
                <a:cs typeface="Arial" panose="020B0604020202020204" pitchFamily="34" charset="0"/>
              </a:rPr>
              <a:t> in decision-making </a:t>
            </a:r>
            <a:endParaRPr lang="tr-TR" sz="2400" dirty="0">
              <a:latin typeface="Arial" panose="020B0604020202020204" pitchFamily="34" charset="0"/>
              <a:cs typeface="Arial" panose="020B0604020202020204" pitchFamily="34" charset="0"/>
            </a:endParaRPr>
          </a:p>
          <a:p>
            <a:pPr marL="400050" lvl="1" indent="0">
              <a:lnSpc>
                <a:spcPct val="150000"/>
              </a:lnSpc>
            </a:pPr>
            <a:endParaRPr lang="tr-TR" sz="2400" dirty="0"/>
          </a:p>
        </p:txBody>
      </p:sp>
      <p:pic>
        <p:nvPicPr>
          <p:cNvPr id="5" name="Picture 4" descr="Image result for participative leadership"/>
          <p:cNvPicPr/>
          <p:nvPr/>
        </p:nvPicPr>
        <p:blipFill>
          <a:blip r:embed="rId3" cstate="print"/>
          <a:srcRect/>
          <a:stretch>
            <a:fillRect/>
          </a:stretch>
        </p:blipFill>
        <p:spPr bwMode="auto">
          <a:xfrm>
            <a:off x="1547664" y="3933056"/>
            <a:ext cx="6048672" cy="2592288"/>
          </a:xfrm>
          <a:prstGeom prst="rect">
            <a:avLst/>
          </a:prstGeom>
          <a:noFill/>
          <a:ln w="9525">
            <a:noFill/>
            <a:miter lim="800000"/>
            <a:headEnd/>
            <a:tailEnd/>
          </a:ln>
        </p:spPr>
      </p:pic>
    </p:spTree>
    <p:extLst>
      <p:ext uri="{BB962C8B-B14F-4D97-AF65-F5344CB8AC3E}">
        <p14:creationId xmlns:p14="http://schemas.microsoft.com/office/powerpoint/2010/main" val="8932206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8928992" cy="5472608"/>
          </a:xfrm>
        </p:spPr>
        <p:txBody>
          <a:bodyPr/>
          <a:lstStyle/>
          <a:p>
            <a:pPr marL="0" indent="0">
              <a:lnSpc>
                <a:spcPct val="150000"/>
              </a:lnSpc>
            </a:pPr>
            <a:r>
              <a:rPr lang="tr-TR" sz="2800" kern="1200" dirty="0"/>
              <a:t> </a:t>
            </a:r>
            <a:r>
              <a:rPr lang="tr-TR" sz="2400" kern="1200" dirty="0">
                <a:latin typeface="Arial" panose="020B0604020202020204" pitchFamily="34" charset="0"/>
                <a:cs typeface="Arial" panose="020B0604020202020204" pitchFamily="34" charset="0"/>
              </a:rPr>
              <a:t>m</a:t>
            </a:r>
            <a:r>
              <a:rPr lang="en-GB" sz="2400" dirty="0" err="1">
                <a:latin typeface="Arial" panose="020B0604020202020204" pitchFamily="34" charset="0"/>
                <a:cs typeface="Arial" panose="020B0604020202020204" pitchFamily="34" charset="0"/>
              </a:rPr>
              <a:t>entoring</a:t>
            </a:r>
            <a:r>
              <a:rPr lang="en-GB" sz="2400" dirty="0">
                <a:latin typeface="Arial" panose="020B0604020202020204" pitchFamily="34" charset="0"/>
                <a:cs typeface="Arial" panose="020B0604020202020204" pitchFamily="34" charset="0"/>
              </a:rPr>
              <a:t> and participative leadership considered helpful to promote the position of women in male-dominated jobs. </a:t>
            </a:r>
            <a:endParaRPr lang="tr-TR" sz="2400" dirty="0">
              <a:latin typeface="Arial" panose="020B0604020202020204" pitchFamily="34" charset="0"/>
              <a:cs typeface="Arial" panose="020B0604020202020204" pitchFamily="34" charset="0"/>
            </a:endParaRPr>
          </a:p>
          <a:p>
            <a:pPr marL="0" indent="0">
              <a:lnSpc>
                <a:spcPct val="150000"/>
              </a:lnSpc>
            </a:pPr>
            <a:r>
              <a:rPr lang="tr-TR"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 combination</a:t>
            </a:r>
            <a:r>
              <a:rPr lang="tr-TR"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of these two solutions</a:t>
            </a:r>
            <a:r>
              <a:rPr lang="tr-TR" sz="2400" dirty="0">
                <a:latin typeface="Arial" panose="020B0604020202020204" pitchFamily="34" charset="0"/>
                <a:cs typeface="Arial" panose="020B0604020202020204" pitchFamily="34" charset="0"/>
              </a:rPr>
              <a:t>:</a:t>
            </a:r>
          </a:p>
          <a:p>
            <a:pPr marL="0" indent="0" algn="ctr">
              <a:lnSpc>
                <a:spcPct val="150000"/>
              </a:lnSpc>
              <a:buNone/>
            </a:pPr>
            <a:r>
              <a:rPr lang="tr-TR"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Employing participative leadership in the mentoring groups established in the organization</a:t>
            </a:r>
            <a:r>
              <a:rPr lang="en-GB" sz="2800" b="1" dirty="0"/>
              <a:t>. </a:t>
            </a:r>
            <a:endParaRPr lang="tr-TR" sz="2800" b="1" dirty="0"/>
          </a:p>
          <a:p>
            <a:pPr marL="0" indent="0">
              <a:lnSpc>
                <a:spcPct val="150000"/>
              </a:lnSpc>
            </a:pPr>
            <a:endParaRPr lang="tr-TR" sz="2400" dirty="0"/>
          </a:p>
        </p:txBody>
      </p:sp>
      <p:pic>
        <p:nvPicPr>
          <p:cNvPr id="3" name="Picture 2" descr="https://pixy.org/src/124/12454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509120"/>
            <a:ext cx="4608512" cy="2016224"/>
          </a:xfrm>
          <a:prstGeom prst="rect">
            <a:avLst/>
          </a:prstGeom>
          <a:noFill/>
          <a:ln>
            <a:noFill/>
          </a:ln>
        </p:spPr>
      </p:pic>
    </p:spTree>
    <p:extLst>
      <p:ext uri="{BB962C8B-B14F-4D97-AF65-F5344CB8AC3E}">
        <p14:creationId xmlns:p14="http://schemas.microsoft.com/office/powerpoint/2010/main" val="8932206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5184576"/>
          </a:xfrm>
        </p:spPr>
        <p:txBody>
          <a:bodyPr/>
          <a:lstStyle/>
          <a:p>
            <a:pPr marL="0" indent="0">
              <a:buNone/>
            </a:pPr>
            <a:r>
              <a:rPr lang="tr-TR" dirty="0">
                <a:effectLst/>
              </a:rPr>
              <a:t>  </a:t>
            </a:r>
            <a:r>
              <a:rPr lang="tr-TR" sz="2800" u="sng" dirty="0">
                <a:effectLst/>
                <a:latin typeface="Arial" panose="020B0604020202020204" pitchFamily="34" charset="0"/>
                <a:cs typeface="Arial" panose="020B0604020202020204" pitchFamily="34" charset="0"/>
              </a:rPr>
              <a:t>M</a:t>
            </a:r>
            <a:r>
              <a:rPr lang="en-GB" sz="2800" u="sng" dirty="0" err="1">
                <a:effectLst/>
                <a:latin typeface="Arial" panose="020B0604020202020204" pitchFamily="34" charset="0"/>
                <a:cs typeface="Arial" panose="020B0604020202020204" pitchFamily="34" charset="0"/>
              </a:rPr>
              <a:t>entoring</a:t>
            </a:r>
            <a:r>
              <a:rPr lang="en-GB" sz="2800" u="sng" dirty="0">
                <a:effectLst/>
                <a:latin typeface="Arial" panose="020B0604020202020204" pitchFamily="34" charset="0"/>
                <a:cs typeface="Arial" panose="020B0604020202020204" pitchFamily="34" charset="0"/>
              </a:rPr>
              <a:t> teams</a:t>
            </a:r>
            <a:endParaRPr lang="tr-TR" sz="2800" u="sng" dirty="0">
              <a:effectLst/>
              <a:latin typeface="Arial" panose="020B0604020202020204" pitchFamily="34" charset="0"/>
              <a:cs typeface="Arial" panose="020B0604020202020204" pitchFamily="34" charset="0"/>
            </a:endParaRPr>
          </a:p>
          <a:p>
            <a:pPr>
              <a:lnSpc>
                <a:spcPct val="150000"/>
              </a:lnSpc>
            </a:pPr>
            <a:r>
              <a:rPr lang="en-GB" sz="2800" dirty="0">
                <a:effectLst/>
                <a:latin typeface="Arial" panose="020B0604020202020204" pitchFamily="34" charset="0"/>
                <a:cs typeface="Arial" panose="020B0604020202020204" pitchFamily="34" charset="0"/>
              </a:rPr>
              <a:t> a mentor-mentee relationship </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 </a:t>
            </a:r>
            <a:r>
              <a:rPr lang="en-GB" sz="2800" dirty="0">
                <a:effectLst/>
                <a:latin typeface="Arial" panose="020B0604020202020204" pitchFamily="34" charset="0"/>
                <a:cs typeface="Arial" panose="020B0604020202020204" pitchFamily="34" charset="0"/>
              </a:rPr>
              <a:t>overcoming the second generation gender bias</a:t>
            </a:r>
            <a:endParaRPr lang="tr-TR" sz="2800" dirty="0">
              <a:effectLst/>
              <a:latin typeface="Arial" panose="020B0604020202020204" pitchFamily="34" charset="0"/>
              <a:cs typeface="Arial" panose="020B0604020202020204" pitchFamily="34" charset="0"/>
            </a:endParaRPr>
          </a:p>
          <a:p>
            <a:pPr>
              <a:lnSpc>
                <a:spcPct val="150000"/>
              </a:lnSpc>
            </a:pPr>
            <a:r>
              <a:rPr lang="en-GB" sz="2800" dirty="0">
                <a:effectLst/>
                <a:latin typeface="Arial" panose="020B0604020202020204" pitchFamily="34" charset="0"/>
                <a:cs typeface="Arial" panose="020B0604020202020204" pitchFamily="34" charset="0"/>
              </a:rPr>
              <a:t>create cases to share their ideas</a:t>
            </a:r>
            <a:endParaRPr lang="tr-TR" sz="2800" dirty="0">
              <a:effectLst/>
              <a:latin typeface="Arial" panose="020B0604020202020204" pitchFamily="34" charset="0"/>
              <a:cs typeface="Arial" panose="020B0604020202020204" pitchFamily="34" charset="0"/>
            </a:endParaRPr>
          </a:p>
          <a:p>
            <a:pPr>
              <a:lnSpc>
                <a:spcPct val="150000"/>
              </a:lnSpc>
            </a:pPr>
            <a:r>
              <a:rPr lang="en-GB" sz="2800" dirty="0">
                <a:effectLst/>
                <a:latin typeface="Arial" panose="020B0604020202020204" pitchFamily="34" charset="0"/>
                <a:cs typeface="Arial" panose="020B0604020202020204" pitchFamily="34" charset="0"/>
              </a:rPr>
              <a:t>to make use of participative leadership skills</a:t>
            </a:r>
            <a:endParaRPr lang="tr-TR" sz="2800" dirty="0">
              <a:effectLst/>
              <a:latin typeface="Arial" panose="020B0604020202020204" pitchFamily="34" charset="0"/>
              <a:cs typeface="Arial" panose="020B0604020202020204" pitchFamily="34" charset="0"/>
            </a:endParaRPr>
          </a:p>
          <a:p>
            <a:pPr marL="0" indent="0">
              <a:buNone/>
            </a:pPr>
            <a:endParaRPr lang="tr-T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936" y="4725144"/>
            <a:ext cx="4216127" cy="1944216"/>
          </a:xfrm>
          <a:prstGeom prst="rect">
            <a:avLst/>
          </a:prstGeom>
        </p:spPr>
      </p:pic>
    </p:spTree>
    <p:extLst>
      <p:ext uri="{BB962C8B-B14F-4D97-AF65-F5344CB8AC3E}">
        <p14:creationId xmlns:p14="http://schemas.microsoft.com/office/powerpoint/2010/main" val="31599163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b="1" dirty="0">
                <a:effectLst/>
                <a:latin typeface="Arial" panose="020B0604020202020204" pitchFamily="34" charset="0"/>
                <a:cs typeface="Arial" panose="020B0604020202020204" pitchFamily="34" charset="0"/>
              </a:rPr>
              <a:t>2.3.2. Appreciation of Personal Differences</a:t>
            </a:r>
          </a:p>
          <a:p>
            <a:pPr marL="0" indent="0">
              <a:lnSpc>
                <a:spcPct val="150000"/>
              </a:lnSpc>
              <a:buNone/>
            </a:pPr>
            <a:r>
              <a:rPr lang="tr-TR" sz="2800" b="1" dirty="0">
                <a:effectLst/>
                <a:latin typeface="Arial" panose="020B0604020202020204" pitchFamily="34" charset="0"/>
                <a:cs typeface="Arial" panose="020B0604020202020204" pitchFamily="34" charset="0"/>
              </a:rPr>
              <a:t>To manage diversity successfully,</a:t>
            </a:r>
          </a:p>
          <a:p>
            <a:pPr>
              <a:lnSpc>
                <a:spcPct val="150000"/>
              </a:lnSpc>
            </a:pPr>
            <a:r>
              <a:rPr lang="tr-TR" sz="2800" dirty="0">
                <a:effectLst/>
                <a:latin typeface="Arial" panose="020B0604020202020204" pitchFamily="34" charset="0"/>
                <a:cs typeface="Arial" panose="020B0604020202020204" pitchFamily="34" charset="0"/>
              </a:rPr>
              <a:t>recruit, hire and retain sufficient numbers of women</a:t>
            </a:r>
          </a:p>
          <a:p>
            <a:pPr>
              <a:lnSpc>
                <a:spcPct val="150000"/>
              </a:lnSpc>
            </a:pPr>
            <a:r>
              <a:rPr lang="tr-TR" sz="2800" dirty="0">
                <a:effectLst/>
                <a:latin typeface="Arial" panose="020B0604020202020204" pitchFamily="34" charset="0"/>
                <a:cs typeface="Arial" panose="020B0604020202020204" pitchFamily="34" charset="0"/>
              </a:rPr>
              <a:t>meet employment goals for under-represented groups of employees and </a:t>
            </a:r>
            <a:r>
              <a:rPr lang="tr-TR" sz="2800" dirty="0" err="1">
                <a:effectLst/>
                <a:latin typeface="Arial" panose="020B0604020202020204" pitchFamily="34" charset="0"/>
                <a:cs typeface="Arial" panose="020B0604020202020204" pitchFamily="34" charset="0"/>
              </a:rPr>
              <a:t>value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diversity</a:t>
            </a:r>
            <a:endParaRPr lang="tr-TR"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112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a:lnSpc>
                <a:spcPct val="150000"/>
              </a:lnSpc>
            </a:pPr>
            <a:r>
              <a:rPr lang="tr-TR" sz="2800" dirty="0" err="1">
                <a:effectLst/>
                <a:latin typeface="Arial" panose="020B0604020202020204" pitchFamily="34" charset="0"/>
                <a:cs typeface="Arial" panose="020B0604020202020204" pitchFamily="34" charset="0"/>
              </a:rPr>
              <a:t>accommodate</a:t>
            </a:r>
            <a:r>
              <a:rPr lang="tr-TR" sz="2800" dirty="0">
                <a:effectLst/>
                <a:latin typeface="Arial" panose="020B0604020202020204" pitchFamily="34" charset="0"/>
                <a:cs typeface="Arial" panose="020B0604020202020204" pitchFamily="34" charset="0"/>
              </a:rPr>
              <a:t> differences in employee requirements involving food, dress, religion, language, holidays, and </a:t>
            </a:r>
            <a:r>
              <a:rPr lang="tr-TR" sz="2800" dirty="0" err="1">
                <a:effectLst/>
                <a:latin typeface="Arial" panose="020B0604020202020204" pitchFamily="34" charset="0"/>
                <a:cs typeface="Arial" panose="020B0604020202020204" pitchFamily="34" charset="0"/>
              </a:rPr>
              <a:t>family</a:t>
            </a:r>
            <a:r>
              <a:rPr lang="tr-TR" sz="2800" dirty="0">
                <a:effectLst/>
                <a:latin typeface="Arial" panose="020B0604020202020204" pitchFamily="34" charset="0"/>
                <a:cs typeface="Arial" panose="020B0604020202020204" pitchFamily="34" charset="0"/>
              </a:rPr>
              <a:t>/</a:t>
            </a: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concerns</a:t>
            </a:r>
            <a:r>
              <a:rPr lang="tr-TR" sz="2800" dirty="0">
                <a:effectLst/>
                <a:latin typeface="Arial" panose="020B0604020202020204" pitchFamily="34" charset="0"/>
                <a:cs typeface="Arial" panose="020B0604020202020204" pitchFamily="34" charset="0"/>
              </a:rPr>
              <a:t>.</a:t>
            </a:r>
          </a:p>
          <a:p>
            <a:pPr>
              <a:lnSpc>
                <a:spcPct val="150000"/>
              </a:lnSpc>
            </a:pPr>
            <a:endParaRPr lang="tr-TR" sz="2800" dirty="0">
              <a:effectLst/>
              <a:latin typeface="Arial" panose="020B0604020202020204" pitchFamily="34" charset="0"/>
              <a:cs typeface="Arial" panose="020B0604020202020204" pitchFamily="34" charset="0"/>
            </a:endParaRPr>
          </a:p>
        </p:txBody>
      </p:sp>
      <p:pic>
        <p:nvPicPr>
          <p:cNvPr id="3" name="Picture 2" descr="http://dfwhcfoundation.org/wp-content/uploads/2013/10/Cultural-and-linguistic-competence-in-Patient-care_Sushma-Sharma-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356992"/>
            <a:ext cx="6480720" cy="3168352"/>
          </a:xfrm>
          <a:prstGeom prst="rect">
            <a:avLst/>
          </a:prstGeom>
          <a:noFill/>
          <a:ln>
            <a:noFill/>
          </a:ln>
        </p:spPr>
      </p:pic>
    </p:spTree>
    <p:extLst>
      <p:ext uri="{BB962C8B-B14F-4D97-AF65-F5344CB8AC3E}">
        <p14:creationId xmlns:p14="http://schemas.microsoft.com/office/powerpoint/2010/main" val="41102324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algn="just"/>
            <a:endParaRPr lang="tr-TR" dirty="0">
              <a:effectLst/>
            </a:endParaRPr>
          </a:p>
          <a:p>
            <a:pPr algn="just">
              <a:lnSpc>
                <a:spcPct val="150000"/>
              </a:lnSpc>
            </a:pPr>
            <a:r>
              <a:rPr lang="tr-TR" sz="2800" dirty="0">
                <a:effectLst/>
                <a:latin typeface="Arial" panose="020B0604020202020204" pitchFamily="34" charset="0"/>
                <a:cs typeface="Arial" panose="020B0604020202020204" pitchFamily="34" charset="0"/>
              </a:rPr>
              <a:t>attention is paid to leadership, communication, and teamwork across cultural differences, including race, gender, ethnicity, and nationality</a:t>
            </a:r>
          </a:p>
          <a:p>
            <a:pPr algn="just">
              <a:lnSpc>
                <a:spcPct val="150000"/>
              </a:lnSpc>
            </a:pPr>
            <a:r>
              <a:rPr lang="tr-TR" sz="2800" dirty="0" err="1">
                <a:effectLst/>
                <a:latin typeface="Arial" panose="020B0604020202020204" pitchFamily="34" charset="0"/>
                <a:cs typeface="Arial" panose="020B0604020202020204" pitchFamily="34" charset="0"/>
              </a:rPr>
              <a:t>eliminate</a:t>
            </a:r>
            <a:r>
              <a:rPr lang="tr-TR" sz="2800" dirty="0">
                <a:effectLst/>
                <a:latin typeface="Arial" panose="020B0604020202020204" pitchFamily="34" charset="0"/>
                <a:cs typeface="Arial" panose="020B0604020202020204" pitchFamily="34" charset="0"/>
              </a:rPr>
              <a:t> oppression based on race, gender, sexual orientation and other differences</a:t>
            </a:r>
          </a:p>
          <a:p>
            <a:endParaRPr lang="tr-TR" dirty="0">
              <a:effectLst/>
            </a:endParaRPr>
          </a:p>
          <a:p>
            <a:endParaRPr lang="tr-TR" dirty="0"/>
          </a:p>
        </p:txBody>
      </p:sp>
    </p:spTree>
    <p:extLst>
      <p:ext uri="{BB962C8B-B14F-4D97-AF65-F5344CB8AC3E}">
        <p14:creationId xmlns:p14="http://schemas.microsoft.com/office/powerpoint/2010/main" val="10163112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a:buNone/>
            </a:pPr>
            <a:r>
              <a:rPr lang="tr-TR" sz="2800" b="1" dirty="0">
                <a:latin typeface="Arial" panose="020B0604020202020204" pitchFamily="34" charset="0"/>
                <a:cs typeface="Arial" panose="020B0604020202020204" pitchFamily="34" charset="0"/>
              </a:rPr>
              <a:t>2.3.3. Building Self-Confidence</a:t>
            </a:r>
          </a:p>
          <a:p>
            <a:pPr algn="ctr">
              <a:buNone/>
            </a:pPr>
            <a:endParaRPr lang="tr-TR" b="1" dirty="0">
              <a:latin typeface="Arial" panose="020B0604020202020204" pitchFamily="34" charset="0"/>
              <a:cs typeface="Arial" panose="020B0604020202020204" pitchFamily="34" charset="0"/>
            </a:endParaRPr>
          </a:p>
          <a:p>
            <a:pPr>
              <a:buNone/>
            </a:pPr>
            <a:r>
              <a:rPr lang="tr-TR" sz="2800" dirty="0">
                <a:latin typeface="Arial" panose="020B0604020202020204" pitchFamily="34" charset="0"/>
                <a:cs typeface="Arial" panose="020B0604020202020204" pitchFamily="34" charset="0"/>
              </a:rPr>
              <a:t>A person with self-confidence:</a:t>
            </a:r>
          </a:p>
          <a:p>
            <a:pPr>
              <a:lnSpc>
                <a:spcPct val="150000"/>
              </a:lnSpc>
            </a:pPr>
            <a:r>
              <a:rPr lang="tr-TR" sz="2800" dirty="0">
                <a:latin typeface="Arial" panose="020B0604020202020204" pitchFamily="34" charset="0"/>
                <a:cs typeface="Arial" panose="020B0604020202020204" pitchFamily="34" charset="0"/>
              </a:rPr>
              <a:t>generally likes themselves, </a:t>
            </a:r>
          </a:p>
          <a:p>
            <a:pPr>
              <a:lnSpc>
                <a:spcPct val="150000"/>
              </a:lnSpc>
            </a:pPr>
            <a:r>
              <a:rPr lang="tr-TR" sz="2800" dirty="0">
                <a:latin typeface="Arial" panose="020B0604020202020204" pitchFamily="34" charset="0"/>
                <a:cs typeface="Arial" panose="020B0604020202020204" pitchFamily="34" charset="0"/>
              </a:rPr>
              <a:t>is willing to </a:t>
            </a:r>
            <a:r>
              <a:rPr lang="tr-TR" sz="2800" dirty="0">
                <a:latin typeface="Arial" panose="020B0604020202020204" pitchFamily="34" charset="0"/>
                <a:cs typeface="Arial" panose="020B0604020202020204" pitchFamily="34" charset="0"/>
                <a:hlinkClick r:id="rId3" tooltip="Take Risks"/>
              </a:rPr>
              <a:t>take risks</a:t>
            </a:r>
            <a:r>
              <a:rPr lang="tr-TR" sz="2800" dirty="0">
                <a:latin typeface="Arial" panose="020B0604020202020204" pitchFamily="34" charset="0"/>
                <a:cs typeface="Arial" panose="020B0604020202020204" pitchFamily="34" charset="0"/>
              </a:rPr>
              <a:t> to achieve their personal and professional goals, </a:t>
            </a:r>
          </a:p>
          <a:p>
            <a:pPr>
              <a:lnSpc>
                <a:spcPct val="150000"/>
              </a:lnSpc>
            </a:pPr>
            <a:r>
              <a:rPr lang="tr-TR" sz="2800" dirty="0">
                <a:latin typeface="Arial" panose="020B0604020202020204" pitchFamily="34" charset="0"/>
                <a:cs typeface="Arial" panose="020B0604020202020204" pitchFamily="34" charset="0"/>
              </a:rPr>
              <a:t> thinks positively about the future.</a:t>
            </a:r>
            <a:endParaRPr lang="tr-TR" sz="2800" dirty="0">
              <a:effectLst/>
              <a:latin typeface="Arial" panose="020B0604020202020204" pitchFamily="34" charset="0"/>
              <a:cs typeface="Arial" panose="020B0604020202020204" pitchFamily="34" charset="0"/>
            </a:endParaRPr>
          </a:p>
          <a:p>
            <a:endParaRPr lang="tr-TR" dirty="0">
              <a:effectLst/>
            </a:endParaRPr>
          </a:p>
          <a:p>
            <a:endParaRPr lang="tr-TR" dirty="0"/>
          </a:p>
        </p:txBody>
      </p:sp>
    </p:spTree>
    <p:extLst>
      <p:ext uri="{BB962C8B-B14F-4D97-AF65-F5344CB8AC3E}">
        <p14:creationId xmlns:p14="http://schemas.microsoft.com/office/powerpoint/2010/main" val="10163112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algn="just">
              <a:buNone/>
            </a:pPr>
            <a:r>
              <a:rPr lang="tr-TR" sz="2800" b="1" dirty="0">
                <a:latin typeface="Arial" pitchFamily="34" charset="0"/>
                <a:cs typeface="Arial" pitchFamily="34" charset="0"/>
              </a:rPr>
              <a:t>2.3.4 Stress Management Skills</a:t>
            </a:r>
          </a:p>
          <a:p>
            <a:pPr algn="just">
              <a:buNone/>
            </a:pPr>
            <a:r>
              <a:rPr lang="tr-TR" sz="2800" dirty="0" err="1">
                <a:latin typeface="Arial" pitchFamily="34" charset="0"/>
                <a:cs typeface="Arial" pitchFamily="34" charset="0"/>
              </a:rPr>
              <a:t>Stress</a:t>
            </a:r>
            <a:r>
              <a:rPr lang="tr-TR" sz="2800" dirty="0">
                <a:latin typeface="Arial" pitchFamily="34" charset="0"/>
                <a:cs typeface="Arial" pitchFamily="34" charset="0"/>
              </a:rPr>
              <a:t>:</a:t>
            </a:r>
          </a:p>
          <a:p>
            <a:pPr algn="just">
              <a:lnSpc>
                <a:spcPct val="150000"/>
              </a:lnSpc>
              <a:buFont typeface="Arial" pitchFamily="34" charset="0"/>
              <a:buChar char="•"/>
            </a:pPr>
            <a:r>
              <a:rPr lang="tr-TR" sz="2800" dirty="0">
                <a:latin typeface="Arial" pitchFamily="34" charset="0"/>
                <a:cs typeface="Arial" pitchFamily="34" charset="0"/>
              </a:rPr>
              <a:t>a feeling people have when they are overloaded and struggling to cope with demands related to finances, work, relationships, and other situations. </a:t>
            </a:r>
          </a:p>
          <a:p>
            <a:pPr algn="just">
              <a:lnSpc>
                <a:spcPct val="150000"/>
              </a:lnSpc>
            </a:pPr>
            <a:r>
              <a:rPr lang="tr-TR" sz="2800" dirty="0">
                <a:latin typeface="Arial" pitchFamily="34" charset="0"/>
                <a:cs typeface="Arial" pitchFamily="34" charset="0"/>
              </a:rPr>
              <a:t>anything that poses a real or perceived challenge or threat to a person's well-being can cause stress.</a:t>
            </a:r>
            <a:endParaRPr lang="tr-TR" sz="2800" dirty="0">
              <a:effectLst/>
              <a:latin typeface="Arial" pitchFamily="34" charset="0"/>
              <a:cs typeface="Arial" pitchFamily="34" charset="0"/>
            </a:endParaRPr>
          </a:p>
          <a:p>
            <a:endParaRPr lang="tr-TR" dirty="0"/>
          </a:p>
        </p:txBody>
      </p:sp>
    </p:spTree>
    <p:extLst>
      <p:ext uri="{BB962C8B-B14F-4D97-AF65-F5344CB8AC3E}">
        <p14:creationId xmlns:p14="http://schemas.microsoft.com/office/powerpoint/2010/main" val="10163112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784976" cy="5256584"/>
          </a:xfrm>
        </p:spPr>
        <p:txBody>
          <a:bodyPr/>
          <a:lstStyle/>
          <a:p>
            <a:pPr>
              <a:lnSpc>
                <a:spcPct val="150000"/>
              </a:lnSpc>
            </a:pPr>
            <a:r>
              <a:rPr lang="tr-TR" sz="2800" dirty="0">
                <a:effectLst/>
                <a:latin typeface="Arial" panose="020B0604020202020204" pitchFamily="34" charset="0"/>
                <a:cs typeface="Arial" panose="020B0604020202020204" pitchFamily="34" charset="0"/>
              </a:rPr>
              <a:t>       normal part of everyday life</a:t>
            </a:r>
          </a:p>
          <a:p>
            <a:pPr>
              <a:lnSpc>
                <a:spcPct val="150000"/>
              </a:lnSpc>
            </a:pPr>
            <a:r>
              <a:rPr lang="tr-TR" sz="2800" dirty="0">
                <a:effectLst/>
                <a:latin typeface="Arial" panose="020B0604020202020204" pitchFamily="34" charset="0"/>
                <a:cs typeface="Arial" panose="020B0604020202020204" pitchFamily="34" charset="0"/>
              </a:rPr>
              <a:t>	 healthy and beneficial than </a:t>
            </a:r>
            <a:r>
              <a:rPr lang="tr-TR" sz="2800" dirty="0" err="1">
                <a:effectLst/>
                <a:latin typeface="Arial" panose="020B0604020202020204" pitchFamily="34" charset="0"/>
                <a:cs typeface="Arial" panose="020B0604020202020204" pitchFamily="34" charset="0"/>
              </a:rPr>
              <a:t>others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deal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with</a:t>
            </a:r>
            <a:endParaRPr lang="tr-TR" sz="2800" dirty="0">
              <a:effectLst/>
              <a:latin typeface="Arial" panose="020B0604020202020204" pitchFamily="34" charset="0"/>
              <a:cs typeface="Arial" panose="020B0604020202020204" pitchFamily="34" charset="0"/>
            </a:endParaRPr>
          </a:p>
          <a:p>
            <a:pPr lvl="1">
              <a:lnSpc>
                <a:spcPct val="150000"/>
              </a:lnSpc>
              <a:buFont typeface="Courier New" panose="02070309020205020404" pitchFamily="49" charset="0"/>
              <a:buChar char="o"/>
            </a:pPr>
            <a:r>
              <a:rPr lang="tr-TR" sz="2400" dirty="0" err="1">
                <a:latin typeface="Arial" panose="020B0604020202020204" pitchFamily="34" charset="0"/>
                <a:cs typeface="Arial" panose="020B0604020202020204" pitchFamily="34" charset="0"/>
              </a:rPr>
              <a:t>Don’t</a:t>
            </a:r>
            <a:r>
              <a:rPr lang="tr-TR" sz="2400" dirty="0">
                <a:latin typeface="Arial" panose="020B0604020202020204" pitchFamily="34" charset="0"/>
                <a:cs typeface="Arial" panose="020B0604020202020204" pitchFamily="34" charset="0"/>
              </a:rPr>
              <a:t> blame others</a:t>
            </a:r>
          </a:p>
          <a:p>
            <a:pPr marL="800100" lvl="3" indent="-342900">
              <a:lnSpc>
                <a:spcPct val="150000"/>
              </a:lnSpc>
              <a:buFont typeface="Courier New" panose="02070309020205020404" pitchFamily="49" charset="0"/>
              <a:buChar char="o"/>
            </a:pPr>
            <a:r>
              <a:rPr lang="tr-TR" sz="2400" dirty="0">
                <a:latin typeface="Arial" panose="020B0604020202020204" pitchFamily="34" charset="0"/>
                <a:ea typeface="+mn-ea"/>
                <a:cs typeface="Arial" panose="020B0604020202020204" pitchFamily="34" charset="0"/>
              </a:rPr>
              <a:t>Take personal responsibility</a:t>
            </a:r>
          </a:p>
          <a:p>
            <a:pPr marL="800100" lvl="3" indent="-342900">
              <a:lnSpc>
                <a:spcPct val="150000"/>
              </a:lnSpc>
              <a:buFont typeface="Courier New" panose="02070309020205020404" pitchFamily="49" charset="0"/>
              <a:buChar char="o"/>
            </a:pPr>
            <a:r>
              <a:rPr lang="tr-TR" sz="2400" dirty="0">
                <a:latin typeface="Arial" panose="020B0604020202020204" pitchFamily="34" charset="0"/>
                <a:ea typeface="+mn-ea"/>
                <a:cs typeface="Arial" panose="020B0604020202020204" pitchFamily="34" charset="0"/>
              </a:rPr>
              <a:t>Learn to “manage” stress than to simply “reduce” stress. </a:t>
            </a:r>
          </a:p>
          <a:p>
            <a:pPr marL="800100" lvl="3" indent="-342900">
              <a:lnSpc>
                <a:spcPct val="150000"/>
              </a:lnSpc>
              <a:buFont typeface="Courier New" panose="02070309020205020404" pitchFamily="49" charset="0"/>
              <a:buChar char="o"/>
            </a:pPr>
            <a:endParaRPr lang="tr-TR" sz="2400" dirty="0">
              <a:latin typeface="Arial" panose="020B0604020202020204" pitchFamily="34" charset="0"/>
              <a:ea typeface="+mn-ea"/>
              <a:cs typeface="Arial" panose="020B0604020202020204" pitchFamily="34" charset="0"/>
            </a:endParaRPr>
          </a:p>
        </p:txBody>
      </p:sp>
      <p:pic>
        <p:nvPicPr>
          <p:cNvPr id="3" name="Picture 2" descr="https://alexanderstudies.eu/wp-content/uploads/2018/07/Stress-PDV-012-WMB-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653136"/>
            <a:ext cx="3816424" cy="2088232"/>
          </a:xfrm>
          <a:prstGeom prst="rect">
            <a:avLst/>
          </a:prstGeom>
          <a:noFill/>
          <a:ln>
            <a:noFill/>
          </a:ln>
        </p:spPr>
      </p:pic>
    </p:spTree>
    <p:extLst>
      <p:ext uri="{BB962C8B-B14F-4D97-AF65-F5344CB8AC3E}">
        <p14:creationId xmlns:p14="http://schemas.microsoft.com/office/powerpoint/2010/main" val="10163112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algn="just">
              <a:buNone/>
            </a:pPr>
            <a:r>
              <a:rPr lang="tr-TR" sz="2800" dirty="0">
                <a:latin typeface="Arial" panose="020B0604020202020204" pitchFamily="34" charset="0"/>
                <a:cs typeface="Arial" panose="020B0604020202020204" pitchFamily="34" charset="0"/>
              </a:rPr>
              <a:t>Strategies suggested to manage stress:</a:t>
            </a:r>
          </a:p>
          <a:p>
            <a:pPr algn="just">
              <a:lnSpc>
                <a:spcPct val="150000"/>
              </a:lnSpc>
            </a:pPr>
            <a:r>
              <a:rPr lang="tr-TR" sz="2800" dirty="0">
                <a:latin typeface="Arial" panose="020B0604020202020204" pitchFamily="34" charset="0"/>
                <a:cs typeface="Arial" panose="020B0604020202020204" pitchFamily="34" charset="0"/>
              </a:rPr>
              <a:t>becoming aware of these responsibilities,</a:t>
            </a:r>
          </a:p>
          <a:p>
            <a:pPr algn="just">
              <a:lnSpc>
                <a:spcPct val="150000"/>
              </a:lnSpc>
            </a:pPr>
            <a:r>
              <a:rPr lang="tr-TR" sz="2800" dirty="0">
                <a:latin typeface="Arial" panose="020B0604020202020204" pitchFamily="34" charset="0"/>
                <a:cs typeface="Arial" panose="020B0604020202020204" pitchFamily="34" charset="0"/>
              </a:rPr>
              <a:t>setting realistic and attainable goals </a:t>
            </a:r>
          </a:p>
          <a:p>
            <a:pPr algn="just">
              <a:lnSpc>
                <a:spcPct val="150000"/>
              </a:lnSpc>
            </a:pPr>
            <a:r>
              <a:rPr lang="tr-TR" sz="2800" dirty="0">
                <a:latin typeface="Arial" panose="020B0604020202020204" pitchFamily="34" charset="0"/>
                <a:cs typeface="Arial" panose="020B0604020202020204" pitchFamily="34" charset="0"/>
              </a:rPr>
              <a:t>watch the negative voice inside your head.</a:t>
            </a:r>
          </a:p>
          <a:p>
            <a:pPr algn="just">
              <a:lnSpc>
                <a:spcPct val="150000"/>
              </a:lnSpc>
            </a:pPr>
            <a:endParaRPr lang="tr-TR" sz="2800" b="1" dirty="0">
              <a:latin typeface="Arial" panose="020B0604020202020204" pitchFamily="34" charset="0"/>
              <a:cs typeface="Arial" panose="020B0604020202020204" pitchFamily="34" charset="0"/>
            </a:endParaRPr>
          </a:p>
        </p:txBody>
      </p:sp>
      <p:pic>
        <p:nvPicPr>
          <p:cNvPr id="3" name="Picture 2" descr="https://i.ya-webdesign.com/images/stress-clipart-stress-relief-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77072"/>
            <a:ext cx="4968552" cy="2304256"/>
          </a:xfrm>
          <a:prstGeom prst="rect">
            <a:avLst/>
          </a:prstGeom>
          <a:noFill/>
          <a:ln>
            <a:noFill/>
          </a:ln>
        </p:spPr>
      </p:pic>
    </p:spTree>
    <p:extLst>
      <p:ext uri="{BB962C8B-B14F-4D97-AF65-F5344CB8AC3E}">
        <p14:creationId xmlns:p14="http://schemas.microsoft.com/office/powerpoint/2010/main" val="10163112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990656" cy="4752527"/>
          </a:xfrm>
        </p:spPr>
        <p:txBody>
          <a:bodyPr/>
          <a:lstStyle/>
          <a:p>
            <a:pPr lvl="2"/>
            <a:r>
              <a:rPr lang="tr-TR" sz="3600" dirty="0">
                <a:effectLst/>
              </a:rPr>
              <a:t> </a:t>
            </a:r>
            <a:r>
              <a:rPr lang="tr-TR" sz="2800" b="1" dirty="0">
                <a:latin typeface="Arial" panose="020B0604020202020204" pitchFamily="34" charset="0"/>
                <a:cs typeface="Arial" panose="020B0604020202020204" pitchFamily="34" charset="0"/>
              </a:rPr>
              <a:t>DIVERSITY MANAGEMENT in MARITIME </a:t>
            </a:r>
            <a:br>
              <a:rPr lang="tr-TR" sz="2800" b="1" dirty="0">
                <a:effectLst/>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2.3 	</a:t>
            </a:r>
            <a:r>
              <a:rPr lang="tr-TR" sz="2800" dirty="0" err="1">
                <a:latin typeface="Arial" panose="020B0604020202020204" pitchFamily="34" charset="0"/>
                <a:cs typeface="Arial" panose="020B0604020202020204" pitchFamily="34" charset="0"/>
              </a:rPr>
              <a:t>Coping</a:t>
            </a:r>
            <a:r>
              <a:rPr lang="tr-TR" sz="2800" dirty="0">
                <a:latin typeface="Arial" panose="020B0604020202020204" pitchFamily="34" charset="0"/>
                <a:cs typeface="Arial" panose="020B0604020202020204" pitchFamily="34" charset="0"/>
              </a:rPr>
              <a:t> With Diversity Mismanagement</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2.3.1	Vision and Leadership</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2.3.2	Appreciation of Personal Differences</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2.3.3	Building Self-Confidence</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2.3.4	Stress Management Skills</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2.3.5 	Effective Communication Skills</a:t>
            </a:r>
            <a:br>
              <a:rPr lang="tr-TR"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0213634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lgn="ctr">
              <a:lnSpc>
                <a:spcPct val="150000"/>
              </a:lnSpc>
              <a:buNone/>
            </a:pPr>
            <a:r>
              <a:rPr lang="tr-TR" sz="2800" b="1" dirty="0">
                <a:latin typeface="Arial" panose="020B0604020202020204" pitchFamily="34" charset="0"/>
                <a:cs typeface="Arial" panose="020B0604020202020204" pitchFamily="34" charset="0"/>
              </a:rPr>
              <a:t>2.3.5 Effective Communication Skills</a:t>
            </a:r>
          </a:p>
          <a:p>
            <a:pPr>
              <a:lnSpc>
                <a:spcPct val="150000"/>
              </a:lnSpc>
            </a:pPr>
            <a:r>
              <a:rPr lang="tr-TR" sz="2800" dirty="0">
                <a:latin typeface="Arial" panose="020B0604020202020204" pitchFamily="34" charset="0"/>
                <a:cs typeface="Arial" panose="020B0604020202020204" pitchFamily="34" charset="0"/>
              </a:rPr>
              <a:t>Male </a:t>
            </a:r>
            <a:r>
              <a:rPr lang="tr-TR" sz="2800" dirty="0" err="1">
                <a:latin typeface="Arial" panose="020B0604020202020204" pitchFamily="34" charset="0"/>
                <a:cs typeface="Arial" panose="020B0604020202020204" pitchFamily="34" charset="0"/>
              </a:rPr>
              <a:t>and</a:t>
            </a:r>
            <a:r>
              <a:rPr lang="tr-TR" sz="2800" dirty="0">
                <a:latin typeface="Arial" panose="020B0604020202020204" pitchFamily="34" charset="0"/>
                <a:cs typeface="Arial" panose="020B0604020202020204" pitchFamily="34" charset="0"/>
              </a:rPr>
              <a:t> female communication styles are different</a:t>
            </a:r>
          </a:p>
          <a:p>
            <a:pPr>
              <a:lnSpc>
                <a:spcPct val="150000"/>
              </a:lnSpc>
            </a:pPr>
            <a:r>
              <a:rPr lang="tr-TR" sz="2800" dirty="0">
                <a:latin typeface="Arial" panose="020B0604020202020204" pitchFamily="34" charset="0"/>
                <a:cs typeface="Arial" panose="020B0604020202020204" pitchFamily="34" charset="0"/>
              </a:rPr>
              <a:t>Some behaviour patterns are in common</a:t>
            </a:r>
          </a:p>
          <a:p>
            <a:pPr>
              <a:lnSpc>
                <a:spcPct val="150000"/>
              </a:lnSpc>
            </a:pPr>
            <a:r>
              <a:rPr lang="tr-TR" sz="2800" dirty="0">
                <a:latin typeface="Arial" panose="020B0604020202020204" pitchFamily="34" charset="0"/>
                <a:cs typeface="Arial" panose="020B0604020202020204" pitchFamily="34" charset="0"/>
              </a:rPr>
              <a:t>Communication skills are essential to work in groups</a:t>
            </a:r>
          </a:p>
        </p:txBody>
      </p:sp>
    </p:spTree>
    <p:extLst>
      <p:ext uri="{BB962C8B-B14F-4D97-AF65-F5344CB8AC3E}">
        <p14:creationId xmlns:p14="http://schemas.microsoft.com/office/powerpoint/2010/main" val="10163112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964488" cy="5256584"/>
          </a:xfrm>
        </p:spPr>
        <p:txBody>
          <a:bodyPr/>
          <a:lstStyle/>
          <a:p>
            <a:pPr>
              <a:lnSpc>
                <a:spcPct val="150000"/>
              </a:lnSpc>
            </a:pPr>
            <a:r>
              <a:rPr lang="tr-TR" sz="2800" dirty="0" err="1">
                <a:latin typeface="Arial" panose="020B0604020202020204" pitchFamily="34" charset="0"/>
                <a:cs typeface="Arial" panose="020B0604020202020204" pitchFamily="34" charset="0"/>
              </a:rPr>
              <a:t>passive</a:t>
            </a:r>
            <a:r>
              <a:rPr lang="tr-TR" sz="2800" dirty="0">
                <a:latin typeface="Arial" panose="020B0604020202020204" pitchFamily="34" charset="0"/>
                <a:cs typeface="Arial" panose="020B0604020202020204" pitchFamily="34" charset="0"/>
              </a:rPr>
              <a:t> communication vs. </a:t>
            </a:r>
            <a:r>
              <a:rPr lang="tr-TR" sz="2800" dirty="0" err="1">
                <a:latin typeface="Arial" panose="020B0604020202020204" pitchFamily="34" charset="0"/>
                <a:cs typeface="Arial" panose="020B0604020202020204" pitchFamily="34" charset="0"/>
              </a:rPr>
              <a:t>assertive</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communication</a:t>
            </a:r>
            <a:endParaRPr lang="tr-TR" sz="2800" dirty="0">
              <a:latin typeface="Arial" panose="020B0604020202020204" pitchFamily="34" charset="0"/>
              <a:cs typeface="Arial" panose="020B0604020202020204" pitchFamily="34" charset="0"/>
            </a:endParaRPr>
          </a:p>
          <a:p>
            <a:pPr>
              <a:lnSpc>
                <a:spcPct val="150000"/>
              </a:lnSpc>
            </a:pPr>
            <a:r>
              <a:rPr lang="tr-TR" sz="2800" dirty="0">
                <a:latin typeface="Arial" panose="020B0604020202020204" pitchFamily="34" charset="0"/>
                <a:cs typeface="Arial" panose="020B0604020202020204" pitchFamily="34" charset="0"/>
              </a:rPr>
              <a:t>subtle vs. </a:t>
            </a:r>
            <a:r>
              <a:rPr lang="tr-TR" sz="2800" dirty="0" err="1">
                <a:latin typeface="Arial" panose="020B0604020202020204" pitchFamily="34" charset="0"/>
                <a:cs typeface="Arial" panose="020B0604020202020204" pitchFamily="34" charset="0"/>
              </a:rPr>
              <a:t>direct</a:t>
            </a:r>
            <a:endParaRPr lang="tr-TR" sz="2800" dirty="0">
              <a:latin typeface="Arial" panose="020B0604020202020204" pitchFamily="34" charset="0"/>
              <a:cs typeface="Arial" panose="020B0604020202020204" pitchFamily="34" charset="0"/>
            </a:endParaRPr>
          </a:p>
          <a:p>
            <a:pPr>
              <a:lnSpc>
                <a:spcPct val="150000"/>
              </a:lnSpc>
            </a:pPr>
            <a:r>
              <a:rPr lang="tr-TR" sz="2800" dirty="0">
                <a:latin typeface="Arial" panose="020B0604020202020204" pitchFamily="34" charset="0"/>
                <a:cs typeface="Arial" panose="020B0604020202020204" pitchFamily="34" charset="0"/>
              </a:rPr>
              <a:t>confident vs. </a:t>
            </a:r>
            <a:r>
              <a:rPr lang="tr-TR" sz="2800" dirty="0" err="1">
                <a:latin typeface="Arial" panose="020B0604020202020204" pitchFamily="34" charset="0"/>
                <a:cs typeface="Arial" panose="020B0604020202020204" pitchFamily="34" charset="0"/>
              </a:rPr>
              <a:t>tentative</a:t>
            </a:r>
            <a:endParaRPr lang="tr-TR" sz="2800" dirty="0">
              <a:latin typeface="Arial" panose="020B0604020202020204" pitchFamily="34" charset="0"/>
              <a:cs typeface="Arial" panose="020B0604020202020204" pitchFamily="34" charset="0"/>
            </a:endParaRPr>
          </a:p>
          <a:p>
            <a:pPr>
              <a:lnSpc>
                <a:spcPct val="150000"/>
              </a:lnSpc>
            </a:pPr>
            <a:endParaRPr lang="tr-TR" sz="2800" dirty="0">
              <a:latin typeface="Arial" panose="020B0604020202020204" pitchFamily="34" charset="0"/>
              <a:cs typeface="Arial" panose="020B0604020202020204" pitchFamily="34" charset="0"/>
            </a:endParaRPr>
          </a:p>
        </p:txBody>
      </p:sp>
      <p:pic>
        <p:nvPicPr>
          <p:cNvPr id="3" name="Picture 2" descr="https://www.thebalancecareers.com/thmb/hQvYbM0tBc5PgzfE1cgD1-0qt_o=/1500x1000/filters:fill(auto,1)/communication-skills-list-2063779_FINAL1-5b60d4a9c9e77c00251d3de9.png"/>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56992"/>
            <a:ext cx="7416824" cy="3168352"/>
          </a:xfrm>
          <a:prstGeom prst="rect">
            <a:avLst/>
          </a:prstGeom>
          <a:noFill/>
          <a:ln>
            <a:noFill/>
          </a:ln>
        </p:spPr>
      </p:pic>
    </p:spTree>
    <p:extLst>
      <p:ext uri="{BB962C8B-B14F-4D97-AF65-F5344CB8AC3E}">
        <p14:creationId xmlns:p14="http://schemas.microsoft.com/office/powerpoint/2010/main" val="10163112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b="1" dirty="0">
                <a:latin typeface="Arial" panose="020B0604020202020204" pitchFamily="34" charset="0"/>
                <a:cs typeface="Arial" panose="020B0604020202020204" pitchFamily="34" charset="0"/>
              </a:rPr>
              <a:t>CIRCLE THE CORRECT ANSWER</a:t>
            </a:r>
          </a:p>
          <a:p>
            <a:pPr marL="0" indent="0">
              <a:buNone/>
            </a:pPr>
            <a:r>
              <a:rPr lang="tr-TR" sz="2800" dirty="0">
                <a:latin typeface="Arial" panose="020B0604020202020204" pitchFamily="34" charset="0"/>
                <a:cs typeface="Arial" panose="020B0604020202020204" pitchFamily="34" charset="0"/>
              </a:rPr>
              <a:t>1.	In maritime, gender discrimination is more ……than other sectors.</a:t>
            </a:r>
          </a:p>
          <a:p>
            <a:pPr marL="0" indent="0">
              <a:buNone/>
            </a:pPr>
            <a:r>
              <a:rPr lang="tr-TR" sz="2800" dirty="0">
                <a:latin typeface="Arial" panose="020B0604020202020204" pitchFamily="34" charset="0"/>
                <a:cs typeface="Arial" panose="020B0604020202020204" pitchFamily="34" charset="0"/>
              </a:rPr>
              <a:t>a. historical b. important  c. pressing 	d. common</a:t>
            </a:r>
          </a:p>
          <a:p>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2.	It is vital for the firms to have more women …………….. to meet the demanding conditions of the global markets.</a:t>
            </a:r>
          </a:p>
          <a:p>
            <a:pPr marL="0" indent="0">
              <a:buNone/>
            </a:pPr>
            <a:r>
              <a:rPr lang="tr-TR" sz="2800" dirty="0">
                <a:latin typeface="Arial" panose="020B0604020202020204" pitchFamily="34" charset="0"/>
                <a:cs typeface="Arial" panose="020B0604020202020204" pitchFamily="34" charset="0"/>
              </a:rPr>
              <a:t>a.	staff	b. customers c. inspectors	d. leaders</a:t>
            </a:r>
          </a:p>
          <a:p>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112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dirty="0">
                <a:latin typeface="Arial" panose="020B0604020202020204" pitchFamily="34" charset="0"/>
                <a:cs typeface="Arial" panose="020B0604020202020204" pitchFamily="34" charset="0"/>
              </a:rPr>
              <a:t>3.	……………… can be highly effective in raising women’s awareness of self-imposed limitations and enable them to manage their careers in a male-centric environment.</a:t>
            </a:r>
          </a:p>
          <a:p>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a.	Coaching and mentoring programs	</a:t>
            </a:r>
          </a:p>
          <a:p>
            <a:pPr marL="0" indent="0">
              <a:buNone/>
            </a:pPr>
            <a:r>
              <a:rPr lang="tr-TR" sz="2800" dirty="0">
                <a:latin typeface="Arial" panose="020B0604020202020204" pitchFamily="34" charset="0"/>
                <a:cs typeface="Arial" panose="020B0604020202020204" pitchFamily="34" charset="0"/>
              </a:rPr>
              <a:t>b.	Communication exercises</a:t>
            </a:r>
          </a:p>
          <a:p>
            <a:pPr marL="0" indent="0">
              <a:buNone/>
            </a:pPr>
            <a:r>
              <a:rPr lang="tr-TR" sz="2800" dirty="0">
                <a:latin typeface="Arial" panose="020B0604020202020204" pitchFamily="34" charset="0"/>
                <a:cs typeface="Arial" panose="020B0604020202020204" pitchFamily="34" charset="0"/>
              </a:rPr>
              <a:t>c.	Leadership qualifications</a:t>
            </a:r>
          </a:p>
          <a:p>
            <a:pPr marL="0" indent="0">
              <a:buNone/>
            </a:pPr>
            <a:r>
              <a:rPr lang="tr-TR" sz="2800" dirty="0">
                <a:latin typeface="Arial" panose="020B0604020202020204" pitchFamily="34" charset="0"/>
                <a:cs typeface="Arial" panose="020B0604020202020204" pitchFamily="34" charset="0"/>
              </a:rPr>
              <a:t>d.	Working in a multicultural environment</a:t>
            </a:r>
          </a:p>
        </p:txBody>
      </p:sp>
    </p:spTree>
    <p:extLst>
      <p:ext uri="{BB962C8B-B14F-4D97-AF65-F5344CB8AC3E}">
        <p14:creationId xmlns:p14="http://schemas.microsoft.com/office/powerpoint/2010/main" val="10163112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lgn="just">
              <a:buNone/>
            </a:pPr>
            <a:r>
              <a:rPr lang="tr-TR" sz="2800" dirty="0">
                <a:latin typeface="Arial" panose="020B0604020202020204" pitchFamily="34" charset="0"/>
                <a:cs typeface="Arial" panose="020B0604020202020204" pitchFamily="34" charset="0"/>
              </a:rPr>
              <a:t>4.	As newcomers, women may reflect …………… in management, including an emphasis on transformational leadership that may threaten older, more established managers.</a:t>
            </a:r>
          </a:p>
          <a:p>
            <a:pPr marL="0" indent="0">
              <a:buNone/>
            </a:pPr>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a.	organizational hierarchies</a:t>
            </a:r>
          </a:p>
          <a:p>
            <a:pPr marL="0" indent="0">
              <a:buNone/>
            </a:pPr>
            <a:r>
              <a:rPr lang="tr-TR" sz="2800" dirty="0">
                <a:latin typeface="Arial" panose="020B0604020202020204" pitchFamily="34" charset="0"/>
                <a:cs typeface="Arial" panose="020B0604020202020204" pitchFamily="34" charset="0"/>
              </a:rPr>
              <a:t>b.	prejudicial tendencies</a:t>
            </a:r>
          </a:p>
          <a:p>
            <a:pPr marL="0" indent="0">
              <a:buNone/>
            </a:pPr>
            <a:r>
              <a:rPr lang="tr-TR" sz="2800" dirty="0">
                <a:latin typeface="Arial" panose="020B0604020202020204" pitchFamily="34" charset="0"/>
                <a:cs typeface="Arial" panose="020B0604020202020204" pitchFamily="34" charset="0"/>
              </a:rPr>
              <a:t>c.	leading positions</a:t>
            </a:r>
          </a:p>
          <a:p>
            <a:pPr marL="0" indent="0">
              <a:buNone/>
            </a:pPr>
            <a:r>
              <a:rPr lang="tr-TR" sz="2800" dirty="0">
                <a:latin typeface="Arial" panose="020B0604020202020204" pitchFamily="34" charset="0"/>
                <a:cs typeface="Arial" panose="020B0604020202020204" pitchFamily="34" charset="0"/>
              </a:rPr>
              <a:t>d.	contemporary trends</a:t>
            </a:r>
          </a:p>
        </p:txBody>
      </p:sp>
    </p:spTree>
    <p:extLst>
      <p:ext uri="{BB962C8B-B14F-4D97-AF65-F5344CB8AC3E}">
        <p14:creationId xmlns:p14="http://schemas.microsoft.com/office/powerpoint/2010/main" val="10163112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dirty="0">
                <a:latin typeface="Arial" panose="020B0604020202020204" pitchFamily="34" charset="0"/>
                <a:cs typeface="Arial" panose="020B0604020202020204" pitchFamily="34" charset="0"/>
              </a:rPr>
              <a:t>5.	Women in male-dominated organizations can be part of the network by starting to take part in  ………………………. .</a:t>
            </a:r>
          </a:p>
          <a:p>
            <a:pPr marL="0" indent="0">
              <a:buNone/>
            </a:pPr>
            <a:r>
              <a:rPr lang="tr-TR" sz="2800" dirty="0">
                <a:latin typeface="Arial" panose="020B0604020202020204" pitchFamily="34" charset="0"/>
                <a:cs typeface="Arial" panose="020B0604020202020204" pitchFamily="34" charset="0"/>
              </a:rPr>
              <a:t>a.	leadership groups</a:t>
            </a:r>
          </a:p>
          <a:p>
            <a:pPr marL="0" indent="0">
              <a:buNone/>
            </a:pPr>
            <a:r>
              <a:rPr lang="tr-TR" sz="2800" dirty="0">
                <a:latin typeface="Arial" panose="020B0604020202020204" pitchFamily="34" charset="0"/>
                <a:cs typeface="Arial" panose="020B0604020202020204" pitchFamily="34" charset="0"/>
              </a:rPr>
              <a:t>b.	mentoring teams</a:t>
            </a:r>
          </a:p>
          <a:p>
            <a:pPr marL="0" indent="0">
              <a:buNone/>
            </a:pPr>
            <a:r>
              <a:rPr lang="tr-TR" sz="2800" dirty="0">
                <a:latin typeface="Arial" panose="020B0604020202020204" pitchFamily="34" charset="0"/>
                <a:cs typeface="Arial" panose="020B0604020202020204" pitchFamily="34" charset="0"/>
              </a:rPr>
              <a:t>c.	top management office</a:t>
            </a:r>
          </a:p>
          <a:p>
            <a:pPr marL="0" indent="0">
              <a:buNone/>
            </a:pPr>
            <a:r>
              <a:rPr lang="tr-TR" sz="2800" dirty="0">
                <a:latin typeface="Arial" panose="020B0604020202020204" pitchFamily="34" charset="0"/>
                <a:cs typeface="Arial" panose="020B0604020202020204" pitchFamily="34" charset="0"/>
              </a:rPr>
              <a:t>d.	decision-making levels</a:t>
            </a:r>
          </a:p>
          <a:p>
            <a:endParaRPr lang="tr-TR" sz="2800" dirty="0"/>
          </a:p>
        </p:txBody>
      </p:sp>
    </p:spTree>
    <p:extLst>
      <p:ext uri="{BB962C8B-B14F-4D97-AF65-F5344CB8AC3E}">
        <p14:creationId xmlns:p14="http://schemas.microsoft.com/office/powerpoint/2010/main" val="10163112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dirty="0">
                <a:latin typeface="Arial" panose="020B0604020202020204" pitchFamily="34" charset="0"/>
                <a:cs typeface="Arial" panose="020B0604020202020204" pitchFamily="34" charset="0"/>
              </a:rPr>
              <a:t>6.	Employing …………….  is a source of creativity, innovation and productivity for organizations.</a:t>
            </a:r>
          </a:p>
          <a:p>
            <a:pPr marL="0" indent="0">
              <a:buNone/>
            </a:pPr>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a. people with leadership qualities</a:t>
            </a:r>
          </a:p>
          <a:p>
            <a:pPr marL="0" indent="0">
              <a:buNone/>
            </a:pPr>
            <a:r>
              <a:rPr lang="tr-TR" sz="2800" dirty="0">
                <a:latin typeface="Arial" panose="020B0604020202020204" pitchFamily="34" charset="0"/>
                <a:cs typeface="Arial" panose="020B0604020202020204" pitchFamily="34" charset="0"/>
              </a:rPr>
              <a:t>b. under-represented groups of people</a:t>
            </a:r>
          </a:p>
          <a:p>
            <a:pPr marL="0" indent="0">
              <a:buNone/>
            </a:pPr>
            <a:r>
              <a:rPr lang="tr-TR" sz="2800" dirty="0">
                <a:latin typeface="Arial" panose="020B0604020202020204" pitchFamily="34" charset="0"/>
                <a:cs typeface="Arial" panose="020B0604020202020204" pitchFamily="34" charset="0"/>
              </a:rPr>
              <a:t>c. more women</a:t>
            </a:r>
          </a:p>
          <a:p>
            <a:pPr marL="0" indent="0">
              <a:buNone/>
            </a:pPr>
            <a:r>
              <a:rPr lang="tr-TR" sz="2800" dirty="0">
                <a:latin typeface="Arial" panose="020B0604020202020204" pitchFamily="34" charset="0"/>
                <a:cs typeface="Arial" panose="020B0604020202020204" pitchFamily="34" charset="0"/>
              </a:rPr>
              <a:t>d. educated people</a:t>
            </a: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112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dirty="0">
                <a:latin typeface="Arial" panose="020B0604020202020204" pitchFamily="34" charset="0"/>
                <a:cs typeface="Arial" panose="020B0604020202020204" pitchFamily="34" charset="0"/>
              </a:rPr>
              <a:t>7.	Self-confidence is something that …….</a:t>
            </a:r>
          </a:p>
          <a:p>
            <a:pPr marL="0" indent="0">
              <a:buNone/>
            </a:pPr>
            <a:r>
              <a:rPr lang="tr-TR" sz="2800" dirty="0">
                <a:latin typeface="Arial" panose="020B0604020202020204" pitchFamily="34" charset="0"/>
                <a:cs typeface="Arial" panose="020B0604020202020204" pitchFamily="34" charset="0"/>
              </a:rPr>
              <a:t>a.	can be improved.</a:t>
            </a:r>
          </a:p>
          <a:p>
            <a:pPr marL="0" indent="0">
              <a:buNone/>
            </a:pPr>
            <a:r>
              <a:rPr lang="tr-TR" sz="2800" dirty="0">
                <a:latin typeface="Arial" panose="020B0604020202020204" pitchFamily="34" charset="0"/>
                <a:cs typeface="Arial" panose="020B0604020202020204" pitchFamily="34" charset="0"/>
              </a:rPr>
              <a:t>b.	everybody lacks.</a:t>
            </a:r>
          </a:p>
          <a:p>
            <a:pPr marL="0" indent="0">
              <a:buNone/>
            </a:pPr>
            <a:r>
              <a:rPr lang="tr-TR" sz="2800" dirty="0">
                <a:latin typeface="Arial" panose="020B0604020202020204" pitchFamily="34" charset="0"/>
                <a:cs typeface="Arial" panose="020B0604020202020204" pitchFamily="34" charset="0"/>
              </a:rPr>
              <a:t>c.	gives people negative perspectives.</a:t>
            </a:r>
          </a:p>
          <a:p>
            <a:pPr marL="0" indent="0">
              <a:buNone/>
            </a:pPr>
            <a:r>
              <a:rPr lang="tr-TR" sz="2800" dirty="0">
                <a:latin typeface="Arial" panose="020B0604020202020204" pitchFamily="34" charset="0"/>
                <a:cs typeface="Arial" panose="020B0604020202020204" pitchFamily="34" charset="0"/>
              </a:rPr>
              <a:t>d.	requires taking risks.</a:t>
            </a:r>
          </a:p>
          <a:p>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8.	Women working in jobs dominated by men have…………  that could harm their health.</a:t>
            </a:r>
          </a:p>
          <a:p>
            <a:pPr marL="0" indent="0">
              <a:buNone/>
            </a:pPr>
            <a:r>
              <a:rPr lang="tr-TR" sz="2800" dirty="0">
                <a:latin typeface="Arial" panose="020B0604020202020204" pitchFamily="34" charset="0"/>
                <a:cs typeface="Arial" panose="020B0604020202020204" pitchFamily="34" charset="0"/>
              </a:rPr>
              <a:t>a.	less support 		b. 	</a:t>
            </a:r>
            <a:r>
              <a:rPr lang="tr-TR" sz="2800" dirty="0" err="1">
                <a:latin typeface="Arial" panose="020B0604020202020204" pitchFamily="34" charset="0"/>
                <a:cs typeface="Arial" panose="020B0604020202020204" pitchFamily="34" charset="0"/>
              </a:rPr>
              <a:t>social</a:t>
            </a:r>
            <a:r>
              <a:rPr lang="tr-TR" sz="2800" dirty="0">
                <a:latin typeface="Arial" panose="020B0604020202020204" pitchFamily="34" charset="0"/>
                <a:cs typeface="Arial" panose="020B0604020202020204" pitchFamily="34" charset="0"/>
              </a:rPr>
              <a:t> fears	               c. 	</a:t>
            </a:r>
            <a:r>
              <a:rPr lang="tr-TR" sz="2800" dirty="0" err="1">
                <a:latin typeface="Arial" panose="020B0604020202020204" pitchFamily="34" charset="0"/>
                <a:cs typeface="Arial" panose="020B0604020202020204" pitchFamily="34" charset="0"/>
              </a:rPr>
              <a:t>interpersonal</a:t>
            </a:r>
            <a:r>
              <a:rPr lang="tr-TR" sz="2800" dirty="0">
                <a:latin typeface="Arial" panose="020B0604020202020204" pitchFamily="34" charset="0"/>
                <a:cs typeface="Arial" panose="020B0604020202020204" pitchFamily="34" charset="0"/>
              </a:rPr>
              <a:t> stress	d.	</a:t>
            </a:r>
            <a:r>
              <a:rPr lang="tr-TR" sz="2800" dirty="0" err="1">
                <a:latin typeface="Arial" panose="020B0604020202020204" pitchFamily="34" charset="0"/>
                <a:cs typeface="Arial" panose="020B0604020202020204" pitchFamily="34" charset="0"/>
              </a:rPr>
              <a:t>responsibility</a:t>
            </a:r>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 </a:t>
            </a:r>
          </a:p>
          <a:p>
            <a:endParaRPr lang="tr-TR" sz="2800" dirty="0"/>
          </a:p>
          <a:p>
            <a:endParaRPr lang="tr-TR" sz="2800" dirty="0"/>
          </a:p>
          <a:p>
            <a:endParaRPr lang="tr-TR" sz="2800" dirty="0"/>
          </a:p>
        </p:txBody>
      </p:sp>
    </p:spTree>
    <p:extLst>
      <p:ext uri="{BB962C8B-B14F-4D97-AF65-F5344CB8AC3E}">
        <p14:creationId xmlns:p14="http://schemas.microsoft.com/office/powerpoint/2010/main" val="10163112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dirty="0">
                <a:latin typeface="Arial" panose="020B0604020202020204" pitchFamily="34" charset="0"/>
                <a:cs typeface="Arial" panose="020B0604020202020204" pitchFamily="34" charset="0"/>
              </a:rPr>
              <a:t>9.	……………………. is probably the best stress management for women.</a:t>
            </a:r>
          </a:p>
          <a:p>
            <a:endParaRPr lang="tr-TR" sz="2800" dirty="0">
              <a:latin typeface="Arial" panose="020B0604020202020204" pitchFamily="34" charset="0"/>
              <a:cs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a.	Becoming aware of the responsibilities</a:t>
            </a:r>
          </a:p>
          <a:p>
            <a:pPr marL="0" indent="0">
              <a:buNone/>
            </a:pPr>
            <a:r>
              <a:rPr lang="tr-TR" sz="2800" dirty="0">
                <a:latin typeface="Arial" panose="020B0604020202020204" pitchFamily="34" charset="0"/>
                <a:cs typeface="Arial" panose="020B0604020202020204" pitchFamily="34" charset="0"/>
              </a:rPr>
              <a:t>b.	Negative self-talk and self-criticism</a:t>
            </a:r>
          </a:p>
          <a:p>
            <a:pPr marL="0" indent="0">
              <a:buNone/>
            </a:pPr>
            <a:r>
              <a:rPr lang="tr-TR" sz="2800" dirty="0">
                <a:latin typeface="Arial" panose="020B0604020202020204" pitchFamily="34" charset="0"/>
                <a:cs typeface="Arial" panose="020B0604020202020204" pitchFamily="34" charset="0"/>
              </a:rPr>
              <a:t>c.	Delegating tasks to subordinates</a:t>
            </a:r>
          </a:p>
          <a:p>
            <a:pPr marL="0" indent="0">
              <a:buNone/>
            </a:pPr>
            <a:r>
              <a:rPr lang="tr-TR" sz="2800" dirty="0">
                <a:latin typeface="Arial" panose="020B0604020202020204" pitchFamily="34" charset="0"/>
                <a:cs typeface="Arial" panose="020B0604020202020204" pitchFamily="34" charset="0"/>
              </a:rPr>
              <a:t>d.	Setting realistic and attainable goals </a:t>
            </a:r>
          </a:p>
          <a:p>
            <a:endParaRPr lang="tr-TR" sz="2800" dirty="0">
              <a:latin typeface="Arial" panose="020B0604020202020204" pitchFamily="34" charset="0"/>
              <a:cs typeface="Arial" panose="020B0604020202020204" pitchFamily="34" charset="0"/>
            </a:endParaRPr>
          </a:p>
          <a:p>
            <a:endParaRPr lang="tr-TR" sz="2800" dirty="0"/>
          </a:p>
          <a:p>
            <a:endParaRPr lang="tr-TR" sz="2800" dirty="0"/>
          </a:p>
          <a:p>
            <a:endParaRPr lang="tr-TR" sz="2800" dirty="0"/>
          </a:p>
        </p:txBody>
      </p:sp>
    </p:spTree>
    <p:extLst>
      <p:ext uri="{BB962C8B-B14F-4D97-AF65-F5344CB8AC3E}">
        <p14:creationId xmlns:p14="http://schemas.microsoft.com/office/powerpoint/2010/main" val="10163112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5256584"/>
          </a:xfrm>
        </p:spPr>
        <p:txBody>
          <a:bodyPr/>
          <a:lstStyle/>
          <a:p>
            <a:pPr marL="0" indent="0">
              <a:buNone/>
            </a:pPr>
            <a:r>
              <a:rPr lang="tr-TR" sz="2800" dirty="0">
                <a:latin typeface="Arial" panose="020B0604020202020204" pitchFamily="34" charset="0"/>
                <a:cs typeface="Arial" panose="020B0604020202020204" pitchFamily="34" charset="0"/>
              </a:rPr>
              <a:t>10.	While answering questions, women should be ….</a:t>
            </a:r>
          </a:p>
          <a:p>
            <a:pPr marL="0" indent="0">
              <a:buNone/>
            </a:pPr>
            <a:r>
              <a:rPr lang="tr-TR" sz="2800" dirty="0">
                <a:latin typeface="Arial" panose="020B0604020202020204" pitchFamily="34" charset="0"/>
                <a:cs typeface="Arial" panose="020B0604020202020204" pitchFamily="34" charset="0"/>
              </a:rPr>
              <a:t>a.	overly emotional or apologetic. </a:t>
            </a:r>
          </a:p>
          <a:p>
            <a:pPr marL="0" indent="0">
              <a:buNone/>
            </a:pPr>
            <a:r>
              <a:rPr lang="tr-TR" sz="2800" dirty="0">
                <a:latin typeface="Arial" panose="020B0604020202020204" pitchFamily="34" charset="0"/>
                <a:cs typeface="Arial" panose="020B0604020202020204" pitchFamily="34" charset="0"/>
              </a:rPr>
              <a:t>b.	confident and not tentative.</a:t>
            </a:r>
          </a:p>
          <a:p>
            <a:pPr marL="0" indent="0">
              <a:buNone/>
            </a:pPr>
            <a:r>
              <a:rPr lang="tr-TR" sz="2800" dirty="0">
                <a:latin typeface="Arial" panose="020B0604020202020204" pitchFamily="34" charset="0"/>
                <a:cs typeface="Arial" panose="020B0604020202020204" pitchFamily="34" charset="0"/>
              </a:rPr>
              <a:t>c.	arrogant not timid.</a:t>
            </a:r>
          </a:p>
          <a:p>
            <a:pPr marL="0" indent="0">
              <a:buNone/>
            </a:pPr>
            <a:r>
              <a:rPr lang="tr-TR" sz="2800" dirty="0">
                <a:latin typeface="Arial" panose="020B0604020202020204" pitchFamily="34" charset="0"/>
                <a:cs typeface="Arial" panose="020B0604020202020204" pitchFamily="34" charset="0"/>
              </a:rPr>
              <a:t>d.	pushy but not aggressive.</a:t>
            </a:r>
          </a:p>
          <a:p>
            <a:endParaRPr lang="tr-TR" sz="2800" dirty="0"/>
          </a:p>
          <a:p>
            <a:endParaRPr lang="tr-TR" sz="2800" dirty="0"/>
          </a:p>
          <a:p>
            <a:endParaRPr lang="tr-TR" sz="2800" dirty="0"/>
          </a:p>
        </p:txBody>
      </p:sp>
    </p:spTree>
    <p:extLst>
      <p:ext uri="{BB962C8B-B14F-4D97-AF65-F5344CB8AC3E}">
        <p14:creationId xmlns:p14="http://schemas.microsoft.com/office/powerpoint/2010/main" val="10163112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12777"/>
            <a:ext cx="8640960" cy="792087"/>
          </a:xfrm>
        </p:spPr>
        <p:txBody>
          <a:bodyPr/>
          <a:lstStyle/>
          <a:p>
            <a:pPr algn="ctr"/>
            <a:r>
              <a:rPr lang="tr-TR" sz="2800" dirty="0">
                <a:effectLst/>
              </a:rPr>
              <a:t> </a:t>
            </a:r>
            <a:r>
              <a:rPr lang="tr-TR" sz="2800" b="1" dirty="0">
                <a:latin typeface="Arial" panose="020B0604020202020204" pitchFamily="34" charset="0"/>
                <a:cs typeface="Arial" panose="020B0604020202020204" pitchFamily="34" charset="0"/>
              </a:rPr>
              <a:t>DIVERSITY MANAGEMENT in MARITIME</a:t>
            </a:r>
            <a:endParaRPr lang="tr-TR" sz="2800" dirty="0"/>
          </a:p>
        </p:txBody>
      </p:sp>
      <p:sp>
        <p:nvSpPr>
          <p:cNvPr id="3" name="Subtitle 2"/>
          <p:cNvSpPr>
            <a:spLocks noGrp="1"/>
          </p:cNvSpPr>
          <p:nvPr>
            <p:ph type="subTitle" idx="1"/>
          </p:nvPr>
        </p:nvSpPr>
        <p:spPr>
          <a:xfrm>
            <a:off x="395536" y="2204864"/>
            <a:ext cx="7992888" cy="4032448"/>
          </a:xfrm>
        </p:spPr>
        <p:txBody>
          <a:bodyPr/>
          <a:lstStyle/>
          <a:p>
            <a:r>
              <a:rPr lang="tr-TR" sz="2000" b="1" dirty="0">
                <a:effectLst/>
                <a:latin typeface="Arial" panose="020B0604020202020204" pitchFamily="34" charset="0"/>
                <a:cs typeface="Arial" panose="020B0604020202020204" pitchFamily="34" charset="0"/>
              </a:rPr>
              <a:t>CHAPTER OBJECTIVES</a:t>
            </a:r>
          </a:p>
          <a:p>
            <a:pPr lvl="0" algn="just"/>
            <a:endParaRPr lang="tr-TR" sz="2400" dirty="0">
              <a:effectLst/>
            </a:endParaRPr>
          </a:p>
          <a:p>
            <a:pPr marL="342900" lvl="0" indent="-342900" algn="just">
              <a:buFont typeface="Arial" panose="020B0604020202020204" pitchFamily="34" charset="0"/>
              <a:buChar char="•"/>
            </a:pPr>
            <a:r>
              <a:rPr lang="tr-TR" sz="2800" dirty="0" err="1">
                <a:effectLst/>
                <a:latin typeface="Arial" panose="020B0604020202020204" pitchFamily="34" charset="0"/>
                <a:cs typeface="Arial" panose="020B0604020202020204" pitchFamily="34" charset="0"/>
              </a:rPr>
              <a:t>Emphasize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importance</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maritime</a:t>
            </a:r>
            <a:r>
              <a:rPr lang="tr-TR" sz="2800" dirty="0">
                <a:effectLst/>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tr-TR" sz="2800" dirty="0" err="1">
                <a:effectLst/>
                <a:latin typeface="Arial" panose="020B0604020202020204" pitchFamily="34" charset="0"/>
                <a:cs typeface="Arial" panose="020B0604020202020204" pitchFamily="34" charset="0"/>
              </a:rPr>
              <a:t>Teach</a:t>
            </a:r>
            <a:r>
              <a:rPr lang="tr-TR" sz="2800" dirty="0">
                <a:effectLst/>
                <a:latin typeface="Arial" panose="020B0604020202020204" pitchFamily="34" charset="0"/>
                <a:cs typeface="Arial" panose="020B0604020202020204" pitchFamily="34" charset="0"/>
              </a:rPr>
              <a:t> how </a:t>
            </a:r>
            <a:r>
              <a:rPr lang="tr-TR" sz="2800" dirty="0" err="1">
                <a:effectLst/>
                <a:latin typeface="Arial" panose="020B0604020202020204" pitchFamily="34" charset="0"/>
                <a:cs typeface="Arial" panose="020B0604020202020204" pitchFamily="34" charset="0"/>
              </a:rPr>
              <a:t>problems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caused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can be </a:t>
            </a:r>
            <a:r>
              <a:rPr lang="tr-TR" sz="2800" dirty="0" err="1">
                <a:effectLst/>
                <a:latin typeface="Arial" panose="020B0604020202020204" pitchFamily="34" charset="0"/>
                <a:cs typeface="Arial" panose="020B0604020202020204" pitchFamily="34" charset="0"/>
              </a:rPr>
              <a:t>overcome</a:t>
            </a:r>
            <a:r>
              <a:rPr lang="tr-TR" sz="2800" dirty="0">
                <a:effectLst/>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tr-TR" sz="2800" dirty="0" err="1">
                <a:effectLst/>
                <a:latin typeface="Arial" panose="020B0604020202020204" pitchFamily="34" charset="0"/>
                <a:cs typeface="Arial" panose="020B0604020202020204" pitchFamily="34" charset="0"/>
              </a:rPr>
              <a:t>Accentuate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mismanagement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techniques</a:t>
            </a:r>
            <a:r>
              <a:rPr lang="tr-TR" sz="2800" dirty="0">
                <a:effectLst/>
                <a:latin typeface="Arial" panose="020B0604020202020204" pitchFamily="34" charset="0"/>
                <a:cs typeface="Arial" panose="020B0604020202020204" pitchFamily="34" charset="0"/>
              </a:rPr>
              <a:t>.</a:t>
            </a:r>
          </a:p>
          <a:p>
            <a:endParaRPr lang="tr-TR" dirty="0">
              <a:effectLst/>
            </a:endParaRPr>
          </a:p>
          <a:p>
            <a:endParaRPr lang="tr-TR" dirty="0"/>
          </a:p>
        </p:txBody>
      </p:sp>
    </p:spTree>
    <p:extLst>
      <p:ext uri="{BB962C8B-B14F-4D97-AF65-F5344CB8AC3E}">
        <p14:creationId xmlns:p14="http://schemas.microsoft.com/office/powerpoint/2010/main" val="2408991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24745"/>
            <a:ext cx="8496944" cy="792087"/>
          </a:xfrm>
        </p:spPr>
        <p:txBody>
          <a:bodyPr/>
          <a:lstStyle/>
          <a:p>
            <a:pPr algn="ctr"/>
            <a:r>
              <a:rPr lang="tr-TR" sz="3600" dirty="0">
                <a:effectLst/>
              </a:rPr>
              <a:t> </a:t>
            </a:r>
            <a:r>
              <a:rPr lang="tr-TR" sz="2800" b="1" dirty="0">
                <a:latin typeface="Arial" panose="020B0604020202020204" pitchFamily="34" charset="0"/>
                <a:cs typeface="Arial" panose="020B0604020202020204" pitchFamily="34" charset="0"/>
              </a:rPr>
              <a:t>DIVERSITY MANAGEMENT in MARITIME </a:t>
            </a:r>
            <a:endParaRPr lang="tr-TR" sz="2800" dirty="0"/>
          </a:p>
        </p:txBody>
      </p:sp>
      <p:sp>
        <p:nvSpPr>
          <p:cNvPr id="3" name="Subtitle 2"/>
          <p:cNvSpPr>
            <a:spLocks noGrp="1"/>
          </p:cNvSpPr>
          <p:nvPr>
            <p:ph type="subTitle" idx="1"/>
          </p:nvPr>
        </p:nvSpPr>
        <p:spPr>
          <a:xfrm>
            <a:off x="395536" y="1844824"/>
            <a:ext cx="7704856" cy="4392488"/>
          </a:xfrm>
        </p:spPr>
        <p:txBody>
          <a:bodyPr/>
          <a:lstStyle/>
          <a:p>
            <a:r>
              <a:rPr lang="tr-TR" sz="2000" b="1" dirty="0">
                <a:effectLst/>
                <a:latin typeface="Arial" panose="020B0604020202020204" pitchFamily="34" charset="0"/>
                <a:cs typeface="Arial" panose="020B0604020202020204" pitchFamily="34" charset="0"/>
              </a:rPr>
              <a:t>CHAPTER LEARNING OUTCOMES</a:t>
            </a:r>
          </a:p>
          <a:p>
            <a:endParaRPr lang="tr-TR" sz="1800" b="1" dirty="0">
              <a:effectLst/>
              <a:latin typeface="Arial" panose="020B0604020202020204" pitchFamily="34" charset="0"/>
              <a:cs typeface="Arial" panose="020B0604020202020204" pitchFamily="34" charset="0"/>
            </a:endParaRPr>
          </a:p>
          <a:p>
            <a:pPr algn="just"/>
            <a:r>
              <a:rPr lang="en-GB" sz="2800" dirty="0">
                <a:effectLst/>
                <a:latin typeface="Arial" panose="020B0604020202020204" pitchFamily="34" charset="0"/>
                <a:cs typeface="Arial" panose="020B0604020202020204" pitchFamily="34" charset="0"/>
              </a:rPr>
              <a:t>Students passing the course successfully will acquire knowledge and skills </a:t>
            </a:r>
            <a:r>
              <a:rPr lang="tr-TR" sz="2800" dirty="0">
                <a:effectLst/>
                <a:latin typeface="Arial" panose="020B0604020202020204" pitchFamily="34" charset="0"/>
                <a:cs typeface="Arial" panose="020B0604020202020204" pitchFamily="34" charset="0"/>
              </a:rPr>
              <a:t>to be </a:t>
            </a:r>
            <a:r>
              <a:rPr lang="en-GB" sz="2800" dirty="0">
                <a:effectLst/>
                <a:latin typeface="Arial" panose="020B0604020202020204" pitchFamily="34" charset="0"/>
                <a:cs typeface="Arial" panose="020B0604020202020204" pitchFamily="34" charset="0"/>
              </a:rPr>
              <a:t>able to;</a:t>
            </a:r>
            <a:endParaRPr lang="tr-TR" sz="2800" dirty="0">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800" dirty="0">
                <a:effectLst/>
                <a:latin typeface="Arial" panose="020B0604020202020204" pitchFamily="34" charset="0"/>
                <a:cs typeface="Arial" panose="020B0604020202020204" pitchFamily="34" charset="0"/>
              </a:rPr>
              <a:t>Understand </a:t>
            </a:r>
            <a:r>
              <a:rPr lang="tr-TR" sz="2800" dirty="0" err="1">
                <a:effectLst/>
                <a:latin typeface="Arial" panose="020B0604020202020204" pitchFamily="34" charset="0"/>
                <a:cs typeface="Arial" panose="020B0604020202020204" pitchFamily="34" charset="0"/>
              </a:rPr>
              <a:t>importance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advantages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disadvantages</a:t>
            </a:r>
            <a:r>
              <a:rPr lang="tr-TR" sz="2800" dirty="0">
                <a:effectLst/>
                <a:latin typeface="Arial" panose="020B0604020202020204" pitchFamily="34" charset="0"/>
                <a:cs typeface="Arial" panose="020B0604020202020204" pitchFamily="34" charset="0"/>
              </a:rPr>
              <a:t> of diversity in </a:t>
            </a:r>
            <a:r>
              <a:rPr lang="tr-TR" sz="2800" dirty="0" err="1">
                <a:effectLst/>
                <a:latin typeface="Arial" panose="020B0604020202020204" pitchFamily="34" charset="0"/>
                <a:cs typeface="Arial" panose="020B0604020202020204" pitchFamily="34" charset="0"/>
              </a:rPr>
              <a:t>maritime</a:t>
            </a:r>
            <a:r>
              <a:rPr lang="tr-TR" sz="2800" dirty="0">
                <a:effectLst/>
                <a:latin typeface="Arial" panose="020B0604020202020204" pitchFamily="34" charset="0"/>
                <a:cs typeface="Arial" panose="020B0604020202020204" pitchFamily="34" charset="0"/>
              </a:rPr>
              <a:t>,</a:t>
            </a:r>
          </a:p>
          <a:p>
            <a:pPr lvl="0" algn="just"/>
            <a:endParaRPr lang="tr-TR" sz="2800" dirty="0">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tr-TR" sz="2800" dirty="0">
                <a:effectLst/>
                <a:latin typeface="Arial" panose="020B0604020202020204" pitchFamily="34" charset="0"/>
                <a:cs typeface="Arial" panose="020B0604020202020204" pitchFamily="34" charset="0"/>
              </a:rPr>
              <a:t>Be </a:t>
            </a:r>
            <a:r>
              <a:rPr lang="tr-TR" sz="2800" dirty="0" err="1">
                <a:effectLst/>
                <a:latin typeface="Arial" panose="020B0604020202020204" pitchFamily="34" charset="0"/>
                <a:cs typeface="Arial" panose="020B0604020202020204" pitchFamily="34" charset="0"/>
              </a:rPr>
              <a:t>aware</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problems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caused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maritime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appreciate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use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skills</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coping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with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mismanagement</a:t>
            </a:r>
            <a:r>
              <a:rPr lang="tr-TR" sz="2800" dirty="0">
                <a:effectLst/>
                <a:latin typeface="Arial" panose="020B0604020202020204" pitchFamily="34" charset="0"/>
                <a:cs typeface="Arial" panose="020B0604020202020204" pitchFamily="34" charset="0"/>
              </a:rPr>
              <a:t>.</a:t>
            </a:r>
          </a:p>
          <a:p>
            <a:endParaRPr lang="tr-TR" b="1" dirty="0">
              <a:effectLst/>
              <a:latin typeface="Arial" panose="020B0604020202020204" pitchFamily="34" charset="0"/>
              <a:cs typeface="Arial" panose="020B0604020202020204" pitchFamily="34" charset="0"/>
            </a:endParaRPr>
          </a:p>
          <a:p>
            <a:endParaRPr lang="tr-TR" dirty="0">
              <a:effectLst/>
            </a:endParaRPr>
          </a:p>
          <a:p>
            <a:endParaRPr lang="tr-TR" dirty="0"/>
          </a:p>
        </p:txBody>
      </p:sp>
    </p:spTree>
    <p:extLst>
      <p:ext uri="{BB962C8B-B14F-4D97-AF65-F5344CB8AC3E}">
        <p14:creationId xmlns:p14="http://schemas.microsoft.com/office/powerpoint/2010/main" val="19948449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dirty="0">
                <a:latin typeface="Arial" panose="020B0604020202020204" pitchFamily="34" charset="0"/>
                <a:cs typeface="Arial" panose="020B0604020202020204" pitchFamily="34" charset="0"/>
              </a:rPr>
              <a:t>Diversity</a:t>
            </a:r>
            <a:r>
              <a:rPr lang="tr-TR" b="1" dirty="0">
                <a:latin typeface="Arial" panose="020B0604020202020204" pitchFamily="34" charset="0"/>
                <a:cs typeface="Arial" panose="020B0604020202020204" pitchFamily="34" charset="0"/>
              </a:rPr>
              <a:t> Management</a:t>
            </a:r>
            <a:r>
              <a:rPr lang="en-US" b="1" dirty="0">
                <a:latin typeface="Arial" panose="020B0604020202020204" pitchFamily="34" charset="0"/>
                <a:cs typeface="Arial" panose="020B0604020202020204" pitchFamily="34" charset="0"/>
              </a:rPr>
              <a:t> in Maritime</a:t>
            </a:r>
            <a:endParaRPr lang="tr-TR" b="1" dirty="0"/>
          </a:p>
          <a:p>
            <a:pPr marL="0" indent="0" algn="just">
              <a:lnSpc>
                <a:spcPct val="150000"/>
              </a:lnSpc>
              <a:buNone/>
            </a:pPr>
            <a:r>
              <a:rPr lang="tr-TR" sz="2800" dirty="0">
                <a:effectLst/>
                <a:latin typeface="Arial" panose="020B0604020202020204" pitchFamily="34" charset="0"/>
                <a:cs typeface="Arial" panose="020B0604020202020204" pitchFamily="34" charset="0"/>
              </a:rPr>
              <a:t>M</a:t>
            </a:r>
            <a:r>
              <a:rPr lang="en-US" sz="2800" dirty="0" err="1">
                <a:effectLst/>
                <a:latin typeface="Arial" panose="020B0604020202020204" pitchFamily="34" charset="0"/>
                <a:cs typeface="Arial" panose="020B0604020202020204" pitchFamily="34" charset="0"/>
              </a:rPr>
              <a:t>anaging</a:t>
            </a:r>
            <a:r>
              <a:rPr lang="en-US" sz="2800" dirty="0">
                <a:effectLst/>
                <a:latin typeface="Arial" panose="020B0604020202020204" pitchFamily="34" charset="0"/>
                <a:cs typeface="Arial" panose="020B0604020202020204" pitchFamily="34" charset="0"/>
              </a:rPr>
              <a:t> diversity is more than simply acknowledging differences among people, it involves recognizing the value of differences, combating discrimination and promoting inclusiveness</a:t>
            </a:r>
            <a:r>
              <a:rPr lang="tr-TR" sz="2800" dirty="0">
                <a:effectLst/>
              </a:rPr>
              <a:t>.</a:t>
            </a:r>
          </a:p>
          <a:p>
            <a:pPr marL="0" indent="0">
              <a:buNone/>
            </a:pPr>
            <a:endParaRPr lang="tr-TR"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4797152"/>
            <a:ext cx="4536504" cy="1522859"/>
          </a:xfrm>
          <a:prstGeom prst="rect">
            <a:avLst/>
          </a:prstGeom>
        </p:spPr>
      </p:pic>
    </p:spTree>
    <p:extLst>
      <p:ext uri="{BB962C8B-B14F-4D97-AF65-F5344CB8AC3E}">
        <p14:creationId xmlns:p14="http://schemas.microsoft.com/office/powerpoint/2010/main" val="12355557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9144000" cy="4785395"/>
          </a:xfrm>
        </p:spPr>
        <p:txBody>
          <a:bodyPr/>
          <a:lstStyle/>
          <a:p>
            <a:pPr marL="0" indent="0">
              <a:buNone/>
            </a:pPr>
            <a:r>
              <a:rPr lang="tr-TR" sz="3400" dirty="0">
                <a:effectLst/>
                <a:latin typeface="Arial" panose="020B0604020202020204" pitchFamily="34" charset="0"/>
                <a:cs typeface="Arial" panose="020B0604020202020204" pitchFamily="34" charset="0"/>
              </a:rPr>
              <a:t> </a:t>
            </a:r>
            <a:r>
              <a:rPr lang="tr-TR" sz="2800" b="1" dirty="0">
                <a:effectLst/>
                <a:latin typeface="Arial" panose="020B0604020202020204" pitchFamily="34" charset="0"/>
                <a:cs typeface="Arial" panose="020B0604020202020204" pitchFamily="34" charset="0"/>
              </a:rPr>
              <a:t>2.1 Importance of Diversity Management in Maritime </a:t>
            </a:r>
          </a:p>
          <a:p>
            <a:pPr>
              <a:lnSpc>
                <a:spcPct val="150000"/>
              </a:lnSpc>
            </a:pP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A gender-dominated workplace</a:t>
            </a:r>
          </a:p>
          <a:p>
            <a:pPr>
              <a:lnSpc>
                <a:spcPct val="150000"/>
              </a:lnSpc>
            </a:pPr>
            <a:r>
              <a:rPr lang="tr-TR" sz="2800" kern="1200" dirty="0" err="1">
                <a:effectLst/>
                <a:latin typeface="Arial" charset="0"/>
              </a:rPr>
              <a:t>Shipping</a:t>
            </a:r>
            <a:r>
              <a:rPr lang="tr-TR" sz="2800" kern="1200" dirty="0">
                <a:effectLst/>
                <a:latin typeface="Arial" charset="0"/>
              </a:rPr>
              <a:t> </a:t>
            </a:r>
            <a:r>
              <a:rPr lang="tr-TR" sz="2800" kern="1200" dirty="0" err="1">
                <a:effectLst/>
                <a:latin typeface="Arial" charset="0"/>
              </a:rPr>
              <a:t>and</a:t>
            </a:r>
            <a:r>
              <a:rPr lang="tr-TR" sz="2800" kern="1200" dirty="0">
                <a:effectLst/>
                <a:latin typeface="Arial" charset="0"/>
              </a:rPr>
              <a:t> </a:t>
            </a:r>
            <a:r>
              <a:rPr lang="tr-TR" sz="2800" kern="1200" dirty="0" err="1">
                <a:effectLst/>
                <a:latin typeface="Arial" charset="0"/>
              </a:rPr>
              <a:t>seafaring</a:t>
            </a:r>
            <a:r>
              <a:rPr lang="tr-TR" sz="2800" kern="1200" dirty="0">
                <a:effectLst/>
                <a:latin typeface="Arial" charset="0"/>
              </a:rPr>
              <a:t> </a:t>
            </a:r>
            <a:r>
              <a:rPr lang="tr-TR" sz="2800" kern="1200" dirty="0" err="1">
                <a:effectLst/>
                <a:latin typeface="Arial" charset="0"/>
              </a:rPr>
              <a:t>are</a:t>
            </a:r>
            <a:r>
              <a:rPr lang="tr-TR" sz="2800" kern="1200" dirty="0">
                <a:effectLst/>
                <a:latin typeface="Arial" charset="0"/>
              </a:rPr>
              <a:t> </a:t>
            </a:r>
            <a:r>
              <a:rPr lang="tr-TR" sz="2800" kern="1200" dirty="0" err="1">
                <a:effectLst/>
                <a:latin typeface="Arial" charset="0"/>
              </a:rPr>
              <a:t>increasingly</a:t>
            </a:r>
            <a:r>
              <a:rPr lang="tr-TR" sz="2800" kern="1200" dirty="0">
                <a:effectLst/>
                <a:latin typeface="Arial" charset="0"/>
              </a:rPr>
              <a:t> </a:t>
            </a:r>
            <a:r>
              <a:rPr lang="tr-TR" sz="2800" kern="1200" dirty="0" err="1">
                <a:effectLst/>
                <a:latin typeface="Arial" charset="0"/>
              </a:rPr>
              <a:t>diverse</a:t>
            </a:r>
            <a:r>
              <a:rPr lang="tr-TR" sz="2800" kern="1200" dirty="0">
                <a:effectLst/>
                <a:latin typeface="Arial" charset="0"/>
              </a:rPr>
              <a:t> in </a:t>
            </a:r>
            <a:r>
              <a:rPr lang="tr-TR" sz="2800" kern="1200" dirty="0" err="1">
                <a:effectLst/>
                <a:latin typeface="Arial" charset="0"/>
              </a:rPr>
              <a:t>terms</a:t>
            </a:r>
            <a:r>
              <a:rPr lang="tr-TR" sz="2800" kern="1200" dirty="0">
                <a:effectLst/>
                <a:latin typeface="Arial" charset="0"/>
              </a:rPr>
              <a:t> of </a:t>
            </a:r>
            <a:r>
              <a:rPr lang="tr-TR" sz="2800" kern="1200" dirty="0" err="1">
                <a:effectLst/>
                <a:latin typeface="Arial" charset="0"/>
              </a:rPr>
              <a:t>race</a:t>
            </a:r>
            <a:r>
              <a:rPr lang="tr-TR" sz="2800" kern="1200" dirty="0">
                <a:effectLst/>
                <a:latin typeface="Arial" charset="0"/>
              </a:rPr>
              <a:t>, </a:t>
            </a:r>
            <a:r>
              <a:rPr lang="tr-TR" sz="2800" kern="1200" dirty="0" err="1">
                <a:effectLst/>
                <a:latin typeface="Arial" charset="0"/>
              </a:rPr>
              <a:t>class</a:t>
            </a:r>
            <a:r>
              <a:rPr lang="tr-TR" sz="2800" kern="1200" dirty="0">
                <a:effectLst/>
                <a:latin typeface="Arial" charset="0"/>
              </a:rPr>
              <a:t> </a:t>
            </a:r>
            <a:r>
              <a:rPr lang="tr-TR" sz="2800" kern="1200" dirty="0" err="1">
                <a:effectLst/>
                <a:latin typeface="Arial" charset="0"/>
              </a:rPr>
              <a:t>and</a:t>
            </a:r>
            <a:r>
              <a:rPr lang="tr-TR" sz="2800" kern="1200" dirty="0">
                <a:effectLst/>
                <a:latin typeface="Arial" charset="0"/>
              </a:rPr>
              <a:t> </a:t>
            </a:r>
            <a:r>
              <a:rPr lang="tr-TR" sz="2800" kern="1200" dirty="0" err="1">
                <a:effectLst/>
                <a:latin typeface="Arial" charset="0"/>
              </a:rPr>
              <a:t>nationality</a:t>
            </a:r>
            <a:r>
              <a:rPr lang="tr-TR" sz="2800" kern="1200" dirty="0">
                <a:effectLst/>
                <a:latin typeface="Arial" charset="0"/>
              </a:rPr>
              <a:t>. </a:t>
            </a:r>
          </a:p>
          <a:p>
            <a:pPr>
              <a:lnSpc>
                <a:spcPct val="150000"/>
              </a:lnSpc>
            </a:pPr>
            <a:r>
              <a:rPr lang="tr-TR" sz="2800" kern="1200" dirty="0" err="1">
                <a:effectLst/>
                <a:latin typeface="Arial" charset="0"/>
              </a:rPr>
              <a:t>this</a:t>
            </a:r>
            <a:r>
              <a:rPr lang="tr-TR" sz="2800" kern="1200" dirty="0">
                <a:effectLst/>
                <a:latin typeface="Arial" charset="0"/>
              </a:rPr>
              <a:t> </a:t>
            </a:r>
            <a:r>
              <a:rPr lang="tr-TR" sz="2800" kern="1200" dirty="0" err="1">
                <a:effectLst/>
                <a:latin typeface="Arial" charset="0"/>
              </a:rPr>
              <a:t>intricate</a:t>
            </a:r>
            <a:r>
              <a:rPr lang="tr-TR" sz="2800" kern="1200" dirty="0">
                <a:effectLst/>
                <a:latin typeface="Arial" charset="0"/>
              </a:rPr>
              <a:t> </a:t>
            </a:r>
            <a:r>
              <a:rPr lang="tr-TR" sz="2800" kern="1200" dirty="0" err="1">
                <a:effectLst/>
                <a:latin typeface="Arial" charset="0"/>
              </a:rPr>
              <a:t>and</a:t>
            </a:r>
            <a:r>
              <a:rPr lang="tr-TR" sz="2800" kern="1200" dirty="0">
                <a:effectLst/>
                <a:latin typeface="Arial" charset="0"/>
              </a:rPr>
              <a:t> </a:t>
            </a:r>
            <a:r>
              <a:rPr lang="tr-TR" sz="2800" kern="1200" dirty="0" err="1">
                <a:effectLst/>
                <a:latin typeface="Arial" charset="0"/>
              </a:rPr>
              <a:t>globalised</a:t>
            </a:r>
            <a:r>
              <a:rPr lang="tr-TR" sz="2800" kern="1200" dirty="0">
                <a:effectLst/>
                <a:latin typeface="Arial" charset="0"/>
              </a:rPr>
              <a:t> </a:t>
            </a:r>
            <a:r>
              <a:rPr lang="tr-TR" sz="2800" kern="1200" dirty="0" err="1">
                <a:effectLst/>
                <a:latin typeface="Arial" charset="0"/>
              </a:rPr>
              <a:t>industry</a:t>
            </a:r>
            <a:r>
              <a:rPr lang="tr-TR" sz="2800" kern="1200" dirty="0">
                <a:effectLst/>
                <a:latin typeface="Arial" charset="0"/>
              </a:rPr>
              <a:t> </a:t>
            </a:r>
            <a:endParaRPr lang="tr-TR" sz="2800" dirty="0">
              <a:effectLst/>
              <a:latin typeface="Arial" panose="020B0604020202020204" pitchFamily="34" charset="0"/>
              <a:cs typeface="Arial" panose="020B0604020202020204" pitchFamily="34" charset="0"/>
            </a:endParaRPr>
          </a:p>
          <a:p>
            <a:endParaRPr lang="tr-TR" sz="2800" dirty="0">
              <a:effectLst/>
              <a:latin typeface="Arial" panose="020B0604020202020204" pitchFamily="34" charset="0"/>
              <a:cs typeface="Arial" panose="020B0604020202020204" pitchFamily="34" charset="0"/>
            </a:endParaRPr>
          </a:p>
          <a:p>
            <a:endParaRPr lang="tr-TR" dirty="0">
              <a:effectLst/>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8960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964488" cy="4785395"/>
          </a:xfrm>
        </p:spPr>
        <p:txBody>
          <a:bodyPr/>
          <a:lstStyle/>
          <a:p>
            <a:pPr marL="0" indent="0"/>
            <a:endParaRPr lang="tr-TR" sz="3400" dirty="0">
              <a:effectLst/>
              <a:latin typeface="Arial" panose="020B0604020202020204" pitchFamily="34" charset="0"/>
              <a:cs typeface="Arial" panose="020B0604020202020204" pitchFamily="34" charset="0"/>
            </a:endParaRPr>
          </a:p>
          <a:p>
            <a:pPr marL="0" indent="0">
              <a:lnSpc>
                <a:spcPct val="150000"/>
              </a:lnSpc>
            </a:pPr>
            <a:r>
              <a:rPr lang="tr-TR" sz="3400" dirty="0">
                <a:effectLst/>
                <a:latin typeface="Arial" panose="020B0604020202020204" pitchFamily="34" charset="0"/>
                <a:cs typeface="Arial" panose="020B0604020202020204" pitchFamily="34" charset="0"/>
              </a:rPr>
              <a:t> </a:t>
            </a:r>
            <a:r>
              <a:rPr lang="tr-TR" sz="2800" dirty="0">
                <a:effectLst/>
                <a:latin typeface="Arial" panose="020B0604020202020204" pitchFamily="34" charset="0"/>
                <a:cs typeface="Arial" panose="020B0604020202020204" pitchFamily="34" charset="0"/>
              </a:rPr>
              <a:t>Varied Viewpoints</a:t>
            </a:r>
          </a:p>
          <a:p>
            <a:pPr>
              <a:lnSpc>
                <a:spcPct val="150000"/>
              </a:lnSpc>
            </a:pPr>
            <a:r>
              <a:rPr lang="tr-TR" sz="2800" kern="1200" dirty="0" err="1">
                <a:effectLst/>
                <a:latin typeface="Arial" charset="0"/>
              </a:rPr>
              <a:t>Strong</a:t>
            </a:r>
            <a:r>
              <a:rPr lang="tr-TR" sz="2800" kern="1200" dirty="0">
                <a:effectLst/>
                <a:latin typeface="Arial" charset="0"/>
              </a:rPr>
              <a:t> </a:t>
            </a:r>
            <a:r>
              <a:rPr lang="tr-TR" sz="2800" kern="1200" dirty="0" err="1">
                <a:effectLst/>
                <a:latin typeface="Arial" charset="0"/>
              </a:rPr>
              <a:t>Communication</a:t>
            </a:r>
            <a:endParaRPr lang="tr-TR" sz="2800" kern="1200" dirty="0">
              <a:effectLst/>
              <a:latin typeface="Arial" charset="0"/>
            </a:endParaRPr>
          </a:p>
          <a:p>
            <a:pPr>
              <a:lnSpc>
                <a:spcPct val="150000"/>
              </a:lnSpc>
            </a:pPr>
            <a:r>
              <a:rPr lang="tr-TR" sz="2800" kern="1200" dirty="0" err="1">
                <a:effectLst/>
                <a:latin typeface="Arial" charset="0"/>
              </a:rPr>
              <a:t>Foster</a:t>
            </a:r>
            <a:r>
              <a:rPr lang="tr-TR" sz="2800" kern="1200" dirty="0">
                <a:effectLst/>
                <a:latin typeface="Arial" charset="0"/>
              </a:rPr>
              <a:t> a </a:t>
            </a:r>
            <a:r>
              <a:rPr lang="tr-TR" sz="2800" kern="1200" dirty="0" err="1">
                <a:effectLst/>
                <a:latin typeface="Arial" charset="0"/>
              </a:rPr>
              <a:t>Positive</a:t>
            </a:r>
            <a:r>
              <a:rPr lang="tr-TR" sz="2800" kern="1200" dirty="0">
                <a:effectLst/>
                <a:latin typeface="Arial" charset="0"/>
              </a:rPr>
              <a:t> </a:t>
            </a:r>
            <a:r>
              <a:rPr lang="tr-TR" sz="2800" kern="1200" dirty="0" err="1">
                <a:effectLst/>
                <a:latin typeface="Arial" charset="0"/>
              </a:rPr>
              <a:t>Work</a:t>
            </a:r>
            <a:r>
              <a:rPr lang="tr-TR" sz="2800" kern="1200" dirty="0">
                <a:effectLst/>
                <a:latin typeface="Arial" charset="0"/>
              </a:rPr>
              <a:t> Environment</a:t>
            </a:r>
          </a:p>
          <a:p>
            <a:pPr>
              <a:lnSpc>
                <a:spcPct val="150000"/>
              </a:lnSpc>
            </a:pPr>
            <a:r>
              <a:rPr lang="tr-TR" sz="2800" kern="1200" dirty="0" err="1">
                <a:effectLst/>
                <a:latin typeface="Arial" charset="0"/>
                <a:cs typeface="Arial" panose="020B0604020202020204" pitchFamily="34" charset="0"/>
              </a:rPr>
              <a:t>Taking</a:t>
            </a:r>
            <a:r>
              <a:rPr lang="tr-TR" sz="2800" kern="1200" dirty="0">
                <a:effectLst/>
                <a:latin typeface="Arial" charset="0"/>
                <a:cs typeface="Arial" panose="020B0604020202020204" pitchFamily="34" charset="0"/>
              </a:rPr>
              <a:t> </a:t>
            </a:r>
            <a:r>
              <a:rPr lang="tr-TR" sz="2800" kern="1200" dirty="0" err="1">
                <a:effectLst/>
                <a:latin typeface="Arial" charset="0"/>
                <a:cs typeface="Arial" panose="020B0604020202020204" pitchFamily="34" charset="0"/>
              </a:rPr>
              <a:t>Care</a:t>
            </a:r>
            <a:r>
              <a:rPr lang="tr-TR" sz="2800" kern="1200" dirty="0">
                <a:effectLst/>
                <a:latin typeface="Arial" charset="0"/>
                <a:cs typeface="Arial" panose="020B0604020202020204" pitchFamily="34" charset="0"/>
              </a:rPr>
              <a:t> of </a:t>
            </a:r>
            <a:r>
              <a:rPr lang="tr-TR" sz="2800" kern="1200" dirty="0" err="1">
                <a:effectLst/>
                <a:latin typeface="Arial" charset="0"/>
                <a:cs typeface="Arial" panose="020B0604020202020204" pitchFamily="34" charset="0"/>
              </a:rPr>
              <a:t>Employees</a:t>
            </a:r>
            <a:endParaRPr lang="tr-TR" sz="2800" kern="1200" dirty="0">
              <a:effectLst/>
              <a:latin typeface="Arial" charset="0"/>
              <a:cs typeface="Arial" panose="020B0604020202020204" pitchFamily="34" charset="0"/>
            </a:endParaRPr>
          </a:p>
          <a:p>
            <a:pPr>
              <a:lnSpc>
                <a:spcPct val="150000"/>
              </a:lnSpc>
            </a:pPr>
            <a:r>
              <a:rPr lang="tr-TR" sz="2800" kern="1200" dirty="0" err="1">
                <a:effectLst/>
                <a:latin typeface="Arial" charset="0"/>
                <a:cs typeface="Arial" panose="020B0604020202020204" pitchFamily="34" charset="0"/>
              </a:rPr>
              <a:t>Gaining</a:t>
            </a:r>
            <a:r>
              <a:rPr lang="tr-TR" sz="2800" kern="1200" dirty="0">
                <a:effectLst/>
                <a:latin typeface="Arial" charset="0"/>
                <a:cs typeface="Arial" panose="020B0604020202020204" pitchFamily="34" charset="0"/>
              </a:rPr>
              <a:t> a Great </a:t>
            </a:r>
            <a:r>
              <a:rPr lang="tr-TR" sz="2800" kern="1200" dirty="0" err="1">
                <a:effectLst/>
                <a:latin typeface="Arial" charset="0"/>
                <a:cs typeface="Arial" panose="020B0604020202020204" pitchFamily="34" charset="0"/>
              </a:rPr>
              <a:t>Reputation</a:t>
            </a:r>
            <a:endParaRPr lang="tr-TR" sz="2800" dirty="0">
              <a:effectLst/>
              <a:latin typeface="Arial" panose="020B0604020202020204" pitchFamily="34" charset="0"/>
              <a:cs typeface="Arial" panose="020B0604020202020204" pitchFamily="34" charset="0"/>
            </a:endParaRPr>
          </a:p>
          <a:p>
            <a:endParaRPr lang="tr-TR" sz="2800" dirty="0">
              <a:effectLst/>
              <a:latin typeface="Arial" panose="020B0604020202020204" pitchFamily="34" charset="0"/>
              <a:cs typeface="Arial" panose="020B0604020202020204" pitchFamily="34" charset="0"/>
            </a:endParaRPr>
          </a:p>
          <a:p>
            <a:endParaRPr lang="tr-TR" dirty="0">
              <a:effectLst/>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1328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964488" cy="4785395"/>
          </a:xfrm>
        </p:spPr>
        <p:txBody>
          <a:bodyPr/>
          <a:lstStyle/>
          <a:p>
            <a:pPr marL="0" indent="0">
              <a:buNone/>
            </a:pPr>
            <a:r>
              <a:rPr lang="tr-TR" sz="3400" dirty="0">
                <a:effectLst/>
                <a:latin typeface="Arial" panose="020B0604020202020204" pitchFamily="34" charset="0"/>
                <a:cs typeface="Arial" panose="020B0604020202020204" pitchFamily="34" charset="0"/>
              </a:rPr>
              <a:t>  </a:t>
            </a:r>
            <a:r>
              <a:rPr lang="tr-TR" sz="2800" b="1" dirty="0">
                <a:effectLst/>
                <a:latin typeface="Arial" panose="020B0604020202020204" pitchFamily="34" charset="0"/>
                <a:cs typeface="Arial" panose="020B0604020202020204" pitchFamily="34" charset="0"/>
              </a:rPr>
              <a:t>2.1.1  </a:t>
            </a:r>
            <a:r>
              <a:rPr lang="tr-TR" sz="2800" b="1" dirty="0" err="1">
                <a:effectLst/>
                <a:latin typeface="Arial" panose="020B0604020202020204" pitchFamily="34" charset="0"/>
                <a:cs typeface="Arial" panose="020B0604020202020204" pitchFamily="34" charset="0"/>
              </a:rPr>
              <a:t>Gender</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Diversity</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Experiences</a:t>
            </a:r>
            <a:r>
              <a:rPr lang="tr-TR" sz="2800" b="1" dirty="0">
                <a:effectLst/>
                <a:latin typeface="Arial" panose="020B0604020202020204" pitchFamily="34" charset="0"/>
                <a:cs typeface="Arial" panose="020B0604020202020204" pitchFamily="34" charset="0"/>
              </a:rPr>
              <a:t> at </a:t>
            </a:r>
            <a:r>
              <a:rPr lang="tr-TR" sz="2800" b="1" dirty="0" err="1">
                <a:effectLst/>
                <a:latin typeface="Arial" panose="020B0604020202020204" pitchFamily="34" charset="0"/>
                <a:cs typeface="Arial" panose="020B0604020202020204" pitchFamily="34" charset="0"/>
              </a:rPr>
              <a:t>Sea</a:t>
            </a:r>
            <a:endParaRPr lang="tr-TR" sz="2800" b="1" dirty="0">
              <a:effectLst/>
              <a:latin typeface="Arial" panose="020B0604020202020204" pitchFamily="34" charset="0"/>
              <a:cs typeface="Arial" panose="020B0604020202020204" pitchFamily="34" charset="0"/>
            </a:endParaRPr>
          </a:p>
          <a:p>
            <a:pPr marL="0" indent="0" algn="ctr">
              <a:buNone/>
            </a:pPr>
            <a:r>
              <a:rPr lang="en-US" sz="2800" u="sng" dirty="0">
                <a:effectLst/>
                <a:latin typeface="Arial" panose="020B0604020202020204" pitchFamily="34" charset="0"/>
                <a:cs typeface="Arial" panose="020B0604020202020204" pitchFamily="34" charset="0"/>
              </a:rPr>
              <a:t>Major </a:t>
            </a:r>
            <a:r>
              <a:rPr lang="tr-TR" sz="2800" u="sng" dirty="0">
                <a:effectLst/>
                <a:latin typeface="Arial" panose="020B0604020202020204" pitchFamily="34" charset="0"/>
                <a:cs typeface="Arial" panose="020B0604020202020204" pitchFamily="34" charset="0"/>
              </a:rPr>
              <a:t>findings from a training ship</a:t>
            </a:r>
          </a:p>
          <a:p>
            <a:pPr>
              <a:lnSpc>
                <a:spcPct val="150000"/>
              </a:lnSpc>
            </a:pPr>
            <a:r>
              <a:rPr lang="tr-TR" sz="2400" dirty="0">
                <a:effectLst/>
                <a:latin typeface="Arial" panose="020B0604020202020204" pitchFamily="34" charset="0"/>
                <a:cs typeface="Arial" panose="020B0604020202020204" pitchFamily="34" charset="0"/>
              </a:rPr>
              <a:t>Female cadets: more fragile BUT more persistent, ambitious, persistent in work tasks</a:t>
            </a:r>
          </a:p>
          <a:p>
            <a:pPr>
              <a:lnSpc>
                <a:spcPct val="150000"/>
              </a:lnSpc>
            </a:pPr>
            <a:r>
              <a:rPr lang="tr-TR" sz="2400" dirty="0">
                <a:effectLst/>
                <a:latin typeface="Arial" panose="020B0604020202020204" pitchFamily="34" charset="0"/>
                <a:cs typeface="Arial" panose="020B0604020202020204" pitchFamily="34" charset="0"/>
              </a:rPr>
              <a:t>the awareness settled quickly for all participants</a:t>
            </a:r>
          </a:p>
          <a:p>
            <a:pPr>
              <a:lnSpc>
                <a:spcPct val="150000"/>
              </a:lnSpc>
            </a:pPr>
            <a:r>
              <a:rPr lang="en-US" sz="2400" dirty="0">
                <a:effectLst/>
                <a:latin typeface="Arial" panose="020B0604020202020204" pitchFamily="34" charset="0"/>
                <a:cs typeface="Arial" panose="020B0604020202020204" pitchFamily="34" charset="0"/>
              </a:rPr>
              <a:t>both </a:t>
            </a:r>
            <a:r>
              <a:rPr lang="tr-TR" sz="2400" dirty="0">
                <a:effectLst/>
                <a:latin typeface="Arial" panose="020B0604020202020204" pitchFamily="34" charset="0"/>
                <a:cs typeface="Arial" panose="020B0604020202020204" pitchFamily="34" charset="0"/>
              </a:rPr>
              <a:t>genders with </a:t>
            </a:r>
            <a:r>
              <a:rPr lang="en-US" sz="2400" dirty="0">
                <a:effectLst/>
                <a:latin typeface="Arial" panose="020B0604020202020204" pitchFamily="34" charset="0"/>
                <a:cs typeface="Arial" panose="020B0604020202020204" pitchFamily="34" charset="0"/>
              </a:rPr>
              <a:t>high scores in the applied psychological </a:t>
            </a:r>
            <a:r>
              <a:rPr lang="tr-TR" sz="2400" dirty="0">
                <a:effectLst/>
                <a:latin typeface="Arial" panose="020B0604020202020204" pitchFamily="34" charset="0"/>
                <a:cs typeface="Arial" panose="020B0604020202020204" pitchFamily="34" charset="0"/>
              </a:rPr>
              <a:t>survey </a:t>
            </a:r>
            <a:r>
              <a:rPr lang="en-US" sz="2400" dirty="0">
                <a:effectLst/>
                <a:latin typeface="Arial" panose="020B0604020202020204" pitchFamily="34" charset="0"/>
                <a:cs typeface="Arial" panose="020B0604020202020204" pitchFamily="34" charset="0"/>
              </a:rPr>
              <a:t>on the scales of Nervousness, Aggressiveness, Sociability, Trend to Dominance, Extraversion and Masculinity, </a:t>
            </a:r>
            <a:endParaRPr lang="tr-T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085412"/>
      </p:ext>
    </p:extLst>
  </p:cSld>
  <p:clrMapOvr>
    <a:masterClrMapping/>
  </p:clrMapOvr>
  <p:transition/>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26087</TotalTime>
  <Words>5885</Words>
  <Application>Microsoft Office PowerPoint</Application>
  <PresentationFormat>On-screen Show (4:3)</PresentationFormat>
  <Paragraphs>299</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Courier New</vt:lpstr>
      <vt:lpstr>Tahoma</vt:lpstr>
      <vt:lpstr>Wingdings</vt:lpstr>
      <vt:lpstr>Ocean</vt:lpstr>
      <vt:lpstr>GENDER IDENTITY MANAGEMENT AND LEADERSHIP CHAPTER II  DIVERSITY MANAGEMENT in MARITIME    </vt:lpstr>
      <vt:lpstr>CHAPTER II   DIVERSITY MANAGEMENT in MARITIME   2.1 Importance of Diversity in Maritime  2.1.1  Gender Diversity Experiences at Sea  2.2  Strategies to Promote Diversity in        Workplaces     </vt:lpstr>
      <vt:lpstr> DIVERSITY MANAGEMENT in MARITIME   2.3  Coping With Diversity Mismanagement    2.3.1 Vision and Leadership  2.3.2 Appreciation of Personal Differences  2.3.3 Building Self-Confidence  2.3.4 Stress Management Skills  2.3.5  Effective Communication Skills   </vt:lpstr>
      <vt:lpstr> DIVERSITY MANAGEMENT in MARITIME</vt:lpstr>
      <vt:lpstr> DIVERSITY MANAGEMENT in MARITIME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Tüdev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Taner Albayrak</dc:creator>
  <cp:lastModifiedBy>Catalin Popa</cp:lastModifiedBy>
  <cp:revision>1201</cp:revision>
  <dcterms:created xsi:type="dcterms:W3CDTF">2000-03-29T11:13:49Z</dcterms:created>
  <dcterms:modified xsi:type="dcterms:W3CDTF">2019-06-22T09:33:55Z</dcterms:modified>
</cp:coreProperties>
</file>