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260" r:id="rId3"/>
    <p:sldId id="343" r:id="rId4"/>
    <p:sldId id="274" r:id="rId5"/>
    <p:sldId id="275" r:id="rId6"/>
    <p:sldId id="344" r:id="rId7"/>
    <p:sldId id="345" r:id="rId8"/>
    <p:sldId id="297" r:id="rId9"/>
    <p:sldId id="298" r:id="rId10"/>
    <p:sldId id="299" r:id="rId11"/>
    <p:sldId id="300" r:id="rId12"/>
    <p:sldId id="301" r:id="rId13"/>
    <p:sldId id="302" r:id="rId14"/>
    <p:sldId id="303" r:id="rId15"/>
    <p:sldId id="304" r:id="rId16"/>
    <p:sldId id="305" r:id="rId17"/>
    <p:sldId id="306" r:id="rId18"/>
    <p:sldId id="307" r:id="rId19"/>
    <p:sldId id="346" r:id="rId20"/>
    <p:sldId id="308" r:id="rId21"/>
    <p:sldId id="309" r:id="rId22"/>
    <p:sldId id="310" r:id="rId23"/>
    <p:sldId id="311" r:id="rId24"/>
    <p:sldId id="312" r:id="rId25"/>
    <p:sldId id="313" r:id="rId26"/>
    <p:sldId id="314" r:id="rId27"/>
    <p:sldId id="315" r:id="rId28"/>
    <p:sldId id="316" r:id="rId29"/>
    <p:sldId id="317" r:id="rId30"/>
    <p:sldId id="318" r:id="rId31"/>
    <p:sldId id="319" r:id="rId32"/>
    <p:sldId id="320" r:id="rId33"/>
    <p:sldId id="321" r:id="rId34"/>
    <p:sldId id="322" r:id="rId35"/>
    <p:sldId id="323" r:id="rId36"/>
    <p:sldId id="324" r:id="rId37"/>
    <p:sldId id="325" r:id="rId38"/>
    <p:sldId id="326" r:id="rId39"/>
    <p:sldId id="327" r:id="rId40"/>
    <p:sldId id="328" r:id="rId41"/>
    <p:sldId id="329" r:id="rId42"/>
    <p:sldId id="330" r:id="rId43"/>
    <p:sldId id="331" r:id="rId44"/>
    <p:sldId id="332" r:id="rId45"/>
    <p:sldId id="333" r:id="rId46"/>
    <p:sldId id="334" r:id="rId47"/>
    <p:sldId id="335" r:id="rId48"/>
    <p:sldId id="336" r:id="rId49"/>
    <p:sldId id="337" r:id="rId50"/>
    <p:sldId id="338" r:id="rId51"/>
    <p:sldId id="340" r:id="rId52"/>
    <p:sldId id="341" r:id="rId53"/>
    <p:sldId id="342"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29E"/>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101" d="100"/>
          <a:sy n="101" d="100"/>
        </p:scale>
        <p:origin x="18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2A5D29-62BA-4825-B781-E3C87B93B46F}" type="datetimeFigureOut">
              <a:rPr lang="ro-RO" smtClean="0"/>
              <a:t>29.07.2025</a:t>
            </a:fld>
            <a:endParaRPr lang="ro-RO"/>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66C30-2FAE-4185-83A0-4FB1E4D1FCC6}" type="slidenum">
              <a:rPr lang="ro-RO" smtClean="0"/>
              <a:t>‹#›</a:t>
            </a:fld>
            <a:endParaRPr lang="ro-RO"/>
          </a:p>
        </p:txBody>
      </p:sp>
    </p:spTree>
    <p:extLst>
      <p:ext uri="{BB962C8B-B14F-4D97-AF65-F5344CB8AC3E}">
        <p14:creationId xmlns:p14="http://schemas.microsoft.com/office/powerpoint/2010/main" val="179065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F66C30-2FAE-4185-83A0-4FB1E4D1FCC6}" type="slidenum">
              <a:rPr lang="ro-RO" smtClean="0"/>
              <a:t>1</a:t>
            </a:fld>
            <a:endParaRPr lang="ro-RO"/>
          </a:p>
        </p:txBody>
      </p:sp>
    </p:spTree>
    <p:extLst>
      <p:ext uri="{BB962C8B-B14F-4D97-AF65-F5344CB8AC3E}">
        <p14:creationId xmlns:p14="http://schemas.microsoft.com/office/powerpoint/2010/main" val="139545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2C68A-C7FF-2E17-D59B-B9D9316D6D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18295-9213-D6D0-4E62-F0074CFAB4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FE21B-F192-3421-D11C-BCEF4767DA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2FA76B9-E879-5ADB-2A4B-7EA06BF1584D}"/>
              </a:ext>
            </a:extLst>
          </p:cNvPr>
          <p:cNvSpPr>
            <a:spLocks noGrp="1"/>
          </p:cNvSpPr>
          <p:nvPr>
            <p:ph type="sldNum" sz="quarter" idx="5"/>
          </p:nvPr>
        </p:nvSpPr>
        <p:spPr/>
        <p:txBody>
          <a:bodyPr/>
          <a:lstStyle/>
          <a:p>
            <a:fld id="{6AF66C30-2FAE-4185-83A0-4FB1E4D1FCC6}" type="slidenum">
              <a:rPr lang="ro-RO" smtClean="0"/>
              <a:t>10</a:t>
            </a:fld>
            <a:endParaRPr lang="ro-RO"/>
          </a:p>
        </p:txBody>
      </p:sp>
    </p:spTree>
    <p:extLst>
      <p:ext uri="{BB962C8B-B14F-4D97-AF65-F5344CB8AC3E}">
        <p14:creationId xmlns:p14="http://schemas.microsoft.com/office/powerpoint/2010/main" val="3238703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F1561-972D-85BC-6752-512C0016B0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E4D02D-AB57-38CB-CA20-BC578D1AD7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186A5-ACE1-ECC2-9535-54D0A4B78E1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62664C5-7B3B-3E1C-DED8-01AF9C385903}"/>
              </a:ext>
            </a:extLst>
          </p:cNvPr>
          <p:cNvSpPr>
            <a:spLocks noGrp="1"/>
          </p:cNvSpPr>
          <p:nvPr>
            <p:ph type="sldNum" sz="quarter" idx="5"/>
          </p:nvPr>
        </p:nvSpPr>
        <p:spPr/>
        <p:txBody>
          <a:bodyPr/>
          <a:lstStyle/>
          <a:p>
            <a:fld id="{6AF66C30-2FAE-4185-83A0-4FB1E4D1FCC6}" type="slidenum">
              <a:rPr lang="ro-RO" smtClean="0"/>
              <a:t>11</a:t>
            </a:fld>
            <a:endParaRPr lang="ro-RO"/>
          </a:p>
        </p:txBody>
      </p:sp>
    </p:spTree>
    <p:extLst>
      <p:ext uri="{BB962C8B-B14F-4D97-AF65-F5344CB8AC3E}">
        <p14:creationId xmlns:p14="http://schemas.microsoft.com/office/powerpoint/2010/main" val="2704048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2A888-5328-6895-2182-1102E9D99C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E1E626-E674-D2F1-4D8E-41CDEDA9C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5068F2-FEC5-E147-5DFD-F460E1296C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1668660-1814-EA84-BC47-822E905326B2}"/>
              </a:ext>
            </a:extLst>
          </p:cNvPr>
          <p:cNvSpPr>
            <a:spLocks noGrp="1"/>
          </p:cNvSpPr>
          <p:nvPr>
            <p:ph type="sldNum" sz="quarter" idx="5"/>
          </p:nvPr>
        </p:nvSpPr>
        <p:spPr/>
        <p:txBody>
          <a:bodyPr/>
          <a:lstStyle/>
          <a:p>
            <a:fld id="{6AF66C30-2FAE-4185-83A0-4FB1E4D1FCC6}" type="slidenum">
              <a:rPr lang="ro-RO" smtClean="0"/>
              <a:t>12</a:t>
            </a:fld>
            <a:endParaRPr lang="ro-RO"/>
          </a:p>
        </p:txBody>
      </p:sp>
    </p:spTree>
    <p:extLst>
      <p:ext uri="{BB962C8B-B14F-4D97-AF65-F5344CB8AC3E}">
        <p14:creationId xmlns:p14="http://schemas.microsoft.com/office/powerpoint/2010/main" val="272752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671D3-9218-4C25-4F4D-A32E6816BB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5C17C-DA85-DE0A-042F-4E8FAE3135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A218B-16A7-7570-BC6E-2F4C6B7913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A486AB13-1D25-B83A-45FA-927C52CB7223}"/>
              </a:ext>
            </a:extLst>
          </p:cNvPr>
          <p:cNvSpPr>
            <a:spLocks noGrp="1"/>
          </p:cNvSpPr>
          <p:nvPr>
            <p:ph type="sldNum" sz="quarter" idx="5"/>
          </p:nvPr>
        </p:nvSpPr>
        <p:spPr/>
        <p:txBody>
          <a:bodyPr/>
          <a:lstStyle/>
          <a:p>
            <a:fld id="{6AF66C30-2FAE-4185-83A0-4FB1E4D1FCC6}" type="slidenum">
              <a:rPr lang="ro-RO" smtClean="0"/>
              <a:t>13</a:t>
            </a:fld>
            <a:endParaRPr lang="ro-RO"/>
          </a:p>
        </p:txBody>
      </p:sp>
    </p:spTree>
    <p:extLst>
      <p:ext uri="{BB962C8B-B14F-4D97-AF65-F5344CB8AC3E}">
        <p14:creationId xmlns:p14="http://schemas.microsoft.com/office/powerpoint/2010/main" val="2686905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4E394-3D76-8F6C-0D92-8103DF813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46DBEA-2743-337B-1257-5B6B9360E4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52605E-CC20-4A39-7EF1-9566B7A33B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96CF6C8-6002-BF8C-4CAF-A5A950C1C676}"/>
              </a:ext>
            </a:extLst>
          </p:cNvPr>
          <p:cNvSpPr>
            <a:spLocks noGrp="1"/>
          </p:cNvSpPr>
          <p:nvPr>
            <p:ph type="sldNum" sz="quarter" idx="5"/>
          </p:nvPr>
        </p:nvSpPr>
        <p:spPr/>
        <p:txBody>
          <a:bodyPr/>
          <a:lstStyle/>
          <a:p>
            <a:fld id="{6AF66C30-2FAE-4185-83A0-4FB1E4D1FCC6}" type="slidenum">
              <a:rPr lang="ro-RO" smtClean="0"/>
              <a:t>14</a:t>
            </a:fld>
            <a:endParaRPr lang="ro-RO"/>
          </a:p>
        </p:txBody>
      </p:sp>
    </p:spTree>
    <p:extLst>
      <p:ext uri="{BB962C8B-B14F-4D97-AF65-F5344CB8AC3E}">
        <p14:creationId xmlns:p14="http://schemas.microsoft.com/office/powerpoint/2010/main" val="3328169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F3111-FB80-CCCA-2610-F33AF78F9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516A4D-B4DB-D001-F2F5-8BE39E850B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9771CF-B7A2-BC0D-A485-99A98DFAA7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36F322FD-1440-7353-3606-1EB153D10D06}"/>
              </a:ext>
            </a:extLst>
          </p:cNvPr>
          <p:cNvSpPr>
            <a:spLocks noGrp="1"/>
          </p:cNvSpPr>
          <p:nvPr>
            <p:ph type="sldNum" sz="quarter" idx="5"/>
          </p:nvPr>
        </p:nvSpPr>
        <p:spPr/>
        <p:txBody>
          <a:bodyPr/>
          <a:lstStyle/>
          <a:p>
            <a:fld id="{6AF66C30-2FAE-4185-83A0-4FB1E4D1FCC6}" type="slidenum">
              <a:rPr lang="ro-RO" smtClean="0"/>
              <a:t>15</a:t>
            </a:fld>
            <a:endParaRPr lang="ro-RO"/>
          </a:p>
        </p:txBody>
      </p:sp>
    </p:spTree>
    <p:extLst>
      <p:ext uri="{BB962C8B-B14F-4D97-AF65-F5344CB8AC3E}">
        <p14:creationId xmlns:p14="http://schemas.microsoft.com/office/powerpoint/2010/main" val="2448873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51F9F-4BA2-642D-F30A-9369B9768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088CDF-C026-2D73-E709-953A54316C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CBC7D4-9356-8A80-5649-7C323F6E0F0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89079A5-C88E-E290-0F55-F050E15111AF}"/>
              </a:ext>
            </a:extLst>
          </p:cNvPr>
          <p:cNvSpPr>
            <a:spLocks noGrp="1"/>
          </p:cNvSpPr>
          <p:nvPr>
            <p:ph type="sldNum" sz="quarter" idx="5"/>
          </p:nvPr>
        </p:nvSpPr>
        <p:spPr/>
        <p:txBody>
          <a:bodyPr/>
          <a:lstStyle/>
          <a:p>
            <a:fld id="{6AF66C30-2FAE-4185-83A0-4FB1E4D1FCC6}" type="slidenum">
              <a:rPr lang="ro-RO" smtClean="0"/>
              <a:t>16</a:t>
            </a:fld>
            <a:endParaRPr lang="ro-RO"/>
          </a:p>
        </p:txBody>
      </p:sp>
    </p:spTree>
    <p:extLst>
      <p:ext uri="{BB962C8B-B14F-4D97-AF65-F5344CB8AC3E}">
        <p14:creationId xmlns:p14="http://schemas.microsoft.com/office/powerpoint/2010/main" val="4017594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662C4A-069F-232F-AD1C-9CC8E2313E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8907D-4075-6A9E-E910-B1E777423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642F2-8899-B4EB-F092-BC1B453472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3C9C0CA-FC1A-3B3C-DC7B-A0BD3876FC36}"/>
              </a:ext>
            </a:extLst>
          </p:cNvPr>
          <p:cNvSpPr>
            <a:spLocks noGrp="1"/>
          </p:cNvSpPr>
          <p:nvPr>
            <p:ph type="sldNum" sz="quarter" idx="5"/>
          </p:nvPr>
        </p:nvSpPr>
        <p:spPr/>
        <p:txBody>
          <a:bodyPr/>
          <a:lstStyle/>
          <a:p>
            <a:fld id="{6AF66C30-2FAE-4185-83A0-4FB1E4D1FCC6}" type="slidenum">
              <a:rPr lang="ro-RO" smtClean="0"/>
              <a:t>17</a:t>
            </a:fld>
            <a:endParaRPr lang="ro-RO"/>
          </a:p>
        </p:txBody>
      </p:sp>
    </p:spTree>
    <p:extLst>
      <p:ext uri="{BB962C8B-B14F-4D97-AF65-F5344CB8AC3E}">
        <p14:creationId xmlns:p14="http://schemas.microsoft.com/office/powerpoint/2010/main" val="1809687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F57EB-ECC6-850A-3F46-5A04148E35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2CDF94-DFDC-3241-2E6F-51B018D189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B2CF44-4DEA-0AD6-FAC4-88D3C97BC2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21209D57-25EB-D19C-EA6D-40DC6FA47691}"/>
              </a:ext>
            </a:extLst>
          </p:cNvPr>
          <p:cNvSpPr>
            <a:spLocks noGrp="1"/>
          </p:cNvSpPr>
          <p:nvPr>
            <p:ph type="sldNum" sz="quarter" idx="5"/>
          </p:nvPr>
        </p:nvSpPr>
        <p:spPr/>
        <p:txBody>
          <a:bodyPr/>
          <a:lstStyle/>
          <a:p>
            <a:fld id="{6AF66C30-2FAE-4185-83A0-4FB1E4D1FCC6}" type="slidenum">
              <a:rPr lang="ro-RO" smtClean="0"/>
              <a:t>18</a:t>
            </a:fld>
            <a:endParaRPr lang="ro-RO"/>
          </a:p>
        </p:txBody>
      </p:sp>
    </p:spTree>
    <p:extLst>
      <p:ext uri="{BB962C8B-B14F-4D97-AF65-F5344CB8AC3E}">
        <p14:creationId xmlns:p14="http://schemas.microsoft.com/office/powerpoint/2010/main" val="1467403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0427C-F6AF-C1A7-41BF-FBD1AB13EF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E6CD0-5C9B-654E-BB29-83B24CBE07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1903D8-A50A-2C2B-B62E-E331553504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40E20B0-7122-56CD-1781-8232C77DC156}"/>
              </a:ext>
            </a:extLst>
          </p:cNvPr>
          <p:cNvSpPr>
            <a:spLocks noGrp="1"/>
          </p:cNvSpPr>
          <p:nvPr>
            <p:ph type="sldNum" sz="quarter" idx="5"/>
          </p:nvPr>
        </p:nvSpPr>
        <p:spPr/>
        <p:txBody>
          <a:bodyPr/>
          <a:lstStyle/>
          <a:p>
            <a:fld id="{6AF66C30-2FAE-4185-83A0-4FB1E4D1FCC6}" type="slidenum">
              <a:rPr lang="ro-RO" smtClean="0"/>
              <a:t>19</a:t>
            </a:fld>
            <a:endParaRPr lang="ro-RO"/>
          </a:p>
        </p:txBody>
      </p:sp>
    </p:spTree>
    <p:extLst>
      <p:ext uri="{BB962C8B-B14F-4D97-AF65-F5344CB8AC3E}">
        <p14:creationId xmlns:p14="http://schemas.microsoft.com/office/powerpoint/2010/main" val="871283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2</a:t>
            </a:fld>
            <a:endParaRPr lang="ro-RO"/>
          </a:p>
        </p:txBody>
      </p:sp>
    </p:spTree>
    <p:extLst>
      <p:ext uri="{BB962C8B-B14F-4D97-AF65-F5344CB8AC3E}">
        <p14:creationId xmlns:p14="http://schemas.microsoft.com/office/powerpoint/2010/main" val="111341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125A4-A515-C6DB-E428-CD2E77A98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DE42FA-55FA-24B0-02BB-8BB807EAC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BC3E0C-CCBD-86FB-48F7-26485CB5BF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136F65B-201B-330C-9367-D4F679432DC8}"/>
              </a:ext>
            </a:extLst>
          </p:cNvPr>
          <p:cNvSpPr>
            <a:spLocks noGrp="1"/>
          </p:cNvSpPr>
          <p:nvPr>
            <p:ph type="sldNum" sz="quarter" idx="5"/>
          </p:nvPr>
        </p:nvSpPr>
        <p:spPr/>
        <p:txBody>
          <a:bodyPr/>
          <a:lstStyle/>
          <a:p>
            <a:fld id="{6AF66C30-2FAE-4185-83A0-4FB1E4D1FCC6}" type="slidenum">
              <a:rPr lang="ro-RO" smtClean="0"/>
              <a:t>20</a:t>
            </a:fld>
            <a:endParaRPr lang="ro-RO"/>
          </a:p>
        </p:txBody>
      </p:sp>
    </p:spTree>
    <p:extLst>
      <p:ext uri="{BB962C8B-B14F-4D97-AF65-F5344CB8AC3E}">
        <p14:creationId xmlns:p14="http://schemas.microsoft.com/office/powerpoint/2010/main" val="4170500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6F9B0-909D-BD60-F3D9-31AB5FDBAE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E9B891-E59C-1ADF-E8C0-F5B65536C5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2A97D6-B3A9-4E1B-0D7A-2C148FCBCB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C3FBD0E-65AE-1980-CA5F-E80EEBB28513}"/>
              </a:ext>
            </a:extLst>
          </p:cNvPr>
          <p:cNvSpPr>
            <a:spLocks noGrp="1"/>
          </p:cNvSpPr>
          <p:nvPr>
            <p:ph type="sldNum" sz="quarter" idx="5"/>
          </p:nvPr>
        </p:nvSpPr>
        <p:spPr/>
        <p:txBody>
          <a:bodyPr/>
          <a:lstStyle/>
          <a:p>
            <a:fld id="{6AF66C30-2FAE-4185-83A0-4FB1E4D1FCC6}" type="slidenum">
              <a:rPr lang="ro-RO" smtClean="0"/>
              <a:t>21</a:t>
            </a:fld>
            <a:endParaRPr lang="ro-RO"/>
          </a:p>
        </p:txBody>
      </p:sp>
    </p:spTree>
    <p:extLst>
      <p:ext uri="{BB962C8B-B14F-4D97-AF65-F5344CB8AC3E}">
        <p14:creationId xmlns:p14="http://schemas.microsoft.com/office/powerpoint/2010/main" val="1334192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CA403-0C7A-3701-ED66-2175DE7338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B12A7-4774-BDCE-FF1A-6AC007BBE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97292-8A9F-49BF-620C-21E07C06C4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F237B5E-DD46-0BFF-228E-43A433FE3273}"/>
              </a:ext>
            </a:extLst>
          </p:cNvPr>
          <p:cNvSpPr>
            <a:spLocks noGrp="1"/>
          </p:cNvSpPr>
          <p:nvPr>
            <p:ph type="sldNum" sz="quarter" idx="5"/>
          </p:nvPr>
        </p:nvSpPr>
        <p:spPr/>
        <p:txBody>
          <a:bodyPr/>
          <a:lstStyle/>
          <a:p>
            <a:fld id="{6AF66C30-2FAE-4185-83A0-4FB1E4D1FCC6}" type="slidenum">
              <a:rPr lang="ro-RO" smtClean="0"/>
              <a:t>22</a:t>
            </a:fld>
            <a:endParaRPr lang="ro-RO"/>
          </a:p>
        </p:txBody>
      </p:sp>
    </p:spTree>
    <p:extLst>
      <p:ext uri="{BB962C8B-B14F-4D97-AF65-F5344CB8AC3E}">
        <p14:creationId xmlns:p14="http://schemas.microsoft.com/office/powerpoint/2010/main" val="980092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46155-F882-7CE2-F7C9-CB43A38E0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92F99F-7DE7-B4AF-248E-9A1719E4B8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CE8DD9-A81B-6990-949A-AD735BEE23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83B31AC7-AC51-61DD-053F-815B199B2496}"/>
              </a:ext>
            </a:extLst>
          </p:cNvPr>
          <p:cNvSpPr>
            <a:spLocks noGrp="1"/>
          </p:cNvSpPr>
          <p:nvPr>
            <p:ph type="sldNum" sz="quarter" idx="5"/>
          </p:nvPr>
        </p:nvSpPr>
        <p:spPr/>
        <p:txBody>
          <a:bodyPr/>
          <a:lstStyle/>
          <a:p>
            <a:fld id="{6AF66C30-2FAE-4185-83A0-4FB1E4D1FCC6}" type="slidenum">
              <a:rPr lang="ro-RO" smtClean="0"/>
              <a:t>23</a:t>
            </a:fld>
            <a:endParaRPr lang="ro-RO"/>
          </a:p>
        </p:txBody>
      </p:sp>
    </p:spTree>
    <p:extLst>
      <p:ext uri="{BB962C8B-B14F-4D97-AF65-F5344CB8AC3E}">
        <p14:creationId xmlns:p14="http://schemas.microsoft.com/office/powerpoint/2010/main" val="1502696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D70A61-4AFD-20CC-DB53-F01CFC607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71B1B-D83C-A3EE-D94A-38B5F6A0D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7C31BF-0290-762D-6813-1FDC0F3C6D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73171E5-5C26-AE2F-C2D2-08F023BBD6AD}"/>
              </a:ext>
            </a:extLst>
          </p:cNvPr>
          <p:cNvSpPr>
            <a:spLocks noGrp="1"/>
          </p:cNvSpPr>
          <p:nvPr>
            <p:ph type="sldNum" sz="quarter" idx="5"/>
          </p:nvPr>
        </p:nvSpPr>
        <p:spPr/>
        <p:txBody>
          <a:bodyPr/>
          <a:lstStyle/>
          <a:p>
            <a:fld id="{6AF66C30-2FAE-4185-83A0-4FB1E4D1FCC6}" type="slidenum">
              <a:rPr lang="ro-RO" smtClean="0"/>
              <a:t>24</a:t>
            </a:fld>
            <a:endParaRPr lang="ro-RO"/>
          </a:p>
        </p:txBody>
      </p:sp>
    </p:spTree>
    <p:extLst>
      <p:ext uri="{BB962C8B-B14F-4D97-AF65-F5344CB8AC3E}">
        <p14:creationId xmlns:p14="http://schemas.microsoft.com/office/powerpoint/2010/main" val="1095212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AAA89-0576-4190-39F2-8C563B99DC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CB76C-6F62-CBF2-4353-B40A21848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CC02D-72AD-A33E-09D0-DBC6B97DA7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9BC481B-70C8-F590-16AA-737FB07209E6}"/>
              </a:ext>
            </a:extLst>
          </p:cNvPr>
          <p:cNvSpPr>
            <a:spLocks noGrp="1"/>
          </p:cNvSpPr>
          <p:nvPr>
            <p:ph type="sldNum" sz="quarter" idx="5"/>
          </p:nvPr>
        </p:nvSpPr>
        <p:spPr/>
        <p:txBody>
          <a:bodyPr/>
          <a:lstStyle/>
          <a:p>
            <a:fld id="{6AF66C30-2FAE-4185-83A0-4FB1E4D1FCC6}" type="slidenum">
              <a:rPr lang="ro-RO" smtClean="0"/>
              <a:t>25</a:t>
            </a:fld>
            <a:endParaRPr lang="ro-RO"/>
          </a:p>
        </p:txBody>
      </p:sp>
    </p:spTree>
    <p:extLst>
      <p:ext uri="{BB962C8B-B14F-4D97-AF65-F5344CB8AC3E}">
        <p14:creationId xmlns:p14="http://schemas.microsoft.com/office/powerpoint/2010/main" val="3208088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1B5B8-72D5-B5E2-2F33-22CEE3C373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A7C989-5F2E-9F27-C9FF-40A27AE41F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32D09-C12D-9DE8-8473-ACE297B6612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4916A0A-66BD-D4FE-F4D3-A24DF2298F5A}"/>
              </a:ext>
            </a:extLst>
          </p:cNvPr>
          <p:cNvSpPr>
            <a:spLocks noGrp="1"/>
          </p:cNvSpPr>
          <p:nvPr>
            <p:ph type="sldNum" sz="quarter" idx="5"/>
          </p:nvPr>
        </p:nvSpPr>
        <p:spPr/>
        <p:txBody>
          <a:bodyPr/>
          <a:lstStyle/>
          <a:p>
            <a:fld id="{6AF66C30-2FAE-4185-83A0-4FB1E4D1FCC6}" type="slidenum">
              <a:rPr lang="ro-RO" smtClean="0"/>
              <a:t>26</a:t>
            </a:fld>
            <a:endParaRPr lang="ro-RO"/>
          </a:p>
        </p:txBody>
      </p:sp>
    </p:spTree>
    <p:extLst>
      <p:ext uri="{BB962C8B-B14F-4D97-AF65-F5344CB8AC3E}">
        <p14:creationId xmlns:p14="http://schemas.microsoft.com/office/powerpoint/2010/main" val="4117128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9DEDE-A3E5-DD6C-F535-6F4624E384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29C1F-611B-A22F-C097-4010EFBB0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95BAD-ADCA-CCE4-29DC-B4BCD277CD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131B943-7104-A58B-A8B8-98E687DBCC87}"/>
              </a:ext>
            </a:extLst>
          </p:cNvPr>
          <p:cNvSpPr>
            <a:spLocks noGrp="1"/>
          </p:cNvSpPr>
          <p:nvPr>
            <p:ph type="sldNum" sz="quarter" idx="5"/>
          </p:nvPr>
        </p:nvSpPr>
        <p:spPr/>
        <p:txBody>
          <a:bodyPr/>
          <a:lstStyle/>
          <a:p>
            <a:fld id="{6AF66C30-2FAE-4185-83A0-4FB1E4D1FCC6}" type="slidenum">
              <a:rPr lang="ro-RO" smtClean="0"/>
              <a:t>27</a:t>
            </a:fld>
            <a:endParaRPr lang="ro-RO"/>
          </a:p>
        </p:txBody>
      </p:sp>
    </p:spTree>
    <p:extLst>
      <p:ext uri="{BB962C8B-B14F-4D97-AF65-F5344CB8AC3E}">
        <p14:creationId xmlns:p14="http://schemas.microsoft.com/office/powerpoint/2010/main" val="503887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71289-9B50-BF6F-311F-647557A032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0725B6-6B0A-F038-7533-F27D87311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18B269-CBD6-D8C5-B10A-C81296025A6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B336665-F7B1-1A72-DB3F-3148EE0739A2}"/>
              </a:ext>
            </a:extLst>
          </p:cNvPr>
          <p:cNvSpPr>
            <a:spLocks noGrp="1"/>
          </p:cNvSpPr>
          <p:nvPr>
            <p:ph type="sldNum" sz="quarter" idx="5"/>
          </p:nvPr>
        </p:nvSpPr>
        <p:spPr/>
        <p:txBody>
          <a:bodyPr/>
          <a:lstStyle/>
          <a:p>
            <a:fld id="{6AF66C30-2FAE-4185-83A0-4FB1E4D1FCC6}" type="slidenum">
              <a:rPr lang="ro-RO" smtClean="0"/>
              <a:t>28</a:t>
            </a:fld>
            <a:endParaRPr lang="ro-RO"/>
          </a:p>
        </p:txBody>
      </p:sp>
    </p:spTree>
    <p:extLst>
      <p:ext uri="{BB962C8B-B14F-4D97-AF65-F5344CB8AC3E}">
        <p14:creationId xmlns:p14="http://schemas.microsoft.com/office/powerpoint/2010/main" val="3924959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E8DD5-CA2A-FC1F-E507-F799778EE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C5B41-CD29-11A6-E077-C458EFA5A2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ADF43F-FF7A-CA5D-E0C6-8AA2F688D5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B31F2E1-CD1A-FE77-A503-AF9110AFC454}"/>
              </a:ext>
            </a:extLst>
          </p:cNvPr>
          <p:cNvSpPr>
            <a:spLocks noGrp="1"/>
          </p:cNvSpPr>
          <p:nvPr>
            <p:ph type="sldNum" sz="quarter" idx="5"/>
          </p:nvPr>
        </p:nvSpPr>
        <p:spPr/>
        <p:txBody>
          <a:bodyPr/>
          <a:lstStyle/>
          <a:p>
            <a:fld id="{6AF66C30-2FAE-4185-83A0-4FB1E4D1FCC6}" type="slidenum">
              <a:rPr lang="ro-RO" smtClean="0"/>
              <a:t>29</a:t>
            </a:fld>
            <a:endParaRPr lang="ro-RO"/>
          </a:p>
        </p:txBody>
      </p:sp>
    </p:spTree>
    <p:extLst>
      <p:ext uri="{BB962C8B-B14F-4D97-AF65-F5344CB8AC3E}">
        <p14:creationId xmlns:p14="http://schemas.microsoft.com/office/powerpoint/2010/main" val="3253382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54A6-4A86-E702-24A1-7929B63FE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06EDBD-58E1-952E-B4AE-6A11727DFE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6537BF-C42F-669D-DE13-3E76759A95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F205019-1912-7CAE-D46C-E8DA359778DF}"/>
              </a:ext>
            </a:extLst>
          </p:cNvPr>
          <p:cNvSpPr>
            <a:spLocks noGrp="1"/>
          </p:cNvSpPr>
          <p:nvPr>
            <p:ph type="sldNum" sz="quarter" idx="5"/>
          </p:nvPr>
        </p:nvSpPr>
        <p:spPr/>
        <p:txBody>
          <a:bodyPr/>
          <a:lstStyle/>
          <a:p>
            <a:fld id="{6AF66C30-2FAE-4185-83A0-4FB1E4D1FCC6}" type="slidenum">
              <a:rPr lang="ro-RO" smtClean="0"/>
              <a:t>3</a:t>
            </a:fld>
            <a:endParaRPr lang="ro-RO"/>
          </a:p>
        </p:txBody>
      </p:sp>
    </p:spTree>
    <p:extLst>
      <p:ext uri="{BB962C8B-B14F-4D97-AF65-F5344CB8AC3E}">
        <p14:creationId xmlns:p14="http://schemas.microsoft.com/office/powerpoint/2010/main" val="10606659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8FC48-ED9A-21B6-33EB-21F67CA5AA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2EEC2C-D0C8-160E-B627-BE8CA2A919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0505ED-9893-8ABE-0E3A-048F90DD189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541F16A-98AF-282E-1A3A-4706F65672EF}"/>
              </a:ext>
            </a:extLst>
          </p:cNvPr>
          <p:cNvSpPr>
            <a:spLocks noGrp="1"/>
          </p:cNvSpPr>
          <p:nvPr>
            <p:ph type="sldNum" sz="quarter" idx="5"/>
          </p:nvPr>
        </p:nvSpPr>
        <p:spPr/>
        <p:txBody>
          <a:bodyPr/>
          <a:lstStyle/>
          <a:p>
            <a:fld id="{6AF66C30-2FAE-4185-83A0-4FB1E4D1FCC6}" type="slidenum">
              <a:rPr lang="ro-RO" smtClean="0"/>
              <a:t>30</a:t>
            </a:fld>
            <a:endParaRPr lang="ro-RO"/>
          </a:p>
        </p:txBody>
      </p:sp>
    </p:spTree>
    <p:extLst>
      <p:ext uri="{BB962C8B-B14F-4D97-AF65-F5344CB8AC3E}">
        <p14:creationId xmlns:p14="http://schemas.microsoft.com/office/powerpoint/2010/main" val="25519512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2E376-FE25-4C7C-8C8F-530643991D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D41741-C587-8086-F912-B4A757B9F7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BF0F37-D97C-426D-B9C4-293B41DC2D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7DAA326-FEBB-6BE2-3B99-3D82B981965E}"/>
              </a:ext>
            </a:extLst>
          </p:cNvPr>
          <p:cNvSpPr>
            <a:spLocks noGrp="1"/>
          </p:cNvSpPr>
          <p:nvPr>
            <p:ph type="sldNum" sz="quarter" idx="5"/>
          </p:nvPr>
        </p:nvSpPr>
        <p:spPr/>
        <p:txBody>
          <a:bodyPr/>
          <a:lstStyle/>
          <a:p>
            <a:fld id="{6AF66C30-2FAE-4185-83A0-4FB1E4D1FCC6}" type="slidenum">
              <a:rPr lang="ro-RO" smtClean="0"/>
              <a:t>31</a:t>
            </a:fld>
            <a:endParaRPr lang="ro-RO"/>
          </a:p>
        </p:txBody>
      </p:sp>
    </p:spTree>
    <p:extLst>
      <p:ext uri="{BB962C8B-B14F-4D97-AF65-F5344CB8AC3E}">
        <p14:creationId xmlns:p14="http://schemas.microsoft.com/office/powerpoint/2010/main" val="3740985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4D904-B90A-46AB-266D-B63AEBECA6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BB4232-911C-4ED6-B316-ABCED4407C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9BB948-2230-E764-40FB-469794D91A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1C533A1B-3726-63B7-26E8-697F96661B88}"/>
              </a:ext>
            </a:extLst>
          </p:cNvPr>
          <p:cNvSpPr>
            <a:spLocks noGrp="1"/>
          </p:cNvSpPr>
          <p:nvPr>
            <p:ph type="sldNum" sz="quarter" idx="5"/>
          </p:nvPr>
        </p:nvSpPr>
        <p:spPr/>
        <p:txBody>
          <a:bodyPr/>
          <a:lstStyle/>
          <a:p>
            <a:fld id="{6AF66C30-2FAE-4185-83A0-4FB1E4D1FCC6}" type="slidenum">
              <a:rPr lang="ro-RO" smtClean="0"/>
              <a:t>32</a:t>
            </a:fld>
            <a:endParaRPr lang="ro-RO"/>
          </a:p>
        </p:txBody>
      </p:sp>
    </p:spTree>
    <p:extLst>
      <p:ext uri="{BB962C8B-B14F-4D97-AF65-F5344CB8AC3E}">
        <p14:creationId xmlns:p14="http://schemas.microsoft.com/office/powerpoint/2010/main" val="4393832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482E8-1AF6-4C8B-9B5E-3F660F0CC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3202E3-D31B-46F2-A265-C5103F5840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663E15-10E0-6935-6A9A-F1A4418A42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23A7BEB-91AD-D030-A828-5A707E7E576C}"/>
              </a:ext>
            </a:extLst>
          </p:cNvPr>
          <p:cNvSpPr>
            <a:spLocks noGrp="1"/>
          </p:cNvSpPr>
          <p:nvPr>
            <p:ph type="sldNum" sz="quarter" idx="5"/>
          </p:nvPr>
        </p:nvSpPr>
        <p:spPr/>
        <p:txBody>
          <a:bodyPr/>
          <a:lstStyle/>
          <a:p>
            <a:fld id="{6AF66C30-2FAE-4185-83A0-4FB1E4D1FCC6}" type="slidenum">
              <a:rPr lang="ro-RO" smtClean="0"/>
              <a:t>33</a:t>
            </a:fld>
            <a:endParaRPr lang="ro-RO"/>
          </a:p>
        </p:txBody>
      </p:sp>
    </p:spTree>
    <p:extLst>
      <p:ext uri="{BB962C8B-B14F-4D97-AF65-F5344CB8AC3E}">
        <p14:creationId xmlns:p14="http://schemas.microsoft.com/office/powerpoint/2010/main" val="2417834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23C35-A805-1BA5-C928-D94BCEDDF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9E2F0-29ED-EF3A-9611-0148D14363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A8CA96-83F6-850B-3D1C-37FE8C87DF0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1D0B443-67F0-567D-505E-B66F916A84AF}"/>
              </a:ext>
            </a:extLst>
          </p:cNvPr>
          <p:cNvSpPr>
            <a:spLocks noGrp="1"/>
          </p:cNvSpPr>
          <p:nvPr>
            <p:ph type="sldNum" sz="quarter" idx="5"/>
          </p:nvPr>
        </p:nvSpPr>
        <p:spPr/>
        <p:txBody>
          <a:bodyPr/>
          <a:lstStyle/>
          <a:p>
            <a:fld id="{6AF66C30-2FAE-4185-83A0-4FB1E4D1FCC6}" type="slidenum">
              <a:rPr lang="ro-RO" smtClean="0"/>
              <a:t>34</a:t>
            </a:fld>
            <a:endParaRPr lang="ro-RO"/>
          </a:p>
        </p:txBody>
      </p:sp>
    </p:spTree>
    <p:extLst>
      <p:ext uri="{BB962C8B-B14F-4D97-AF65-F5344CB8AC3E}">
        <p14:creationId xmlns:p14="http://schemas.microsoft.com/office/powerpoint/2010/main" val="2178528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4A610-49B9-A611-53D7-AD98F26026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5DB1C3-F4E8-1161-6830-75814F6682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6321C-C48A-B550-438D-2E5DF8A55A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42AA80E-4ABF-7591-84BC-1690508C21D8}"/>
              </a:ext>
            </a:extLst>
          </p:cNvPr>
          <p:cNvSpPr>
            <a:spLocks noGrp="1"/>
          </p:cNvSpPr>
          <p:nvPr>
            <p:ph type="sldNum" sz="quarter" idx="5"/>
          </p:nvPr>
        </p:nvSpPr>
        <p:spPr/>
        <p:txBody>
          <a:bodyPr/>
          <a:lstStyle/>
          <a:p>
            <a:fld id="{6AF66C30-2FAE-4185-83A0-4FB1E4D1FCC6}" type="slidenum">
              <a:rPr lang="ro-RO" smtClean="0"/>
              <a:t>35</a:t>
            </a:fld>
            <a:endParaRPr lang="ro-RO"/>
          </a:p>
        </p:txBody>
      </p:sp>
    </p:spTree>
    <p:extLst>
      <p:ext uri="{BB962C8B-B14F-4D97-AF65-F5344CB8AC3E}">
        <p14:creationId xmlns:p14="http://schemas.microsoft.com/office/powerpoint/2010/main" val="903506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05372-E1A5-3A76-48D0-7B77950D5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51482-80BE-CA6B-C6BA-96EB3302B9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8F962E-6B0E-4781-31B8-31D043B8DF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9742A67-2159-71A8-22A7-C78F86B00D12}"/>
              </a:ext>
            </a:extLst>
          </p:cNvPr>
          <p:cNvSpPr>
            <a:spLocks noGrp="1"/>
          </p:cNvSpPr>
          <p:nvPr>
            <p:ph type="sldNum" sz="quarter" idx="5"/>
          </p:nvPr>
        </p:nvSpPr>
        <p:spPr/>
        <p:txBody>
          <a:bodyPr/>
          <a:lstStyle/>
          <a:p>
            <a:fld id="{6AF66C30-2FAE-4185-83A0-4FB1E4D1FCC6}" type="slidenum">
              <a:rPr lang="ro-RO" smtClean="0"/>
              <a:t>36</a:t>
            </a:fld>
            <a:endParaRPr lang="ro-RO"/>
          </a:p>
        </p:txBody>
      </p:sp>
    </p:spTree>
    <p:extLst>
      <p:ext uri="{BB962C8B-B14F-4D97-AF65-F5344CB8AC3E}">
        <p14:creationId xmlns:p14="http://schemas.microsoft.com/office/powerpoint/2010/main" val="40597668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AED8E-0DF8-65FC-BAE8-C54F87CD2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5F7BCE-018E-126D-5D91-CA996B4C2B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13D7D5-495C-2B37-CD51-92E49E5775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D104854-1F76-B605-AF60-7C01E24FADFE}"/>
              </a:ext>
            </a:extLst>
          </p:cNvPr>
          <p:cNvSpPr>
            <a:spLocks noGrp="1"/>
          </p:cNvSpPr>
          <p:nvPr>
            <p:ph type="sldNum" sz="quarter" idx="5"/>
          </p:nvPr>
        </p:nvSpPr>
        <p:spPr/>
        <p:txBody>
          <a:bodyPr/>
          <a:lstStyle/>
          <a:p>
            <a:fld id="{6AF66C30-2FAE-4185-83A0-4FB1E4D1FCC6}" type="slidenum">
              <a:rPr lang="ro-RO" smtClean="0"/>
              <a:t>37</a:t>
            </a:fld>
            <a:endParaRPr lang="ro-RO"/>
          </a:p>
        </p:txBody>
      </p:sp>
    </p:spTree>
    <p:extLst>
      <p:ext uri="{BB962C8B-B14F-4D97-AF65-F5344CB8AC3E}">
        <p14:creationId xmlns:p14="http://schemas.microsoft.com/office/powerpoint/2010/main" val="1482485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1579A-6447-4E61-19D0-9F4C88A20E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D2E1F0-0856-82E0-EF08-20BDAFEB0F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183A6D-F15C-DD69-ECD6-A29079AD14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0B2C5E9-0658-6F7D-567C-B763FF885635}"/>
              </a:ext>
            </a:extLst>
          </p:cNvPr>
          <p:cNvSpPr>
            <a:spLocks noGrp="1"/>
          </p:cNvSpPr>
          <p:nvPr>
            <p:ph type="sldNum" sz="quarter" idx="5"/>
          </p:nvPr>
        </p:nvSpPr>
        <p:spPr/>
        <p:txBody>
          <a:bodyPr/>
          <a:lstStyle/>
          <a:p>
            <a:fld id="{6AF66C30-2FAE-4185-83A0-4FB1E4D1FCC6}" type="slidenum">
              <a:rPr lang="ro-RO" smtClean="0"/>
              <a:t>38</a:t>
            </a:fld>
            <a:endParaRPr lang="ro-RO"/>
          </a:p>
        </p:txBody>
      </p:sp>
    </p:spTree>
    <p:extLst>
      <p:ext uri="{BB962C8B-B14F-4D97-AF65-F5344CB8AC3E}">
        <p14:creationId xmlns:p14="http://schemas.microsoft.com/office/powerpoint/2010/main" val="1136550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F617D-6D57-4F1F-DCD1-B45E4A41A4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EEF3A-9911-90DC-3269-E374C55BF1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9627C9-9EA0-223B-7369-D70E57EFAD8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9DB9E76-D00E-667F-B9BF-A5A4A44DA752}"/>
              </a:ext>
            </a:extLst>
          </p:cNvPr>
          <p:cNvSpPr>
            <a:spLocks noGrp="1"/>
          </p:cNvSpPr>
          <p:nvPr>
            <p:ph type="sldNum" sz="quarter" idx="5"/>
          </p:nvPr>
        </p:nvSpPr>
        <p:spPr/>
        <p:txBody>
          <a:bodyPr/>
          <a:lstStyle/>
          <a:p>
            <a:fld id="{6AF66C30-2FAE-4185-83A0-4FB1E4D1FCC6}" type="slidenum">
              <a:rPr lang="ro-RO" smtClean="0"/>
              <a:t>39</a:t>
            </a:fld>
            <a:endParaRPr lang="ro-RO"/>
          </a:p>
        </p:txBody>
      </p:sp>
    </p:spTree>
    <p:extLst>
      <p:ext uri="{BB962C8B-B14F-4D97-AF65-F5344CB8AC3E}">
        <p14:creationId xmlns:p14="http://schemas.microsoft.com/office/powerpoint/2010/main" val="405624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4</a:t>
            </a:fld>
            <a:endParaRPr lang="ro-RO"/>
          </a:p>
        </p:txBody>
      </p:sp>
    </p:spTree>
    <p:extLst>
      <p:ext uri="{BB962C8B-B14F-4D97-AF65-F5344CB8AC3E}">
        <p14:creationId xmlns:p14="http://schemas.microsoft.com/office/powerpoint/2010/main" val="33488239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7F0C8-5D76-EAAC-66E6-26D06BB51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D8CEB-DD7D-BB79-52BD-F540E3D4B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63260C-3904-2C20-F55B-D3045FAB98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CC20A3F-6187-1CD6-BD4D-E9CF2CA1031D}"/>
              </a:ext>
            </a:extLst>
          </p:cNvPr>
          <p:cNvSpPr>
            <a:spLocks noGrp="1"/>
          </p:cNvSpPr>
          <p:nvPr>
            <p:ph type="sldNum" sz="quarter" idx="5"/>
          </p:nvPr>
        </p:nvSpPr>
        <p:spPr/>
        <p:txBody>
          <a:bodyPr/>
          <a:lstStyle/>
          <a:p>
            <a:fld id="{6AF66C30-2FAE-4185-83A0-4FB1E4D1FCC6}" type="slidenum">
              <a:rPr lang="ro-RO" smtClean="0"/>
              <a:t>40</a:t>
            </a:fld>
            <a:endParaRPr lang="ro-RO"/>
          </a:p>
        </p:txBody>
      </p:sp>
    </p:spTree>
    <p:extLst>
      <p:ext uri="{BB962C8B-B14F-4D97-AF65-F5344CB8AC3E}">
        <p14:creationId xmlns:p14="http://schemas.microsoft.com/office/powerpoint/2010/main" val="5081982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3CCABA-0AC8-83DD-1A7A-80998BCB1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EE2EC-155A-E95F-CB42-4632CC24A1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ABB82-E1A5-84AC-D277-E66F927B6E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0154EFC0-AE66-4BF8-1895-D57C745D0159}"/>
              </a:ext>
            </a:extLst>
          </p:cNvPr>
          <p:cNvSpPr>
            <a:spLocks noGrp="1"/>
          </p:cNvSpPr>
          <p:nvPr>
            <p:ph type="sldNum" sz="quarter" idx="5"/>
          </p:nvPr>
        </p:nvSpPr>
        <p:spPr/>
        <p:txBody>
          <a:bodyPr/>
          <a:lstStyle/>
          <a:p>
            <a:fld id="{6AF66C30-2FAE-4185-83A0-4FB1E4D1FCC6}" type="slidenum">
              <a:rPr lang="ro-RO" smtClean="0"/>
              <a:t>41</a:t>
            </a:fld>
            <a:endParaRPr lang="ro-RO"/>
          </a:p>
        </p:txBody>
      </p:sp>
    </p:spTree>
    <p:extLst>
      <p:ext uri="{BB962C8B-B14F-4D97-AF65-F5344CB8AC3E}">
        <p14:creationId xmlns:p14="http://schemas.microsoft.com/office/powerpoint/2010/main" val="2353913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E9B91-F36D-883B-0D98-C2FFDAD97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C40DC1-F79C-8428-6316-05DF8309B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8A22DE-5D17-98B8-A29B-B6EEEDF692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AB71750-A73D-4FE7-CE0D-D2D73F9634C9}"/>
              </a:ext>
            </a:extLst>
          </p:cNvPr>
          <p:cNvSpPr>
            <a:spLocks noGrp="1"/>
          </p:cNvSpPr>
          <p:nvPr>
            <p:ph type="sldNum" sz="quarter" idx="5"/>
          </p:nvPr>
        </p:nvSpPr>
        <p:spPr/>
        <p:txBody>
          <a:bodyPr/>
          <a:lstStyle/>
          <a:p>
            <a:fld id="{6AF66C30-2FAE-4185-83A0-4FB1E4D1FCC6}" type="slidenum">
              <a:rPr lang="ro-RO" smtClean="0"/>
              <a:t>42</a:t>
            </a:fld>
            <a:endParaRPr lang="ro-RO"/>
          </a:p>
        </p:txBody>
      </p:sp>
    </p:spTree>
    <p:extLst>
      <p:ext uri="{BB962C8B-B14F-4D97-AF65-F5344CB8AC3E}">
        <p14:creationId xmlns:p14="http://schemas.microsoft.com/office/powerpoint/2010/main" val="13916686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B629C-3942-D8B1-AC87-99F70F772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0AD38-820E-D6DC-5DB1-928D84FC21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B0483F-ECC0-E3AF-CD92-788CDE5AC30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1E97761-0070-3B6D-3C8F-193B4652D0CF}"/>
              </a:ext>
            </a:extLst>
          </p:cNvPr>
          <p:cNvSpPr>
            <a:spLocks noGrp="1"/>
          </p:cNvSpPr>
          <p:nvPr>
            <p:ph type="sldNum" sz="quarter" idx="5"/>
          </p:nvPr>
        </p:nvSpPr>
        <p:spPr/>
        <p:txBody>
          <a:bodyPr/>
          <a:lstStyle/>
          <a:p>
            <a:fld id="{6AF66C30-2FAE-4185-83A0-4FB1E4D1FCC6}" type="slidenum">
              <a:rPr lang="ro-RO" smtClean="0"/>
              <a:t>43</a:t>
            </a:fld>
            <a:endParaRPr lang="ro-RO"/>
          </a:p>
        </p:txBody>
      </p:sp>
    </p:spTree>
    <p:extLst>
      <p:ext uri="{BB962C8B-B14F-4D97-AF65-F5344CB8AC3E}">
        <p14:creationId xmlns:p14="http://schemas.microsoft.com/office/powerpoint/2010/main" val="3389333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E6377-D8D6-C575-E2FE-B1195568D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384284-34AC-A8FF-F37F-2BD0F8A76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52ED8C-CB81-8D45-5957-FFC9E7C309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829A894-1994-ED7E-BDF2-2182CD6045A3}"/>
              </a:ext>
            </a:extLst>
          </p:cNvPr>
          <p:cNvSpPr>
            <a:spLocks noGrp="1"/>
          </p:cNvSpPr>
          <p:nvPr>
            <p:ph type="sldNum" sz="quarter" idx="5"/>
          </p:nvPr>
        </p:nvSpPr>
        <p:spPr/>
        <p:txBody>
          <a:bodyPr/>
          <a:lstStyle/>
          <a:p>
            <a:fld id="{6AF66C30-2FAE-4185-83A0-4FB1E4D1FCC6}" type="slidenum">
              <a:rPr lang="ro-RO" smtClean="0"/>
              <a:t>44</a:t>
            </a:fld>
            <a:endParaRPr lang="ro-RO"/>
          </a:p>
        </p:txBody>
      </p:sp>
    </p:spTree>
    <p:extLst>
      <p:ext uri="{BB962C8B-B14F-4D97-AF65-F5344CB8AC3E}">
        <p14:creationId xmlns:p14="http://schemas.microsoft.com/office/powerpoint/2010/main" val="27544889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4CE31-53DE-2D86-2C9A-976E60D35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733AE-DAB9-8674-242B-6A4CD62A27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2DDA95-E8A3-1BC3-00FB-370B5BCEAB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58D1783B-B697-4628-3A6F-D9A1A95369CB}"/>
              </a:ext>
            </a:extLst>
          </p:cNvPr>
          <p:cNvSpPr>
            <a:spLocks noGrp="1"/>
          </p:cNvSpPr>
          <p:nvPr>
            <p:ph type="sldNum" sz="quarter" idx="5"/>
          </p:nvPr>
        </p:nvSpPr>
        <p:spPr/>
        <p:txBody>
          <a:bodyPr/>
          <a:lstStyle/>
          <a:p>
            <a:fld id="{6AF66C30-2FAE-4185-83A0-4FB1E4D1FCC6}" type="slidenum">
              <a:rPr lang="ro-RO" smtClean="0"/>
              <a:t>45</a:t>
            </a:fld>
            <a:endParaRPr lang="ro-RO"/>
          </a:p>
        </p:txBody>
      </p:sp>
    </p:spTree>
    <p:extLst>
      <p:ext uri="{BB962C8B-B14F-4D97-AF65-F5344CB8AC3E}">
        <p14:creationId xmlns:p14="http://schemas.microsoft.com/office/powerpoint/2010/main" val="33886238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784DA-4E20-CEC8-E4EF-C87DC4E9F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AAA3F-63A4-65E2-E9C3-6804650C99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C3C83B-7F11-281E-3485-AB86FB46CE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71281F38-CDF0-0173-E0B1-FEBA91BC4416}"/>
              </a:ext>
            </a:extLst>
          </p:cNvPr>
          <p:cNvSpPr>
            <a:spLocks noGrp="1"/>
          </p:cNvSpPr>
          <p:nvPr>
            <p:ph type="sldNum" sz="quarter" idx="5"/>
          </p:nvPr>
        </p:nvSpPr>
        <p:spPr/>
        <p:txBody>
          <a:bodyPr/>
          <a:lstStyle/>
          <a:p>
            <a:fld id="{6AF66C30-2FAE-4185-83A0-4FB1E4D1FCC6}" type="slidenum">
              <a:rPr lang="ro-RO" smtClean="0"/>
              <a:t>46</a:t>
            </a:fld>
            <a:endParaRPr lang="ro-RO"/>
          </a:p>
        </p:txBody>
      </p:sp>
    </p:spTree>
    <p:extLst>
      <p:ext uri="{BB962C8B-B14F-4D97-AF65-F5344CB8AC3E}">
        <p14:creationId xmlns:p14="http://schemas.microsoft.com/office/powerpoint/2010/main" val="24822786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9B243-B5F4-387F-5901-60888FF44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6D9C7-44B9-F955-E1E4-1DE22E7667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A9048-F6DB-4F56-3023-A5ABB4FC69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5FE91AE-4733-0254-9918-731E38264222}"/>
              </a:ext>
            </a:extLst>
          </p:cNvPr>
          <p:cNvSpPr>
            <a:spLocks noGrp="1"/>
          </p:cNvSpPr>
          <p:nvPr>
            <p:ph type="sldNum" sz="quarter" idx="5"/>
          </p:nvPr>
        </p:nvSpPr>
        <p:spPr/>
        <p:txBody>
          <a:bodyPr/>
          <a:lstStyle/>
          <a:p>
            <a:fld id="{6AF66C30-2FAE-4185-83A0-4FB1E4D1FCC6}" type="slidenum">
              <a:rPr lang="ro-RO" smtClean="0"/>
              <a:t>47</a:t>
            </a:fld>
            <a:endParaRPr lang="ro-RO"/>
          </a:p>
        </p:txBody>
      </p:sp>
    </p:spTree>
    <p:extLst>
      <p:ext uri="{BB962C8B-B14F-4D97-AF65-F5344CB8AC3E}">
        <p14:creationId xmlns:p14="http://schemas.microsoft.com/office/powerpoint/2010/main" val="14593452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A5C6B-B3F3-8463-2848-D5D02CBB4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911DE-56B2-D404-D28E-7A8B511C06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73AE5C-347C-C769-E036-225C2F4CAD4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B523C5BF-7AE2-9BEF-8C88-1F1860739534}"/>
              </a:ext>
            </a:extLst>
          </p:cNvPr>
          <p:cNvSpPr>
            <a:spLocks noGrp="1"/>
          </p:cNvSpPr>
          <p:nvPr>
            <p:ph type="sldNum" sz="quarter" idx="5"/>
          </p:nvPr>
        </p:nvSpPr>
        <p:spPr/>
        <p:txBody>
          <a:bodyPr/>
          <a:lstStyle/>
          <a:p>
            <a:fld id="{6AF66C30-2FAE-4185-83A0-4FB1E4D1FCC6}" type="slidenum">
              <a:rPr lang="ro-RO" smtClean="0"/>
              <a:t>48</a:t>
            </a:fld>
            <a:endParaRPr lang="ro-RO"/>
          </a:p>
        </p:txBody>
      </p:sp>
    </p:spTree>
    <p:extLst>
      <p:ext uri="{BB962C8B-B14F-4D97-AF65-F5344CB8AC3E}">
        <p14:creationId xmlns:p14="http://schemas.microsoft.com/office/powerpoint/2010/main" val="1368949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704A2-C957-BB23-94DD-5C14A5D4E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9D5F1-9825-A323-EB1C-8956C56F14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E0C517-1A9F-A4E3-9A37-A8E9DCE124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1C364CB-FC9A-72D4-2931-82D03808DE78}"/>
              </a:ext>
            </a:extLst>
          </p:cNvPr>
          <p:cNvSpPr>
            <a:spLocks noGrp="1"/>
          </p:cNvSpPr>
          <p:nvPr>
            <p:ph type="sldNum" sz="quarter" idx="5"/>
          </p:nvPr>
        </p:nvSpPr>
        <p:spPr/>
        <p:txBody>
          <a:bodyPr/>
          <a:lstStyle/>
          <a:p>
            <a:fld id="{6AF66C30-2FAE-4185-83A0-4FB1E4D1FCC6}" type="slidenum">
              <a:rPr lang="ro-RO" smtClean="0"/>
              <a:t>49</a:t>
            </a:fld>
            <a:endParaRPr lang="ro-RO"/>
          </a:p>
        </p:txBody>
      </p:sp>
    </p:spTree>
    <p:extLst>
      <p:ext uri="{BB962C8B-B14F-4D97-AF65-F5344CB8AC3E}">
        <p14:creationId xmlns:p14="http://schemas.microsoft.com/office/powerpoint/2010/main" val="2629049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p:cNvSpPr>
            <a:spLocks noGrp="1"/>
          </p:cNvSpPr>
          <p:nvPr>
            <p:ph type="sldNum" sz="quarter" idx="5"/>
          </p:nvPr>
        </p:nvSpPr>
        <p:spPr/>
        <p:txBody>
          <a:bodyPr/>
          <a:lstStyle/>
          <a:p>
            <a:fld id="{6AF66C30-2FAE-4185-83A0-4FB1E4D1FCC6}" type="slidenum">
              <a:rPr lang="ro-RO" smtClean="0"/>
              <a:t>5</a:t>
            </a:fld>
            <a:endParaRPr lang="ro-RO"/>
          </a:p>
        </p:txBody>
      </p:sp>
    </p:spTree>
    <p:extLst>
      <p:ext uri="{BB962C8B-B14F-4D97-AF65-F5344CB8AC3E}">
        <p14:creationId xmlns:p14="http://schemas.microsoft.com/office/powerpoint/2010/main" val="16110854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BEEB0-30E2-39B8-E030-E2E2F74BC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0AB396-C4D0-239C-EEF7-D70341A4DD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16E39-30D3-5609-FE37-50DA696C937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AEA7DA8-18AD-DC57-9E5A-5F3088C07EB7}"/>
              </a:ext>
            </a:extLst>
          </p:cNvPr>
          <p:cNvSpPr>
            <a:spLocks noGrp="1"/>
          </p:cNvSpPr>
          <p:nvPr>
            <p:ph type="sldNum" sz="quarter" idx="5"/>
          </p:nvPr>
        </p:nvSpPr>
        <p:spPr/>
        <p:txBody>
          <a:bodyPr/>
          <a:lstStyle/>
          <a:p>
            <a:fld id="{6AF66C30-2FAE-4185-83A0-4FB1E4D1FCC6}" type="slidenum">
              <a:rPr lang="ro-RO" smtClean="0"/>
              <a:t>50</a:t>
            </a:fld>
            <a:endParaRPr lang="ro-RO"/>
          </a:p>
        </p:txBody>
      </p:sp>
    </p:spTree>
    <p:extLst>
      <p:ext uri="{BB962C8B-B14F-4D97-AF65-F5344CB8AC3E}">
        <p14:creationId xmlns:p14="http://schemas.microsoft.com/office/powerpoint/2010/main" val="149583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AD4F9-AE81-2B86-094B-DB9AEED9BB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1B476C-13FD-86F0-1046-759FC9C493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0A2403-2DA9-A561-D714-C1DEA986E4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D409AB1-6B54-C9A7-2476-8DDED3934876}"/>
              </a:ext>
            </a:extLst>
          </p:cNvPr>
          <p:cNvSpPr>
            <a:spLocks noGrp="1"/>
          </p:cNvSpPr>
          <p:nvPr>
            <p:ph type="sldNum" sz="quarter" idx="5"/>
          </p:nvPr>
        </p:nvSpPr>
        <p:spPr/>
        <p:txBody>
          <a:bodyPr/>
          <a:lstStyle/>
          <a:p>
            <a:fld id="{6AF66C30-2FAE-4185-83A0-4FB1E4D1FCC6}" type="slidenum">
              <a:rPr lang="ro-RO" smtClean="0"/>
              <a:t>51</a:t>
            </a:fld>
            <a:endParaRPr lang="ro-RO"/>
          </a:p>
        </p:txBody>
      </p:sp>
    </p:spTree>
    <p:extLst>
      <p:ext uri="{BB962C8B-B14F-4D97-AF65-F5344CB8AC3E}">
        <p14:creationId xmlns:p14="http://schemas.microsoft.com/office/powerpoint/2010/main" val="11123600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DB987-7B2F-10E1-F60B-AD0B28F18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10573-510E-7DFA-3372-01245B2919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0C5B5-8D9B-EFE4-24CD-6733543E9B6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43AF830E-0BAE-8664-B026-90C164D067B0}"/>
              </a:ext>
            </a:extLst>
          </p:cNvPr>
          <p:cNvSpPr>
            <a:spLocks noGrp="1"/>
          </p:cNvSpPr>
          <p:nvPr>
            <p:ph type="sldNum" sz="quarter" idx="5"/>
          </p:nvPr>
        </p:nvSpPr>
        <p:spPr/>
        <p:txBody>
          <a:bodyPr/>
          <a:lstStyle/>
          <a:p>
            <a:fld id="{6AF66C30-2FAE-4185-83A0-4FB1E4D1FCC6}" type="slidenum">
              <a:rPr lang="ro-RO" smtClean="0"/>
              <a:t>52</a:t>
            </a:fld>
            <a:endParaRPr lang="ro-RO"/>
          </a:p>
        </p:txBody>
      </p:sp>
    </p:spTree>
    <p:extLst>
      <p:ext uri="{BB962C8B-B14F-4D97-AF65-F5344CB8AC3E}">
        <p14:creationId xmlns:p14="http://schemas.microsoft.com/office/powerpoint/2010/main" val="217507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DE5AE-FDE8-5BCB-8B4D-5E5F104523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96954D-F6F0-CBCB-B18B-5968B2EFF7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99A1ED-9CD3-F16A-AB61-194C78EB2A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65C00DF0-2E10-5323-1E89-EC2FCD66B548}"/>
              </a:ext>
            </a:extLst>
          </p:cNvPr>
          <p:cNvSpPr>
            <a:spLocks noGrp="1"/>
          </p:cNvSpPr>
          <p:nvPr>
            <p:ph type="sldNum" sz="quarter" idx="5"/>
          </p:nvPr>
        </p:nvSpPr>
        <p:spPr/>
        <p:txBody>
          <a:bodyPr/>
          <a:lstStyle/>
          <a:p>
            <a:fld id="{6AF66C30-2FAE-4185-83A0-4FB1E4D1FCC6}" type="slidenum">
              <a:rPr lang="ro-RO" smtClean="0"/>
              <a:t>53</a:t>
            </a:fld>
            <a:endParaRPr lang="ro-RO"/>
          </a:p>
        </p:txBody>
      </p:sp>
    </p:spTree>
    <p:extLst>
      <p:ext uri="{BB962C8B-B14F-4D97-AF65-F5344CB8AC3E}">
        <p14:creationId xmlns:p14="http://schemas.microsoft.com/office/powerpoint/2010/main" val="2876762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EB34A-24E7-CF38-8ADD-AFF05CAFCC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E48B25-B294-701D-9894-0084C4F2C2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FB0A1-870C-24C2-B10B-1552D6D28D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9E5EBB1E-ECD7-B554-63BF-5D98ED0D055C}"/>
              </a:ext>
            </a:extLst>
          </p:cNvPr>
          <p:cNvSpPr>
            <a:spLocks noGrp="1"/>
          </p:cNvSpPr>
          <p:nvPr>
            <p:ph type="sldNum" sz="quarter" idx="5"/>
          </p:nvPr>
        </p:nvSpPr>
        <p:spPr/>
        <p:txBody>
          <a:bodyPr/>
          <a:lstStyle/>
          <a:p>
            <a:fld id="{6AF66C30-2FAE-4185-83A0-4FB1E4D1FCC6}" type="slidenum">
              <a:rPr lang="ro-RO" smtClean="0"/>
              <a:t>6</a:t>
            </a:fld>
            <a:endParaRPr lang="ro-RO"/>
          </a:p>
        </p:txBody>
      </p:sp>
    </p:spTree>
    <p:extLst>
      <p:ext uri="{BB962C8B-B14F-4D97-AF65-F5344CB8AC3E}">
        <p14:creationId xmlns:p14="http://schemas.microsoft.com/office/powerpoint/2010/main" val="4179285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F806-30DF-2C9D-5DEF-51272DBD5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FC4710-8548-0685-3949-658C7F403B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9FB95-3B2C-E37E-DECD-EB2DE7513E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DE877368-8B89-A7EB-D2BC-03D210942DE6}"/>
              </a:ext>
            </a:extLst>
          </p:cNvPr>
          <p:cNvSpPr>
            <a:spLocks noGrp="1"/>
          </p:cNvSpPr>
          <p:nvPr>
            <p:ph type="sldNum" sz="quarter" idx="5"/>
          </p:nvPr>
        </p:nvSpPr>
        <p:spPr/>
        <p:txBody>
          <a:bodyPr/>
          <a:lstStyle/>
          <a:p>
            <a:fld id="{6AF66C30-2FAE-4185-83A0-4FB1E4D1FCC6}" type="slidenum">
              <a:rPr lang="ro-RO" smtClean="0"/>
              <a:t>7</a:t>
            </a:fld>
            <a:endParaRPr lang="ro-RO"/>
          </a:p>
        </p:txBody>
      </p:sp>
    </p:spTree>
    <p:extLst>
      <p:ext uri="{BB962C8B-B14F-4D97-AF65-F5344CB8AC3E}">
        <p14:creationId xmlns:p14="http://schemas.microsoft.com/office/powerpoint/2010/main" val="3609342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EC0BE-FD96-15C4-8BA8-478764BEB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8A5F5-7689-56F1-495B-513B699FF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C1375C-B4B2-F587-D7E3-C7F9C6E51F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ED72EB74-E84C-E0ED-0466-35C983FAFE9D}"/>
              </a:ext>
            </a:extLst>
          </p:cNvPr>
          <p:cNvSpPr>
            <a:spLocks noGrp="1"/>
          </p:cNvSpPr>
          <p:nvPr>
            <p:ph type="sldNum" sz="quarter" idx="5"/>
          </p:nvPr>
        </p:nvSpPr>
        <p:spPr/>
        <p:txBody>
          <a:bodyPr/>
          <a:lstStyle/>
          <a:p>
            <a:fld id="{6AF66C30-2FAE-4185-83A0-4FB1E4D1FCC6}" type="slidenum">
              <a:rPr lang="ro-RO" smtClean="0"/>
              <a:t>8</a:t>
            </a:fld>
            <a:endParaRPr lang="ro-RO"/>
          </a:p>
        </p:txBody>
      </p:sp>
    </p:spTree>
    <p:extLst>
      <p:ext uri="{BB962C8B-B14F-4D97-AF65-F5344CB8AC3E}">
        <p14:creationId xmlns:p14="http://schemas.microsoft.com/office/powerpoint/2010/main" val="3456370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8DAD4-280E-7D5F-C8F8-EE6290D174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3F34BB-51A0-E61C-F38C-E09C27A2A0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ED3190-14CC-4F7C-1D64-BB4760C59B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Palatino-Roman"/>
              </a:rPr>
              <a:t>      </a:t>
            </a:r>
            <a:endParaRPr lang="ro-RO" dirty="0"/>
          </a:p>
        </p:txBody>
      </p:sp>
      <p:sp>
        <p:nvSpPr>
          <p:cNvPr id="4" name="Slide Number Placeholder 3">
            <a:extLst>
              <a:ext uri="{FF2B5EF4-FFF2-40B4-BE49-F238E27FC236}">
                <a16:creationId xmlns:a16="http://schemas.microsoft.com/office/drawing/2014/main" id="{C57C507D-6997-33E7-AB96-B9E71AAFE3E4}"/>
              </a:ext>
            </a:extLst>
          </p:cNvPr>
          <p:cNvSpPr>
            <a:spLocks noGrp="1"/>
          </p:cNvSpPr>
          <p:nvPr>
            <p:ph type="sldNum" sz="quarter" idx="5"/>
          </p:nvPr>
        </p:nvSpPr>
        <p:spPr/>
        <p:txBody>
          <a:bodyPr/>
          <a:lstStyle/>
          <a:p>
            <a:fld id="{6AF66C30-2FAE-4185-83A0-4FB1E4D1FCC6}" type="slidenum">
              <a:rPr lang="ro-RO" smtClean="0"/>
              <a:t>9</a:t>
            </a:fld>
            <a:endParaRPr lang="ro-RO"/>
          </a:p>
        </p:txBody>
      </p:sp>
    </p:spTree>
    <p:extLst>
      <p:ext uri="{BB962C8B-B14F-4D97-AF65-F5344CB8AC3E}">
        <p14:creationId xmlns:p14="http://schemas.microsoft.com/office/powerpoint/2010/main" val="34446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29.07.2025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65079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29.07.2025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180079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29.07.2025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297173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4C2A7C-C859-4802-A9B5-5D977F195A3E}" type="datetimeFigureOut">
              <a:rPr lang="ro-RO" smtClean="0"/>
              <a:t>29.07.2025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93929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4C2A7C-C859-4802-A9B5-5D977F195A3E}" type="datetimeFigureOut">
              <a:rPr lang="ro-RO" smtClean="0"/>
              <a:t>29.07.2025</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89616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4C2A7C-C859-4802-A9B5-5D977F195A3E}" type="datetimeFigureOut">
              <a:rPr lang="ro-RO" smtClean="0"/>
              <a:t>29.07.2025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3240342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4C2A7C-C859-4802-A9B5-5D977F195A3E}" type="datetimeFigureOut">
              <a:rPr lang="ro-RO" smtClean="0"/>
              <a:t>29.07.2025</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462316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4C2A7C-C859-4802-A9B5-5D977F195A3E}" type="datetimeFigureOut">
              <a:rPr lang="ro-RO" smtClean="0"/>
              <a:t>29.07.2025</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04900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4C2A7C-C859-4802-A9B5-5D977F195A3E}" type="datetimeFigureOut">
              <a:rPr lang="ro-RO" smtClean="0"/>
              <a:t>29.07.2025</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2155841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29.07.2025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160952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4C2A7C-C859-4802-A9B5-5D977F195A3E}" type="datetimeFigureOut">
              <a:rPr lang="ro-RO" smtClean="0"/>
              <a:t>29.07.2025</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D787D03F-6E53-4CCD-9A62-A9DFA3A3F59F}" type="slidenum">
              <a:rPr lang="ro-RO" smtClean="0"/>
              <a:t>‹#›</a:t>
            </a:fld>
            <a:endParaRPr lang="ro-RO"/>
          </a:p>
        </p:txBody>
      </p:sp>
    </p:spTree>
    <p:extLst>
      <p:ext uri="{BB962C8B-B14F-4D97-AF65-F5344CB8AC3E}">
        <p14:creationId xmlns:p14="http://schemas.microsoft.com/office/powerpoint/2010/main" val="50632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C2A7C-C859-4802-A9B5-5D977F195A3E}" type="datetimeFigureOut">
              <a:rPr lang="ro-RO" smtClean="0"/>
              <a:t>29.07.2025</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87D03F-6E53-4CCD-9A62-A9DFA3A3F59F}" type="slidenum">
              <a:rPr lang="ro-RO" smtClean="0"/>
              <a:t>‹#›</a:t>
            </a:fld>
            <a:endParaRPr lang="ro-RO"/>
          </a:p>
        </p:txBody>
      </p:sp>
    </p:spTree>
    <p:extLst>
      <p:ext uri="{BB962C8B-B14F-4D97-AF65-F5344CB8AC3E}">
        <p14:creationId xmlns:p14="http://schemas.microsoft.com/office/powerpoint/2010/main" val="5823269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2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2.jpe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1.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jpe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jpg"/></Relationships>
</file>

<file path=ppt/slides/_rels/slide4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6.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7.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8.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18B9692E-6064-8558-29AD-3AA0F3572CFB}"/>
              </a:ext>
            </a:extLst>
          </p:cNvPr>
          <p:cNvGrpSpPr/>
          <p:nvPr/>
        </p:nvGrpSpPr>
        <p:grpSpPr>
          <a:xfrm>
            <a:off x="0" y="154025"/>
            <a:ext cx="9144000" cy="6711366"/>
            <a:chOff x="89508" y="93100"/>
            <a:chExt cx="9144000" cy="6711366"/>
          </a:xfrm>
        </p:grpSpPr>
        <p:grpSp>
          <p:nvGrpSpPr>
            <p:cNvPr id="14" name="Group 13">
              <a:extLst>
                <a:ext uri="{FF2B5EF4-FFF2-40B4-BE49-F238E27FC236}">
                  <a16:creationId xmlns:a16="http://schemas.microsoft.com/office/drawing/2014/main" id="{D0C96BE2-4BD2-1091-1160-6855A653B5E0}"/>
                </a:ext>
              </a:extLst>
            </p:cNvPr>
            <p:cNvGrpSpPr/>
            <p:nvPr/>
          </p:nvGrpSpPr>
          <p:grpSpPr>
            <a:xfrm>
              <a:off x="108154" y="93100"/>
              <a:ext cx="6100827" cy="680626"/>
              <a:chOff x="0" y="7926"/>
              <a:chExt cx="8325033" cy="902779"/>
            </a:xfrm>
          </p:grpSpPr>
          <p:pic>
            <p:nvPicPr>
              <p:cNvPr id="16" name="Picture 15">
                <a:extLst>
                  <a:ext uri="{FF2B5EF4-FFF2-40B4-BE49-F238E27FC236}">
                    <a16:creationId xmlns:a16="http://schemas.microsoft.com/office/drawing/2014/main" id="{3B459FD3-2179-9298-1537-F47F1C9D0472}"/>
                  </a:ext>
                </a:extLst>
              </p:cNvPr>
              <p:cNvPicPr>
                <a:picLocks noChangeAspect="1"/>
              </p:cNvPicPr>
              <p:nvPr/>
            </p:nvPicPr>
            <p:blipFill>
              <a:blip r:embed="rId3"/>
              <a:stretch>
                <a:fillRect/>
              </a:stretch>
            </p:blipFill>
            <p:spPr>
              <a:xfrm>
                <a:off x="0" y="8201"/>
                <a:ext cx="4392445" cy="902504"/>
              </a:xfrm>
              <a:prstGeom prst="rect">
                <a:avLst/>
              </a:prstGeom>
            </p:spPr>
          </p:pic>
          <p:sp>
            <p:nvSpPr>
              <p:cNvPr id="17" name="Rectangle 16">
                <a:extLst>
                  <a:ext uri="{FF2B5EF4-FFF2-40B4-BE49-F238E27FC236}">
                    <a16:creationId xmlns:a16="http://schemas.microsoft.com/office/drawing/2014/main" id="{AFD102F7-9A39-8C2E-D8A9-6A75EB6B412A}"/>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27" name="Group 26">
              <a:extLst>
                <a:ext uri="{FF2B5EF4-FFF2-40B4-BE49-F238E27FC236}">
                  <a16:creationId xmlns:a16="http://schemas.microsoft.com/office/drawing/2014/main" id="{63009B5C-9384-AAC8-DAB1-048AE88647D9}"/>
                </a:ext>
              </a:extLst>
            </p:cNvPr>
            <p:cNvGrpSpPr/>
            <p:nvPr/>
          </p:nvGrpSpPr>
          <p:grpSpPr>
            <a:xfrm>
              <a:off x="89508" y="6166959"/>
              <a:ext cx="9144000" cy="637507"/>
              <a:chOff x="89508" y="6166959"/>
              <a:chExt cx="9144000" cy="637507"/>
            </a:xfrm>
          </p:grpSpPr>
          <p:pic>
            <p:nvPicPr>
              <p:cNvPr id="4" name="Picture 3" descr="Blue Background Powerpoint posted by Michelle Mercado">
                <a:extLst>
                  <a:ext uri="{FF2B5EF4-FFF2-40B4-BE49-F238E27FC236}">
                    <a16:creationId xmlns:a16="http://schemas.microsoft.com/office/drawing/2014/main" id="{4AD9420D-EFF1-E66D-D2C8-C03D0C4A660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9508" y="6166959"/>
                <a:ext cx="9144000" cy="637507"/>
              </a:xfrm>
              <a:prstGeom prst="rect">
                <a:avLst/>
              </a:prstGeom>
              <a:noFill/>
              <a:ln>
                <a:noFill/>
              </a:ln>
            </p:spPr>
          </p:pic>
          <p:sp>
            <p:nvSpPr>
              <p:cNvPr id="26" name="Rectangle 25">
                <a:extLst>
                  <a:ext uri="{FF2B5EF4-FFF2-40B4-BE49-F238E27FC236}">
                    <a16:creationId xmlns:a16="http://schemas.microsoft.com/office/drawing/2014/main" id="{27381F8E-EA18-0E61-3F5C-67A3A691F72E}"/>
                  </a:ext>
                </a:extLst>
              </p:cNvPr>
              <p:cNvSpPr/>
              <p:nvPr/>
            </p:nvSpPr>
            <p:spPr>
              <a:xfrm>
                <a:off x="108154" y="6336958"/>
                <a:ext cx="9035846" cy="430887"/>
              </a:xfrm>
              <a:prstGeom prst="rect">
                <a:avLst/>
              </a:prstGeom>
              <a:noFill/>
            </p:spPr>
            <p:txBody>
              <a:bodyPr wrap="square" lIns="91440" tIns="45720" rIns="91440" bIns="45720" anchor="ctr" anchorCtr="0">
                <a:spAutoFit/>
              </a:bodyPr>
              <a:lstStyle/>
              <a:p>
                <a:pPr algn="ctr"/>
                <a:r>
                  <a:rPr lang="ro-RO" sz="1100" b="1" dirty="0" err="1">
                    <a:effectLst/>
                    <a:latin typeface="coranto-2"/>
                  </a:rPr>
                  <a:t>Disclaimer</a:t>
                </a:r>
                <a:r>
                  <a:rPr lang="ro-RO" sz="1100" b="0" i="1" dirty="0">
                    <a:solidFill>
                      <a:srgbClr val="0000FF"/>
                    </a:solidFill>
                    <a:effectLst/>
                    <a:latin typeface="coranto-2"/>
                  </a:rPr>
                  <a:t>: </a:t>
                </a:r>
                <a:r>
                  <a:rPr lang="en-GB" sz="11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100" i="1" dirty="0">
                  <a:solidFill>
                    <a:srgbClr val="0000FF"/>
                  </a:solidFill>
                </a:endParaRPr>
              </a:p>
            </p:txBody>
          </p:sp>
        </p:grpSp>
      </p:grpSp>
      <p:sp>
        <p:nvSpPr>
          <p:cNvPr id="30" name="TextBox 29">
            <a:extLst>
              <a:ext uri="{FF2B5EF4-FFF2-40B4-BE49-F238E27FC236}">
                <a16:creationId xmlns:a16="http://schemas.microsoft.com/office/drawing/2014/main" id="{DA711A02-E7F7-91A7-49CA-CB11FD1335F5}"/>
              </a:ext>
            </a:extLst>
          </p:cNvPr>
          <p:cNvSpPr txBox="1"/>
          <p:nvPr/>
        </p:nvSpPr>
        <p:spPr>
          <a:xfrm>
            <a:off x="629264" y="2456939"/>
            <a:ext cx="7885472" cy="2257028"/>
          </a:xfrm>
          <a:prstGeom prst="rect">
            <a:avLst/>
          </a:prstGeom>
          <a:noFill/>
        </p:spPr>
        <p:txBody>
          <a:bodyPr wrap="square">
            <a:spAutoFit/>
          </a:bodyPr>
          <a:lstStyle/>
          <a:p>
            <a:pPr algn="ctr">
              <a:lnSpc>
                <a:spcPct val="150000"/>
              </a:lnSpc>
              <a:spcAft>
                <a:spcPts val="1000"/>
              </a:spcAft>
            </a:pPr>
            <a:r>
              <a:rPr lang="ro-RO"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ONBOARD </a:t>
            </a:r>
            <a:r>
              <a:rPr lang="en-US" sz="32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COOKING SKILLS</a:t>
            </a:r>
          </a:p>
          <a:p>
            <a:pPr algn="ctr">
              <a:lnSpc>
                <a:spcPct val="150000"/>
              </a:lnSpc>
              <a:spcAft>
                <a:spcPts val="1000"/>
              </a:spcAft>
            </a:pPr>
            <a:r>
              <a:rPr lang="en-GB" sz="3200" b="1" dirty="0">
                <a:solidFill>
                  <a:schemeClr val="accent1"/>
                </a:solidFill>
                <a:latin typeface="Times New Roman" panose="02020603050405020304" pitchFamily="18" charset="0"/>
                <a:ea typeface="Calibri" panose="020F0502020204030204" pitchFamily="34" charset="0"/>
              </a:rPr>
              <a:t>Week I – VIII A</a:t>
            </a:r>
          </a:p>
          <a:p>
            <a:pPr algn="ctr">
              <a:spcAft>
                <a:spcPts val="200"/>
              </a:spcAft>
              <a:buNone/>
            </a:pPr>
            <a:r>
              <a:rPr lang="en-GB" sz="2800" b="1" kern="1400" spc="-50" dirty="0">
                <a:solidFill>
                  <a:srgbClr val="1F497D"/>
                </a:solidFill>
                <a:effectLst/>
                <a:latin typeface="Times New Roman" panose="02020603050405020304" pitchFamily="18" charset="0"/>
                <a:ea typeface="Times New Roman" panose="02020603050405020304" pitchFamily="18" charset="0"/>
              </a:rPr>
              <a:t>Culinary Techniques and Mentorship in the Galleys</a:t>
            </a:r>
            <a:endParaRPr lang="en-US" sz="800" dirty="0">
              <a:effectLst/>
              <a:latin typeface="Times New Roman" panose="02020603050405020304" pitchFamily="18" charset="0"/>
              <a:ea typeface="Arial" panose="020B0604020202020204" pitchFamily="34" charset="0"/>
            </a:endParaRPr>
          </a:p>
        </p:txBody>
      </p:sp>
      <p:pic>
        <p:nvPicPr>
          <p:cNvPr id="3" name="Picture 2">
            <a:extLst>
              <a:ext uri="{FF2B5EF4-FFF2-40B4-BE49-F238E27FC236}">
                <a16:creationId xmlns:a16="http://schemas.microsoft.com/office/drawing/2014/main" id="{7AB896D3-5AB3-5EA5-2840-20B5DAFEED2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92893"/>
            <a:ext cx="623570" cy="620864"/>
          </a:xfrm>
          <a:prstGeom prst="rect">
            <a:avLst/>
          </a:prstGeom>
        </p:spPr>
      </p:pic>
      <p:pic>
        <p:nvPicPr>
          <p:cNvPr id="5" name="Picture 4">
            <a:extLst>
              <a:ext uri="{FF2B5EF4-FFF2-40B4-BE49-F238E27FC236}">
                <a16:creationId xmlns:a16="http://schemas.microsoft.com/office/drawing/2014/main" id="{62D5C2EE-BF62-6A7A-4967-3BB63107FED7}"/>
              </a:ext>
            </a:extLst>
          </p:cNvPr>
          <p:cNvPicPr>
            <a:picLocks noChangeAspect="1"/>
          </p:cNvPicPr>
          <p:nvPr/>
        </p:nvPicPr>
        <p:blipFill>
          <a:blip r:embed="rId6"/>
          <a:stretch>
            <a:fillRect/>
          </a:stretch>
        </p:blipFill>
        <p:spPr>
          <a:xfrm>
            <a:off x="4910225" y="92893"/>
            <a:ext cx="629555" cy="637524"/>
          </a:xfrm>
          <a:prstGeom prst="rect">
            <a:avLst/>
          </a:prstGeom>
        </p:spPr>
      </p:pic>
      <p:pic>
        <p:nvPicPr>
          <p:cNvPr id="6" name="Picture 5">
            <a:extLst>
              <a:ext uri="{FF2B5EF4-FFF2-40B4-BE49-F238E27FC236}">
                <a16:creationId xmlns:a16="http://schemas.microsoft.com/office/drawing/2014/main" id="{6EE98C28-27E5-4015-221F-CC1B897B60A1}"/>
              </a:ext>
            </a:extLst>
          </p:cNvPr>
          <p:cNvPicPr>
            <a:picLocks noChangeAspect="1"/>
          </p:cNvPicPr>
          <p:nvPr/>
        </p:nvPicPr>
        <p:blipFill>
          <a:blip r:embed="rId7"/>
          <a:stretch>
            <a:fillRect/>
          </a:stretch>
        </p:blipFill>
        <p:spPr>
          <a:xfrm>
            <a:off x="5631268" y="111773"/>
            <a:ext cx="1053458" cy="579268"/>
          </a:xfrm>
          <a:prstGeom prst="rect">
            <a:avLst/>
          </a:prstGeom>
        </p:spPr>
      </p:pic>
      <p:pic>
        <p:nvPicPr>
          <p:cNvPr id="7" name="Picture 6">
            <a:extLst>
              <a:ext uri="{FF2B5EF4-FFF2-40B4-BE49-F238E27FC236}">
                <a16:creationId xmlns:a16="http://schemas.microsoft.com/office/drawing/2014/main" id="{AE5BF4A6-5957-08DB-1934-BABAF3FB715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76233"/>
            <a:ext cx="623570" cy="680419"/>
          </a:xfrm>
          <a:prstGeom prst="rect">
            <a:avLst/>
          </a:prstGeom>
        </p:spPr>
      </p:pic>
      <p:pic>
        <p:nvPicPr>
          <p:cNvPr id="8" name="Picture 7">
            <a:extLst>
              <a:ext uri="{FF2B5EF4-FFF2-40B4-BE49-F238E27FC236}">
                <a16:creationId xmlns:a16="http://schemas.microsoft.com/office/drawing/2014/main" id="{52B21BB7-7C4D-019E-2B1D-8AF0CC6B5541}"/>
              </a:ext>
            </a:extLst>
          </p:cNvPr>
          <p:cNvPicPr>
            <a:picLocks noChangeAspect="1"/>
          </p:cNvPicPr>
          <p:nvPr/>
        </p:nvPicPr>
        <p:blipFill>
          <a:blip r:embed="rId9"/>
          <a:stretch>
            <a:fillRect/>
          </a:stretch>
        </p:blipFill>
        <p:spPr>
          <a:xfrm>
            <a:off x="3979270" y="76233"/>
            <a:ext cx="858938" cy="620864"/>
          </a:xfrm>
          <a:prstGeom prst="rect">
            <a:avLst/>
          </a:prstGeom>
        </p:spPr>
      </p:pic>
      <p:pic>
        <p:nvPicPr>
          <p:cNvPr id="9" name="Picture 8">
            <a:extLst>
              <a:ext uri="{FF2B5EF4-FFF2-40B4-BE49-F238E27FC236}">
                <a16:creationId xmlns:a16="http://schemas.microsoft.com/office/drawing/2014/main" id="{F22C4691-35E4-A5A9-0954-7D6B318D9F97}"/>
              </a:ext>
            </a:extLst>
          </p:cNvPr>
          <p:cNvPicPr>
            <a:picLocks noChangeAspect="1"/>
          </p:cNvPicPr>
          <p:nvPr/>
        </p:nvPicPr>
        <p:blipFill>
          <a:blip r:embed="rId10"/>
          <a:stretch>
            <a:fillRect/>
          </a:stretch>
        </p:blipFill>
        <p:spPr>
          <a:xfrm>
            <a:off x="7704595" y="29230"/>
            <a:ext cx="1227464" cy="1224789"/>
          </a:xfrm>
          <a:prstGeom prst="rect">
            <a:avLst/>
          </a:prstGeom>
        </p:spPr>
      </p:pic>
      <p:sp>
        <p:nvSpPr>
          <p:cNvPr id="11" name="TextBox 10">
            <a:extLst>
              <a:ext uri="{FF2B5EF4-FFF2-40B4-BE49-F238E27FC236}">
                <a16:creationId xmlns:a16="http://schemas.microsoft.com/office/drawing/2014/main" id="{60EF569C-B7B9-5402-9510-889E99A358EB}"/>
              </a:ext>
            </a:extLst>
          </p:cNvPr>
          <p:cNvSpPr txBox="1"/>
          <p:nvPr/>
        </p:nvSpPr>
        <p:spPr>
          <a:xfrm>
            <a:off x="796460" y="1466200"/>
            <a:ext cx="7885472" cy="400110"/>
          </a:xfrm>
          <a:prstGeom prst="rect">
            <a:avLst/>
          </a:prstGeom>
          <a:noFill/>
        </p:spPr>
        <p:txBody>
          <a:bodyPr wrap="square">
            <a:spAutoFit/>
          </a:bodyPr>
          <a:lstStyle/>
          <a:p>
            <a:pPr algn="ctr"/>
            <a:r>
              <a:rPr lang="en-GB" sz="1000" b="1" dirty="0">
                <a:solidFill>
                  <a:srgbClr val="7030A0"/>
                </a:solidFill>
              </a:rPr>
              <a:t>KA220-VET - Cooperation partnerships in vocational</a:t>
            </a:r>
            <a:r>
              <a:rPr lang="ro-RO" sz="1000" b="1" dirty="0">
                <a:solidFill>
                  <a:srgbClr val="7030A0"/>
                </a:solidFill>
              </a:rPr>
              <a:t> </a:t>
            </a:r>
            <a:r>
              <a:rPr lang="en-GB" sz="1000" b="1" dirty="0">
                <a:solidFill>
                  <a:srgbClr val="7030A0"/>
                </a:solidFill>
              </a:rPr>
              <a:t>education and training</a:t>
            </a:r>
            <a:endParaRPr lang="ro-RO" sz="1000" b="1" dirty="0">
              <a:solidFill>
                <a:srgbClr val="7030A0"/>
              </a:solidFill>
            </a:endParaRPr>
          </a:p>
          <a:p>
            <a:pPr algn="ctr"/>
            <a:r>
              <a:rPr lang="en-GB" sz="1000" b="1" i="0" u="none" strike="noStrike" baseline="0" dirty="0">
                <a:solidFill>
                  <a:srgbClr val="7030A0"/>
                </a:solidFill>
              </a:rPr>
              <a:t>2023-1-RO01-KA220-VET-000156711</a:t>
            </a:r>
          </a:p>
        </p:txBody>
      </p:sp>
      <p:sp>
        <p:nvSpPr>
          <p:cNvPr id="12" name="Title 1">
            <a:extLst>
              <a:ext uri="{FF2B5EF4-FFF2-40B4-BE49-F238E27FC236}">
                <a16:creationId xmlns:a16="http://schemas.microsoft.com/office/drawing/2014/main" id="{E8A74367-A032-23BC-E011-516C85BB11BE}"/>
              </a:ext>
            </a:extLst>
          </p:cNvPr>
          <p:cNvSpPr>
            <a:spLocks noGrp="1"/>
          </p:cNvSpPr>
          <p:nvPr>
            <p:ph type="ctrTitle"/>
          </p:nvPr>
        </p:nvSpPr>
        <p:spPr>
          <a:xfrm>
            <a:off x="1375835" y="861041"/>
            <a:ext cx="6368830" cy="606528"/>
          </a:xfrm>
        </p:spPr>
        <p:txBody>
          <a:bodyPr>
            <a:noAutofit/>
          </a:bodyPr>
          <a:lstStyle/>
          <a:p>
            <a:pPr algn="ct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20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2000" b="1" i="0" u="none" strike="noStrike" baseline="0" dirty="0">
                <a:solidFill>
                  <a:srgbClr val="FF0000"/>
                </a:solidFill>
                <a:effectLst>
                  <a:outerShdw blurRad="38100" dist="38100" dir="2700000" algn="tl">
                    <a:srgbClr val="000000">
                      <a:alpha val="43137"/>
                    </a:srgbClr>
                  </a:outerShdw>
                </a:effectLst>
                <a:latin typeface="CharterBT-Roman"/>
              </a:rPr>
              <a:t>-</a:t>
            </a:r>
            <a:r>
              <a:rPr lang="ro-RO" sz="2000" b="1" i="0" u="none" strike="noStrike" baseline="0" dirty="0" err="1">
                <a:solidFill>
                  <a:srgbClr val="FF0000"/>
                </a:solidFill>
                <a:effectLst>
                  <a:outerShdw blurRad="38100" dist="38100" dir="2700000" algn="tl">
                    <a:srgbClr val="000000">
                      <a:alpha val="43137"/>
                    </a:srgbClr>
                  </a:outerShdw>
                </a:effectLst>
                <a:latin typeface="CharterBT-Roman"/>
              </a:rPr>
              <a:t>Skills</a:t>
            </a:r>
            <a:endParaRPr lang="en-US" sz="2000" b="1" dirty="0">
              <a:solidFill>
                <a:srgbClr val="0000FF"/>
              </a:solidFill>
              <a:effectLst>
                <a:outerShdw blurRad="38100" dist="38100" dir="2700000" algn="tl">
                  <a:srgbClr val="000000">
                    <a:alpha val="43137"/>
                  </a:srgbClr>
                </a:outerShdw>
              </a:effectLst>
              <a:highlight>
                <a:srgbClr val="FFFF00"/>
              </a:highlight>
            </a:endParaRPr>
          </a:p>
        </p:txBody>
      </p:sp>
    </p:spTree>
    <p:extLst>
      <p:ext uri="{BB962C8B-B14F-4D97-AF65-F5344CB8AC3E}">
        <p14:creationId xmlns:p14="http://schemas.microsoft.com/office/powerpoint/2010/main" val="34992027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BA035-70E7-E129-239F-518C9DD9978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30A0983-AB68-DB9E-5341-45DB8F4E876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BF3BA1F-F53F-30D6-A614-4EEBC264DECD}"/>
              </a:ext>
            </a:extLst>
          </p:cNvPr>
          <p:cNvSpPr>
            <a:spLocks noGrp="1"/>
          </p:cNvSpPr>
          <p:nvPr>
            <p:ph type="title"/>
          </p:nvPr>
        </p:nvSpPr>
        <p:spPr>
          <a:xfrm>
            <a:off x="628650" y="1107174"/>
            <a:ext cx="7886700" cy="571213"/>
          </a:xfrm>
        </p:spPr>
        <p:txBody>
          <a:bodyPr>
            <a:noAutofit/>
          </a:bodyPr>
          <a:lstStyle/>
          <a:p>
            <a:pPr algn="ctr"/>
            <a:r>
              <a:rPr lang="en-US" sz="2400" dirty="0">
                <a:solidFill>
                  <a:srgbClr val="1F497D"/>
                </a:solidFill>
                <a:effectLst/>
                <a:latin typeface="Times New Roman" panose="02020603050405020304" pitchFamily="18" charset="0"/>
                <a:ea typeface="Arial" panose="020B0604020202020204" pitchFamily="34" charset="0"/>
              </a:rPr>
              <a:t>BENEFITS OF WORKSHOPS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05BDD20-4846-7AA5-671B-E4954487BF9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37180DD-3554-0282-96E9-747037EB33C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69CB456-2E01-320E-65BC-675A7652D5E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DB26727-ED8D-7AC3-E305-19CD09123B4A}"/>
              </a:ext>
            </a:extLst>
          </p:cNvPr>
          <p:cNvSpPr txBox="1"/>
          <p:nvPr/>
        </p:nvSpPr>
        <p:spPr>
          <a:xfrm>
            <a:off x="523875" y="1571602"/>
            <a:ext cx="7743825" cy="2236510"/>
          </a:xfrm>
          <a:prstGeom prst="rect">
            <a:avLst/>
          </a:prstGeom>
          <a:noFill/>
        </p:spPr>
        <p:txBody>
          <a:bodyPr wrap="square" rtlCol="0">
            <a:spAutoFit/>
          </a:bodyPr>
          <a:lstStyle/>
          <a:p>
            <a:pPr lvl="0" algn="l">
              <a:spcBef>
                <a:spcPts val="1200"/>
              </a:spcBef>
              <a:spcAft>
                <a:spcPts val="200"/>
              </a:spcAft>
              <a:tabLst>
                <a:tab pos="318770" algn="l"/>
              </a:tabLst>
            </a:pPr>
            <a:r>
              <a:rPr lang="en-US" sz="1800" b="1" dirty="0">
                <a:effectLst/>
                <a:latin typeface="Times New Roman" panose="02020603050405020304" pitchFamily="18" charset="0"/>
                <a:ea typeface="Times New Roman" panose="02020603050405020304" pitchFamily="18" charset="0"/>
              </a:rPr>
              <a:t>Skill Development Through Direct Application</a:t>
            </a:r>
          </a:p>
          <a:p>
            <a:pPr lvl="0" algn="just">
              <a:spcBef>
                <a:spcPts val="1200"/>
              </a:spcBef>
              <a:spcAft>
                <a:spcPts val="200"/>
              </a:spcAft>
              <a:tabLst>
                <a:tab pos="318770" algn="l"/>
              </a:tabLst>
            </a:pPr>
            <a:r>
              <a:rPr lang="en-US" sz="1800" dirty="0">
                <a:effectLst/>
                <a:latin typeface="Times New Roman" panose="02020603050405020304" pitchFamily="18" charset="0"/>
                <a:ea typeface="Times New Roman" panose="02020603050405020304" pitchFamily="18" charset="0"/>
              </a:rPr>
              <a:t>In a hands-on workshop, learners physically perform techniques such as julienning vegetables, tempering chocolate, or searing meat—developing accuracy through repetition. For example, during a knife skills session, participants practice uniform cuts on various produce, which builds speed and consistency essential in professional kitchens (2). </a:t>
            </a:r>
            <a:endParaRPr lang="en-US" sz="1800" dirty="0">
              <a:effectLst/>
              <a:latin typeface="Times New Roman" panose="02020603050405020304" pitchFamily="18" charset="0"/>
              <a:ea typeface="Arial" panose="020B0604020202020204" pitchFamily="34" charset="0"/>
            </a:endParaRPr>
          </a:p>
          <a:p>
            <a:pPr algn="just">
              <a:spcAft>
                <a:spcPts val="200"/>
              </a:spcAft>
            </a:pPr>
            <a:endParaRPr lang="en-US" dirty="0">
              <a:latin typeface="Times New Roman" panose="02020603050405020304" pitchFamily="18" charset="0"/>
            </a:endParaRPr>
          </a:p>
        </p:txBody>
      </p:sp>
      <p:sp>
        <p:nvSpPr>
          <p:cNvPr id="3" name="Rectangle 2">
            <a:extLst>
              <a:ext uri="{FF2B5EF4-FFF2-40B4-BE49-F238E27FC236}">
                <a16:creationId xmlns:a16="http://schemas.microsoft.com/office/drawing/2014/main" id="{94986562-B0C0-5274-E625-46E730455358}"/>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DA3C6016-99E9-D059-5180-674B51A9A3C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642E3E6-2BC4-1457-2D91-A09A39740F5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7F8C98F-C6F9-F58B-5301-6F596EDC76C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EE8B4AE-2006-B09B-F782-7BBBC4F1C4F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E92406-445C-C380-8944-EF1BF0C59F5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1E06B2E-AE54-12A9-B6BC-D72F63A3B964}"/>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513D6CB8-6ECE-CCB1-7495-A430883725D4}"/>
              </a:ext>
            </a:extLst>
          </p:cNvPr>
          <p:cNvPicPr>
            <a:picLocks noChangeAspect="1"/>
          </p:cNvPicPr>
          <p:nvPr/>
        </p:nvPicPr>
        <p:blipFill>
          <a:blip r:embed="rId11"/>
          <a:stretch>
            <a:fillRect/>
          </a:stretch>
        </p:blipFill>
        <p:spPr>
          <a:xfrm>
            <a:off x="1317003" y="3808112"/>
            <a:ext cx="2647950" cy="1724025"/>
          </a:xfrm>
          <a:prstGeom prst="rect">
            <a:avLst/>
          </a:prstGeom>
        </p:spPr>
      </p:pic>
      <p:pic>
        <p:nvPicPr>
          <p:cNvPr id="6" name="Picture 5">
            <a:extLst>
              <a:ext uri="{FF2B5EF4-FFF2-40B4-BE49-F238E27FC236}">
                <a16:creationId xmlns:a16="http://schemas.microsoft.com/office/drawing/2014/main" id="{404DB780-C0A3-C256-CCFD-C7F778426079}"/>
              </a:ext>
            </a:extLst>
          </p:cNvPr>
          <p:cNvPicPr>
            <a:picLocks noChangeAspect="1"/>
          </p:cNvPicPr>
          <p:nvPr/>
        </p:nvPicPr>
        <p:blipFill>
          <a:blip r:embed="rId12"/>
          <a:stretch>
            <a:fillRect/>
          </a:stretch>
        </p:blipFill>
        <p:spPr>
          <a:xfrm>
            <a:off x="5289853" y="3808111"/>
            <a:ext cx="2647950" cy="1681581"/>
          </a:xfrm>
          <a:prstGeom prst="rect">
            <a:avLst/>
          </a:prstGeom>
        </p:spPr>
      </p:pic>
    </p:spTree>
    <p:extLst>
      <p:ext uri="{BB962C8B-B14F-4D97-AF65-F5344CB8AC3E}">
        <p14:creationId xmlns:p14="http://schemas.microsoft.com/office/powerpoint/2010/main" val="1393735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D4012-5686-C7FE-F615-128A1BE77F1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72ADA31-0FAE-7923-F4EE-D5E4B99CFAC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3FC33D1-4254-638A-601E-2BDDDF7FB975}"/>
              </a:ext>
            </a:extLst>
          </p:cNvPr>
          <p:cNvSpPr>
            <a:spLocks noGrp="1"/>
          </p:cNvSpPr>
          <p:nvPr>
            <p:ph type="title"/>
          </p:nvPr>
        </p:nvSpPr>
        <p:spPr>
          <a:xfrm>
            <a:off x="628650" y="1107174"/>
            <a:ext cx="7886700" cy="571213"/>
          </a:xfrm>
        </p:spPr>
        <p:txBody>
          <a:bodyPr>
            <a:noAutofit/>
          </a:bodyPr>
          <a:lstStyle/>
          <a:p>
            <a:pPr algn="ctr"/>
            <a:r>
              <a:rPr lang="en-US" sz="2400" dirty="0">
                <a:solidFill>
                  <a:srgbClr val="1F497D"/>
                </a:solidFill>
                <a:effectLst/>
                <a:latin typeface="Times New Roman" panose="02020603050405020304" pitchFamily="18" charset="0"/>
                <a:ea typeface="Arial" panose="020B0604020202020204" pitchFamily="34" charset="0"/>
              </a:rPr>
              <a:t>BENEFITS OF WORKSHOPS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09B2F24-5649-464D-9942-054A0D61FB7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0A11E54-E158-0C65-7CA7-83737A7C0D0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2132E6F-EE21-FD56-9516-23ECD91AEF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72F84A1-2424-DE06-07CC-4CF13DBFABF5}"/>
              </a:ext>
            </a:extLst>
          </p:cNvPr>
          <p:cNvSpPr txBox="1"/>
          <p:nvPr/>
        </p:nvSpPr>
        <p:spPr>
          <a:xfrm>
            <a:off x="523875" y="1571602"/>
            <a:ext cx="7743825" cy="1754326"/>
          </a:xfrm>
          <a:prstGeom prst="rect">
            <a:avLst/>
          </a:prstGeom>
          <a:noFill/>
        </p:spPr>
        <p:txBody>
          <a:bodyPr wrap="square" rtlCol="0">
            <a:spAutoFit/>
          </a:bodyPr>
          <a:lstStyle/>
          <a:p>
            <a:pPr lvl="0" algn="l">
              <a:spcBef>
                <a:spcPts val="1200"/>
              </a:spcBef>
              <a:spcAft>
                <a:spcPts val="200"/>
              </a:spcAft>
              <a:tabLst>
                <a:tab pos="318770" algn="l"/>
              </a:tabLst>
            </a:pPr>
            <a:r>
              <a:rPr lang="en-US" sz="1800" b="1" dirty="0">
                <a:effectLst/>
                <a:latin typeface="Times New Roman" panose="02020603050405020304" pitchFamily="18" charset="0"/>
                <a:ea typeface="Times New Roman" panose="02020603050405020304" pitchFamily="18" charset="0"/>
              </a:rPr>
              <a:t>Immediate Feedback and Correction</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Experienced chefs provide on-the-spot corrections—for instance, adjusting the angle of a knife during filleting or pointing out the doneness of a sauce. This helps learners fix bad habits early and master correct techniques efficiently.</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For example, a chef instructing a student who is over-mixing dough, explaining how it affects gluten development and the final texture of baked goods.</a:t>
            </a:r>
            <a:endParaRPr lang="en-US" dirty="0">
              <a:latin typeface="Times New Roman" panose="02020603050405020304" pitchFamily="18" charset="0"/>
            </a:endParaRPr>
          </a:p>
        </p:txBody>
      </p:sp>
      <p:sp>
        <p:nvSpPr>
          <p:cNvPr id="3" name="Rectangle 2">
            <a:extLst>
              <a:ext uri="{FF2B5EF4-FFF2-40B4-BE49-F238E27FC236}">
                <a16:creationId xmlns:a16="http://schemas.microsoft.com/office/drawing/2014/main" id="{7E3BF2B7-E838-9F91-D586-48467FFD02EB}"/>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34BDFE02-8253-F1A4-8F8F-D28AAE2E18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7C8CE02-2BD3-96B1-03AE-59622A88E06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140531F-C198-3DFE-6DDC-5F43391E559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7E0DE7E-5EE3-DEDA-8B5B-15FC9CCB14C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34BC70E-7DD8-8079-C568-48666FE87BE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1D0CD48-A419-E37B-2915-812571A3C4D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B40AB09C-A98C-C804-10DD-7E4F5AFCAC53}"/>
              </a:ext>
            </a:extLst>
          </p:cNvPr>
          <p:cNvPicPr>
            <a:picLocks noChangeAspect="1"/>
          </p:cNvPicPr>
          <p:nvPr/>
        </p:nvPicPr>
        <p:blipFill>
          <a:blip r:embed="rId11"/>
          <a:stretch>
            <a:fillRect/>
          </a:stretch>
        </p:blipFill>
        <p:spPr>
          <a:xfrm>
            <a:off x="3015281" y="3654926"/>
            <a:ext cx="2619375" cy="1743075"/>
          </a:xfrm>
          <a:prstGeom prst="rect">
            <a:avLst/>
          </a:prstGeom>
        </p:spPr>
      </p:pic>
    </p:spTree>
    <p:extLst>
      <p:ext uri="{BB962C8B-B14F-4D97-AF65-F5344CB8AC3E}">
        <p14:creationId xmlns:p14="http://schemas.microsoft.com/office/powerpoint/2010/main" val="236700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A2C20-5FF4-030D-093A-A3241540C1E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E746720-2407-715F-D28E-35DAE43E909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4C58331-9543-BEBF-8F39-864796590027}"/>
              </a:ext>
            </a:extLst>
          </p:cNvPr>
          <p:cNvSpPr>
            <a:spLocks noGrp="1"/>
          </p:cNvSpPr>
          <p:nvPr>
            <p:ph type="title"/>
          </p:nvPr>
        </p:nvSpPr>
        <p:spPr>
          <a:xfrm>
            <a:off x="628650" y="1107174"/>
            <a:ext cx="7886700" cy="571213"/>
          </a:xfrm>
        </p:spPr>
        <p:txBody>
          <a:bodyPr>
            <a:noAutofit/>
          </a:bodyPr>
          <a:lstStyle/>
          <a:p>
            <a:pPr algn="ctr"/>
            <a:r>
              <a:rPr lang="en-US" sz="2400" dirty="0">
                <a:solidFill>
                  <a:srgbClr val="1F497D"/>
                </a:solidFill>
                <a:effectLst/>
                <a:latin typeface="Times New Roman" panose="02020603050405020304" pitchFamily="18" charset="0"/>
                <a:ea typeface="Arial" panose="020B0604020202020204" pitchFamily="34" charset="0"/>
              </a:rPr>
              <a:t>BENEFITS OF WORKSHOPS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D1CD8BE-5E94-E371-9C91-09966D3BECF3}"/>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A0C1417-1C42-C480-562E-E9F7956A7BF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B36DE22-7788-8BC0-509F-68812E44008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1889AD7-EC25-2964-A9F9-293454E75514}"/>
              </a:ext>
            </a:extLst>
          </p:cNvPr>
          <p:cNvSpPr txBox="1"/>
          <p:nvPr/>
        </p:nvSpPr>
        <p:spPr>
          <a:xfrm>
            <a:off x="523875" y="1571602"/>
            <a:ext cx="7743825" cy="2210862"/>
          </a:xfrm>
          <a:prstGeom prst="rect">
            <a:avLst/>
          </a:prstGeom>
          <a:noFill/>
        </p:spPr>
        <p:txBody>
          <a:bodyPr wrap="square" rtlCol="0">
            <a:spAutoFit/>
          </a:bodyPr>
          <a:lstStyle/>
          <a:p>
            <a:pPr lvl="0" algn="just">
              <a:spcBef>
                <a:spcPts val="1200"/>
              </a:spcBef>
              <a:spcAft>
                <a:spcPts val="200"/>
              </a:spcAft>
              <a:tabLst>
                <a:tab pos="318770" algn="l"/>
              </a:tabLst>
            </a:pPr>
            <a:r>
              <a:rPr lang="en-US" sz="1800" b="1" dirty="0">
                <a:effectLst/>
                <a:latin typeface="Times New Roman" panose="02020603050405020304" pitchFamily="18" charset="0"/>
                <a:ea typeface="Times New Roman" panose="02020603050405020304" pitchFamily="18" charset="0"/>
              </a:rPr>
              <a:t>Confidence Building</a:t>
            </a:r>
          </a:p>
          <a:p>
            <a:pPr lvl="0" algn="just">
              <a:spcBef>
                <a:spcPts val="1200"/>
              </a:spcBef>
              <a:spcAft>
                <a:spcPts val="200"/>
              </a:spcAft>
              <a:tabLst>
                <a:tab pos="318770" algn="l"/>
              </a:tabLst>
            </a:pPr>
            <a:r>
              <a:rPr lang="en-US" sz="1800" dirty="0">
                <a:effectLst/>
                <a:latin typeface="Times New Roman" panose="02020603050405020304" pitchFamily="18" charset="0"/>
                <a:ea typeface="Times New Roman" panose="02020603050405020304" pitchFamily="18" charset="0"/>
              </a:rPr>
              <a:t>As learners execute dishes from start to finish, such as preparing a complete three-course meal, their confidence grows with each successful outcome. This empowers them to take initiative in real galley or restaurant settings.</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A participant in a seafood workshop independently prepares and presents a plated dish after multiple guided practice rounds, gaining confidence in both technique and timing.</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7A69501-9F9A-02E7-3D1A-5ECB70A2E53C}"/>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E5D1279B-C9F1-F79A-0AA0-32CEBD541F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99B8134-2ECE-C7BA-ED80-FF97B912ABB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AB1FCF0-F6F1-6300-7C83-E3601B625C9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97B5F52-F5EA-6754-00E8-57FDF6D6D2E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B5A4C87-6086-62FB-3CD6-FFDAF897025E}"/>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8D2E5FA-EEC8-B17B-E2CB-1B91B5DAA32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DAC5DDA-D57F-8E91-5AAE-511023BB2A80}"/>
              </a:ext>
            </a:extLst>
          </p:cNvPr>
          <p:cNvPicPr>
            <a:picLocks noChangeAspect="1"/>
          </p:cNvPicPr>
          <p:nvPr/>
        </p:nvPicPr>
        <p:blipFill>
          <a:blip r:embed="rId11"/>
          <a:stretch>
            <a:fillRect/>
          </a:stretch>
        </p:blipFill>
        <p:spPr>
          <a:xfrm>
            <a:off x="1495425" y="3921063"/>
            <a:ext cx="2647950" cy="1724025"/>
          </a:xfrm>
          <a:prstGeom prst="rect">
            <a:avLst/>
          </a:prstGeom>
        </p:spPr>
      </p:pic>
      <p:pic>
        <p:nvPicPr>
          <p:cNvPr id="6" name="Picture 5">
            <a:extLst>
              <a:ext uri="{FF2B5EF4-FFF2-40B4-BE49-F238E27FC236}">
                <a16:creationId xmlns:a16="http://schemas.microsoft.com/office/drawing/2014/main" id="{42ACF579-1668-2BBE-386A-DF9F62447803}"/>
              </a:ext>
            </a:extLst>
          </p:cNvPr>
          <p:cNvPicPr>
            <a:picLocks noChangeAspect="1"/>
          </p:cNvPicPr>
          <p:nvPr/>
        </p:nvPicPr>
        <p:blipFill>
          <a:blip r:embed="rId12"/>
          <a:stretch>
            <a:fillRect/>
          </a:stretch>
        </p:blipFill>
        <p:spPr>
          <a:xfrm>
            <a:off x="5029200" y="3921063"/>
            <a:ext cx="2619375" cy="1743075"/>
          </a:xfrm>
          <a:prstGeom prst="rect">
            <a:avLst/>
          </a:prstGeom>
        </p:spPr>
      </p:pic>
    </p:spTree>
    <p:extLst>
      <p:ext uri="{BB962C8B-B14F-4D97-AF65-F5344CB8AC3E}">
        <p14:creationId xmlns:p14="http://schemas.microsoft.com/office/powerpoint/2010/main" val="957540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93BD3-1C58-18C4-7518-2381EC0DD25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7E987C8-2092-47CF-1516-7C84C9E8520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0B7D5E3F-64C4-BB08-C1C1-E2614FF8D384}"/>
              </a:ext>
            </a:extLst>
          </p:cNvPr>
          <p:cNvSpPr>
            <a:spLocks noGrp="1"/>
          </p:cNvSpPr>
          <p:nvPr>
            <p:ph type="title"/>
          </p:nvPr>
        </p:nvSpPr>
        <p:spPr>
          <a:xfrm>
            <a:off x="628650" y="1107174"/>
            <a:ext cx="7886700" cy="571213"/>
          </a:xfrm>
        </p:spPr>
        <p:txBody>
          <a:bodyPr>
            <a:noAutofit/>
          </a:bodyPr>
          <a:lstStyle/>
          <a:p>
            <a:pPr algn="ctr"/>
            <a:r>
              <a:rPr lang="en-US" sz="2400" dirty="0">
                <a:solidFill>
                  <a:srgbClr val="1F497D"/>
                </a:solidFill>
                <a:effectLst/>
                <a:latin typeface="Times New Roman" panose="02020603050405020304" pitchFamily="18" charset="0"/>
                <a:ea typeface="Arial" panose="020B0604020202020204" pitchFamily="34" charset="0"/>
              </a:rPr>
              <a:t>BENEFITS OF WORKSHOPS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11EA692-CA13-E8CD-23EF-11D4ED50900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28399FE-BA9A-F3CC-C2A1-3E2F70C8472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26F3F47-6212-96B4-41CA-CDA45F2085E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7733988-A2AB-81BA-CEF9-A22FBE0F570A}"/>
              </a:ext>
            </a:extLst>
          </p:cNvPr>
          <p:cNvSpPr txBox="1"/>
          <p:nvPr/>
        </p:nvSpPr>
        <p:spPr>
          <a:xfrm>
            <a:off x="523875" y="1571602"/>
            <a:ext cx="7743825" cy="2210862"/>
          </a:xfrm>
          <a:prstGeom prst="rect">
            <a:avLst/>
          </a:prstGeom>
          <a:noFill/>
        </p:spPr>
        <p:txBody>
          <a:bodyPr wrap="square" rtlCol="0">
            <a:spAutoFit/>
          </a:bodyPr>
          <a:lstStyle/>
          <a:p>
            <a:pPr lvl="0" algn="l">
              <a:spcBef>
                <a:spcPts val="1200"/>
              </a:spcBef>
              <a:spcAft>
                <a:spcPts val="200"/>
              </a:spcAft>
              <a:tabLst>
                <a:tab pos="318770" algn="l"/>
              </a:tabLst>
            </a:pPr>
            <a:r>
              <a:rPr lang="en-US" sz="1800" b="1" dirty="0">
                <a:effectLst/>
                <a:latin typeface="Times New Roman" panose="02020603050405020304" pitchFamily="18" charset="0"/>
                <a:ea typeface="Times New Roman" panose="02020603050405020304" pitchFamily="18" charset="0"/>
              </a:rPr>
              <a:t>Exposure to Professional Standards</a:t>
            </a:r>
          </a:p>
          <a:p>
            <a:pPr lvl="0" algn="just">
              <a:spcBef>
                <a:spcPts val="1200"/>
              </a:spcBef>
              <a:spcAft>
                <a:spcPts val="200"/>
              </a:spcAft>
              <a:tabLst>
                <a:tab pos="318770" algn="l"/>
              </a:tabLst>
            </a:pPr>
            <a:r>
              <a:rPr lang="en-US" sz="1800" dirty="0">
                <a:effectLst/>
                <a:latin typeface="Times New Roman" panose="02020603050405020304" pitchFamily="18" charset="0"/>
                <a:ea typeface="Times New Roman" panose="02020603050405020304" pitchFamily="18" charset="0"/>
              </a:rPr>
              <a:t>Chefs introduce learners to industry expectations, such as mise </a:t>
            </a:r>
            <a:r>
              <a:rPr lang="en-US" sz="1800" dirty="0" err="1">
                <a:effectLst/>
                <a:latin typeface="Times New Roman" panose="02020603050405020304" pitchFamily="18" charset="0"/>
                <a:ea typeface="Times New Roman" panose="02020603050405020304" pitchFamily="18" charset="0"/>
              </a:rPr>
              <a:t>en</a:t>
            </a:r>
            <a:r>
              <a:rPr lang="en-US" sz="1800" dirty="0">
                <a:effectLst/>
                <a:latin typeface="Times New Roman" panose="02020603050405020304" pitchFamily="18" charset="0"/>
                <a:ea typeface="Times New Roman" panose="02020603050405020304" pitchFamily="18" charset="0"/>
              </a:rPr>
              <a:t> place, hygiene protocols (like HACCP), plating aesthetics, and speed. This ensures learners are work-ready and aware of what’s expected at sea or in commercial kitchens.</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In a cruise galley training, a chef insists on precise plating to match brand presentation standards, reinforcing that attention to detail can be an example for this.</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B858EE30-B232-F749-FE31-C468D83267FF}"/>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5F7C80A7-8D3B-B195-4252-5933E52028B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70F3ECA-6364-28D2-DB6C-996D51BD1A4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DC7EEC7-4497-9BF6-A8BE-8E536152685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4C0E267-65D8-9EB6-C36E-AE2F73CA982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D287EB4-842C-B190-ABEB-DE8D657A5C92}"/>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2E1055C-CA94-4B89-B2C4-D8AED984D66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29362A07-E851-5584-32D5-5A515FB17821}"/>
              </a:ext>
            </a:extLst>
          </p:cNvPr>
          <p:cNvPicPr>
            <a:picLocks noChangeAspect="1"/>
          </p:cNvPicPr>
          <p:nvPr/>
        </p:nvPicPr>
        <p:blipFill>
          <a:blip r:embed="rId11"/>
          <a:stretch>
            <a:fillRect/>
          </a:stretch>
        </p:blipFill>
        <p:spPr>
          <a:xfrm>
            <a:off x="983628" y="3921063"/>
            <a:ext cx="2981325" cy="1533525"/>
          </a:xfrm>
          <a:prstGeom prst="rect">
            <a:avLst/>
          </a:prstGeom>
        </p:spPr>
      </p:pic>
      <p:pic>
        <p:nvPicPr>
          <p:cNvPr id="6" name="Picture 5">
            <a:extLst>
              <a:ext uri="{FF2B5EF4-FFF2-40B4-BE49-F238E27FC236}">
                <a16:creationId xmlns:a16="http://schemas.microsoft.com/office/drawing/2014/main" id="{4F8E1DDB-BEAB-A9E5-3490-2E44F901DF43}"/>
              </a:ext>
            </a:extLst>
          </p:cNvPr>
          <p:cNvPicPr>
            <a:picLocks noChangeAspect="1"/>
          </p:cNvPicPr>
          <p:nvPr/>
        </p:nvPicPr>
        <p:blipFill>
          <a:blip r:embed="rId12"/>
          <a:stretch>
            <a:fillRect/>
          </a:stretch>
        </p:blipFill>
        <p:spPr>
          <a:xfrm>
            <a:off x="4838208" y="3889493"/>
            <a:ext cx="2847975" cy="1600200"/>
          </a:xfrm>
          <a:prstGeom prst="rect">
            <a:avLst/>
          </a:prstGeom>
        </p:spPr>
      </p:pic>
    </p:spTree>
    <p:extLst>
      <p:ext uri="{BB962C8B-B14F-4D97-AF65-F5344CB8AC3E}">
        <p14:creationId xmlns:p14="http://schemas.microsoft.com/office/powerpoint/2010/main" val="4280093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3CA1F-D607-67D8-F660-DC994375C7D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881C06C-9939-7EA6-E10D-4BAC705D048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41EF48F-F6C9-118C-6F8C-4D60913CB7B3}"/>
              </a:ext>
            </a:extLst>
          </p:cNvPr>
          <p:cNvSpPr>
            <a:spLocks noGrp="1"/>
          </p:cNvSpPr>
          <p:nvPr>
            <p:ph type="title"/>
          </p:nvPr>
        </p:nvSpPr>
        <p:spPr>
          <a:xfrm>
            <a:off x="628650" y="1107174"/>
            <a:ext cx="7886700" cy="571213"/>
          </a:xfrm>
        </p:spPr>
        <p:txBody>
          <a:bodyPr>
            <a:noAutofit/>
          </a:bodyPr>
          <a:lstStyle/>
          <a:p>
            <a:pPr algn="ctr"/>
            <a:r>
              <a:rPr lang="en-US" sz="2400" dirty="0">
                <a:solidFill>
                  <a:srgbClr val="1F497D"/>
                </a:solidFill>
                <a:effectLst/>
                <a:latin typeface="Times New Roman" panose="02020603050405020304" pitchFamily="18" charset="0"/>
                <a:ea typeface="Arial" panose="020B0604020202020204" pitchFamily="34" charset="0"/>
              </a:rPr>
              <a:t>BENEFITS OF WORKSHOPS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0260B22-E9B9-2CCA-8FE4-B54F740A3197}"/>
              </a:ext>
            </a:extLst>
          </p:cNvPr>
          <p:cNvGrpSpPr/>
          <p:nvPr/>
        </p:nvGrpSpPr>
        <p:grpSpPr>
          <a:xfrm>
            <a:off x="-18646" y="82543"/>
            <a:ext cx="9144000" cy="6778058"/>
            <a:chOff x="0" y="93100"/>
            <a:chExt cx="9144000" cy="6778058"/>
          </a:xfrm>
        </p:grpSpPr>
        <p:sp>
          <p:nvSpPr>
            <p:cNvPr id="12" name="Rectangle 11">
              <a:extLst>
                <a:ext uri="{FF2B5EF4-FFF2-40B4-BE49-F238E27FC236}">
                  <a16:creationId xmlns:a16="http://schemas.microsoft.com/office/drawing/2014/main" id="{1AA1919C-3359-1CAC-80D2-60F8A96646F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E604D2A-567F-69C3-50DD-F73ECDD412A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2C592FAD-90EB-88F5-8D22-21F7CB1DBCEC}"/>
              </a:ext>
            </a:extLst>
          </p:cNvPr>
          <p:cNvSpPr txBox="1"/>
          <p:nvPr/>
        </p:nvSpPr>
        <p:spPr>
          <a:xfrm>
            <a:off x="523875" y="1571602"/>
            <a:ext cx="7743825" cy="2031325"/>
          </a:xfrm>
          <a:prstGeom prst="rect">
            <a:avLst/>
          </a:prstGeom>
          <a:noFill/>
        </p:spPr>
        <p:txBody>
          <a:bodyPr wrap="square" rtlCol="0">
            <a:spAutoFit/>
          </a:bodyPr>
          <a:lstStyle/>
          <a:p>
            <a:pPr lvl="0" algn="l">
              <a:spcBef>
                <a:spcPts val="1200"/>
              </a:spcBef>
              <a:spcAft>
                <a:spcPts val="200"/>
              </a:spcAft>
              <a:tabLst>
                <a:tab pos="318770" algn="l"/>
              </a:tabLst>
            </a:pPr>
            <a:r>
              <a:rPr lang="en-US" sz="1800" dirty="0">
                <a:effectLst/>
                <a:latin typeface="Times New Roman" panose="02020603050405020304" pitchFamily="18" charset="0"/>
                <a:ea typeface="Times New Roman" panose="02020603050405020304" pitchFamily="18" charset="0"/>
              </a:rPr>
              <a:t> It also enhances </a:t>
            </a:r>
            <a:r>
              <a:rPr lang="en-US" sz="1800" b="1" dirty="0">
                <a:effectLst/>
                <a:latin typeface="Times New Roman" panose="02020603050405020304" pitchFamily="18" charset="0"/>
                <a:ea typeface="Times New Roman" panose="02020603050405020304" pitchFamily="18" charset="0"/>
              </a:rPr>
              <a:t>Creativity and Problem-Solving </a:t>
            </a:r>
            <a:r>
              <a:rPr lang="en-US" sz="1800" dirty="0">
                <a:effectLst/>
                <a:latin typeface="Times New Roman" panose="02020603050405020304" pitchFamily="18" charset="0"/>
                <a:ea typeface="Times New Roman" panose="02020603050405020304" pitchFamily="18" charset="0"/>
              </a:rPr>
              <a:t>since </a:t>
            </a:r>
            <a:r>
              <a:rPr lang="en-US" sz="1800" b="1" dirty="0">
                <a:effectLst/>
                <a:latin typeface="Times New Roman" panose="02020603050405020304" pitchFamily="18" charset="0"/>
                <a:ea typeface="Times New Roman" panose="02020603050405020304" pitchFamily="18" charset="0"/>
              </a:rPr>
              <a:t>r</a:t>
            </a:r>
            <a:r>
              <a:rPr lang="en-US" sz="1800" dirty="0">
                <a:effectLst/>
                <a:latin typeface="Times New Roman" panose="02020603050405020304" pitchFamily="18" charset="0"/>
                <a:ea typeface="Times New Roman" panose="02020603050405020304" pitchFamily="18" charset="0"/>
              </a:rPr>
              <a:t>eal-time practice encourages adaptation. If an ingredient runs out or a sauce breaks, the learner must improvise, often with the chef guiding them through alternatives. This nurtures creative thinking and composure under pressure.</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A student who burns a component of a dish or a chef who demonstrates a quick recovery by substituting a grilled element, teaching adaptability, can be an example of this.</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95B036E1-9296-D826-608C-14A3A54F8296}"/>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37786474-EF3B-D0D1-78AA-95C03E73AA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F045AF1-9CA7-3753-BBF0-3DA7246E56F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37B3E48-2D27-C595-9092-C1E9AF734C4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249EF3C-46EB-7CB1-9947-6F259320717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9901366-6D2A-B41F-C5E5-62B6A79950B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674C23E-9ADA-461A-4EA2-071C0106E116}"/>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7EA37A14-514B-113F-160F-04AF28E7A89D}"/>
              </a:ext>
            </a:extLst>
          </p:cNvPr>
          <p:cNvPicPr>
            <a:picLocks noChangeAspect="1"/>
          </p:cNvPicPr>
          <p:nvPr/>
        </p:nvPicPr>
        <p:blipFill>
          <a:blip r:embed="rId11"/>
          <a:stretch>
            <a:fillRect/>
          </a:stretch>
        </p:blipFill>
        <p:spPr>
          <a:xfrm>
            <a:off x="3015281" y="3902976"/>
            <a:ext cx="2466975" cy="1847850"/>
          </a:xfrm>
          <a:prstGeom prst="rect">
            <a:avLst/>
          </a:prstGeom>
        </p:spPr>
      </p:pic>
    </p:spTree>
    <p:extLst>
      <p:ext uri="{BB962C8B-B14F-4D97-AF65-F5344CB8AC3E}">
        <p14:creationId xmlns:p14="http://schemas.microsoft.com/office/powerpoint/2010/main" val="654441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6CD8C-21C0-0BCB-1D98-BC185F25DBC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6E73E4B-0C01-6CFC-9343-786AA1B50EB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86989DE-F63C-B13A-02AD-6A8E3C460B78}"/>
              </a:ext>
            </a:extLst>
          </p:cNvPr>
          <p:cNvSpPr>
            <a:spLocks noGrp="1"/>
          </p:cNvSpPr>
          <p:nvPr>
            <p:ph type="title"/>
          </p:nvPr>
        </p:nvSpPr>
        <p:spPr>
          <a:xfrm>
            <a:off x="628650" y="1107174"/>
            <a:ext cx="7886700" cy="571213"/>
          </a:xfrm>
        </p:spPr>
        <p:txBody>
          <a:bodyPr>
            <a:noAutofit/>
          </a:bodyPr>
          <a:lstStyle/>
          <a:p>
            <a:pPr algn="ctr"/>
            <a:r>
              <a:rPr lang="en-US" sz="2400" dirty="0">
                <a:solidFill>
                  <a:srgbClr val="1F497D"/>
                </a:solidFill>
                <a:effectLst/>
                <a:latin typeface="Times New Roman" panose="02020603050405020304" pitchFamily="18" charset="0"/>
                <a:ea typeface="Arial" panose="020B0604020202020204" pitchFamily="34" charset="0"/>
              </a:rPr>
              <a:t>BENEFITS OF WORKSHOPS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CD14B04-D6E4-F2BB-397D-14A1D374F7D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7AF88C9-F9E1-E534-2FAB-EAA0FCB587E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00C3188-633F-CDF3-D333-9D86634A624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9D806FD-4F29-E26C-4DD2-A6BA10D7FD50}"/>
              </a:ext>
            </a:extLst>
          </p:cNvPr>
          <p:cNvSpPr txBox="1"/>
          <p:nvPr/>
        </p:nvSpPr>
        <p:spPr>
          <a:xfrm>
            <a:off x="628650" y="1571602"/>
            <a:ext cx="7743825" cy="2210862"/>
          </a:xfrm>
          <a:prstGeom prst="rect">
            <a:avLst/>
          </a:prstGeom>
          <a:noFill/>
        </p:spPr>
        <p:txBody>
          <a:bodyPr wrap="square" rtlCol="0">
            <a:spAutoFit/>
          </a:bodyPr>
          <a:lstStyle/>
          <a:p>
            <a:pPr lvl="0" algn="just">
              <a:spcBef>
                <a:spcPts val="1200"/>
              </a:spcBef>
              <a:spcAft>
                <a:spcPts val="200"/>
              </a:spcAft>
              <a:tabLst>
                <a:tab pos="318770" algn="l"/>
              </a:tabLst>
            </a:pPr>
            <a:r>
              <a:rPr lang="en-US" sz="1800" dirty="0">
                <a:effectLst/>
                <a:latin typeface="Times New Roman" panose="02020603050405020304" pitchFamily="18" charset="0"/>
                <a:ea typeface="Times New Roman" panose="02020603050405020304" pitchFamily="18" charset="0"/>
              </a:rPr>
              <a:t> St</a:t>
            </a:r>
            <a:r>
              <a:rPr lang="en-US" sz="1800" b="1" dirty="0">
                <a:effectLst/>
                <a:latin typeface="Times New Roman" panose="02020603050405020304" pitchFamily="18" charset="0"/>
                <a:ea typeface="Times New Roman" panose="02020603050405020304" pitchFamily="18" charset="0"/>
              </a:rPr>
              <a:t>ronger Engagement and Retention</a:t>
            </a:r>
          </a:p>
          <a:p>
            <a:pPr lvl="0" algn="just">
              <a:spcBef>
                <a:spcPts val="1200"/>
              </a:spcBef>
              <a:spcAft>
                <a:spcPts val="200"/>
              </a:spcAft>
              <a:tabLst>
                <a:tab pos="318770" algn="l"/>
              </a:tabLst>
            </a:pPr>
            <a:r>
              <a:rPr lang="en-US" sz="1800" dirty="0">
                <a:effectLst/>
                <a:latin typeface="Times New Roman" panose="02020603050405020304" pitchFamily="18" charset="0"/>
                <a:ea typeface="Times New Roman" panose="02020603050405020304" pitchFamily="18" charset="0"/>
              </a:rPr>
              <a:t>Learners retain information more effectively when they are physically involved in tasks. Engaging multiple senses—touch, taste, smell—reinforces memory far better than passive observation. For example, in a bread-making workshop, kneading dough by hand and seeing fermentation firsthand leads to better retention than reading about it. Dale’s Cone of Experience (Edgar Dale) emphasizes that “doing the real thing” leads to the highest retention rate. </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68FD237C-D23D-C45D-AB24-E64154F86126}"/>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D61B9354-496A-58CF-9023-D4A921721B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EE1FE35-3BE3-E83E-7F19-F007A67FBDE1}"/>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DFE5A48-6FCE-966D-65B3-25EB0F9FCE3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3A61E7B-A407-616B-A87F-8CBAD27E0949}"/>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AE694BF-997A-61AF-1DB5-206B0766564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78E4123-0F51-7E98-4C89-22A42766413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54C16E77-68AF-715E-2F52-D723B79848A7}"/>
              </a:ext>
            </a:extLst>
          </p:cNvPr>
          <p:cNvPicPr>
            <a:picLocks noChangeAspect="1"/>
          </p:cNvPicPr>
          <p:nvPr/>
        </p:nvPicPr>
        <p:blipFill>
          <a:blip r:embed="rId11"/>
          <a:stretch>
            <a:fillRect/>
          </a:stretch>
        </p:blipFill>
        <p:spPr>
          <a:xfrm>
            <a:off x="876299" y="3809037"/>
            <a:ext cx="3209925" cy="2411456"/>
          </a:xfrm>
          <a:prstGeom prst="rect">
            <a:avLst/>
          </a:prstGeom>
        </p:spPr>
      </p:pic>
      <p:pic>
        <p:nvPicPr>
          <p:cNvPr id="6" name="Picture 5">
            <a:extLst>
              <a:ext uri="{FF2B5EF4-FFF2-40B4-BE49-F238E27FC236}">
                <a16:creationId xmlns:a16="http://schemas.microsoft.com/office/drawing/2014/main" id="{189C93B5-EBE6-FD2D-F519-125805F310AE}"/>
              </a:ext>
            </a:extLst>
          </p:cNvPr>
          <p:cNvPicPr>
            <a:picLocks noChangeAspect="1"/>
          </p:cNvPicPr>
          <p:nvPr/>
        </p:nvPicPr>
        <p:blipFill>
          <a:blip r:embed="rId12"/>
          <a:stretch>
            <a:fillRect/>
          </a:stretch>
        </p:blipFill>
        <p:spPr>
          <a:xfrm>
            <a:off x="4838208" y="3809037"/>
            <a:ext cx="3209925" cy="2364967"/>
          </a:xfrm>
          <a:prstGeom prst="rect">
            <a:avLst/>
          </a:prstGeom>
        </p:spPr>
      </p:pic>
    </p:spTree>
    <p:extLst>
      <p:ext uri="{BB962C8B-B14F-4D97-AF65-F5344CB8AC3E}">
        <p14:creationId xmlns:p14="http://schemas.microsoft.com/office/powerpoint/2010/main" val="2464379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B3B46-FB3D-5854-E1BD-08D8EC1CC57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CDA3A84-5E25-F0A9-C6F9-32BEA24979C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D2B648A-9C8A-6E66-D096-D421C6E2F5BD}"/>
              </a:ext>
            </a:extLst>
          </p:cNvPr>
          <p:cNvSpPr>
            <a:spLocks noGrp="1"/>
          </p:cNvSpPr>
          <p:nvPr>
            <p:ph type="title"/>
          </p:nvPr>
        </p:nvSpPr>
        <p:spPr>
          <a:xfrm>
            <a:off x="628650" y="1107174"/>
            <a:ext cx="7886700" cy="571213"/>
          </a:xfrm>
        </p:spPr>
        <p:txBody>
          <a:bodyPr>
            <a:noAutofit/>
          </a:bodyPr>
          <a:lstStyle/>
          <a:p>
            <a:pPr algn="ctr"/>
            <a:r>
              <a:rPr lang="en-US" sz="2400" dirty="0">
                <a:solidFill>
                  <a:srgbClr val="1F497D"/>
                </a:solidFill>
                <a:effectLst/>
                <a:latin typeface="Times New Roman" panose="02020603050405020304" pitchFamily="18" charset="0"/>
                <a:ea typeface="Arial" panose="020B0604020202020204" pitchFamily="34" charset="0"/>
              </a:rPr>
              <a:t>BENEFITS OF WORKSHOPS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647B06D-FDA3-0D47-5782-4F0A7144D48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7873B11-1496-DDEE-FA64-0A17BC04FEC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51FCFA7-DD7B-0966-DB19-4CA82454E37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5A64B92-173B-CC1B-26CD-8FA9A18989E4}"/>
              </a:ext>
            </a:extLst>
          </p:cNvPr>
          <p:cNvSpPr txBox="1"/>
          <p:nvPr/>
        </p:nvSpPr>
        <p:spPr>
          <a:xfrm>
            <a:off x="523875" y="1571602"/>
            <a:ext cx="7743825" cy="2390398"/>
          </a:xfrm>
          <a:prstGeom prst="rect">
            <a:avLst/>
          </a:prstGeom>
          <a:noFill/>
        </p:spPr>
        <p:txBody>
          <a:bodyPr wrap="square" rtlCol="0">
            <a:spAutoFit/>
          </a:bodyPr>
          <a:lstStyle/>
          <a:p>
            <a:pPr lvl="0" algn="l">
              <a:spcBef>
                <a:spcPts val="1200"/>
              </a:spcBef>
              <a:spcAft>
                <a:spcPts val="200"/>
              </a:spcAft>
              <a:tabLst>
                <a:tab pos="318770" algn="l"/>
              </a:tabLst>
            </a:pPr>
            <a:r>
              <a:rPr lang="en-US" sz="1800" b="1" dirty="0">
                <a:effectLst/>
                <a:latin typeface="Times New Roman" panose="02020603050405020304" pitchFamily="18" charset="0"/>
                <a:ea typeface="Times New Roman" panose="02020603050405020304" pitchFamily="18" charset="0"/>
              </a:rPr>
              <a:t>Realistic Kitchen Simulation</a:t>
            </a:r>
          </a:p>
          <a:p>
            <a:pPr lvl="0" algn="just">
              <a:spcBef>
                <a:spcPts val="1200"/>
              </a:spcBef>
              <a:spcAft>
                <a:spcPts val="200"/>
              </a:spcAft>
              <a:tabLst>
                <a:tab pos="318770" algn="l"/>
              </a:tabLst>
            </a:pPr>
            <a:r>
              <a:rPr lang="en-US" sz="1800" dirty="0">
                <a:effectLst/>
                <a:latin typeface="Times New Roman" panose="02020603050405020304" pitchFamily="18" charset="0"/>
                <a:ea typeface="Times New Roman" panose="02020603050405020304" pitchFamily="18" charset="0"/>
              </a:rPr>
              <a:t>Workshops often replicate real kitchen conditions—limited time, multiple orders, and the need for coordination. This prepares learners for the high-paced environment of cruise ships, hotels, or restaurants. For example, a timed “service simulation” exercise mimics lunch rush with learners managing multiple components under pressure, replicating a real galley environment.</a:t>
            </a:r>
            <a:endParaRPr lang="en-US" sz="1800" dirty="0">
              <a:effectLst/>
              <a:latin typeface="Times New Roman" panose="02020603050405020304" pitchFamily="18" charset="0"/>
              <a:ea typeface="Arial" panose="020B0604020202020204" pitchFamily="34" charset="0"/>
            </a:endParaRPr>
          </a:p>
          <a:p>
            <a:pPr lvl="0" algn="l">
              <a:spcBef>
                <a:spcPts val="1200"/>
              </a:spcBef>
              <a:spcAft>
                <a:spcPts val="200"/>
              </a:spcAft>
              <a:tabLst>
                <a:tab pos="31877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4BC7F54D-DE0F-6B39-8BB6-8E2A3D983727}"/>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75745765-25C5-951D-7A64-CA0485513A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2E236BF-0AB5-779A-FE42-531B5B50AF2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48EF068-D365-A0AD-EAFC-70273F3688B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81F1FCD-9298-1787-9865-6B5ACE49415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F444A0B-34BB-67E1-AFA8-2CF6E83DA56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D14242F-2CFE-EB08-B59C-A93DEFF36FD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F07646D6-F3E1-57A0-4AAC-B1759F3A9875}"/>
              </a:ext>
            </a:extLst>
          </p:cNvPr>
          <p:cNvPicPr>
            <a:picLocks noChangeAspect="1"/>
          </p:cNvPicPr>
          <p:nvPr/>
        </p:nvPicPr>
        <p:blipFill>
          <a:blip r:embed="rId11"/>
          <a:stretch>
            <a:fillRect/>
          </a:stretch>
        </p:blipFill>
        <p:spPr>
          <a:xfrm>
            <a:off x="2276475" y="3619500"/>
            <a:ext cx="4408251" cy="2286000"/>
          </a:xfrm>
          <a:prstGeom prst="rect">
            <a:avLst/>
          </a:prstGeom>
        </p:spPr>
      </p:pic>
    </p:spTree>
    <p:extLst>
      <p:ext uri="{BB962C8B-B14F-4D97-AF65-F5344CB8AC3E}">
        <p14:creationId xmlns:p14="http://schemas.microsoft.com/office/powerpoint/2010/main" val="3452156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C6CFC-0223-8AB5-DC5E-E18AC2E62AA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543C7E6-B198-D5A6-1995-8CACE2085DA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10F5227-A064-882B-D827-8B4305C21376}"/>
              </a:ext>
            </a:extLst>
          </p:cNvPr>
          <p:cNvSpPr>
            <a:spLocks noGrp="1"/>
          </p:cNvSpPr>
          <p:nvPr>
            <p:ph type="title"/>
          </p:nvPr>
        </p:nvSpPr>
        <p:spPr>
          <a:xfrm>
            <a:off x="628650" y="1107174"/>
            <a:ext cx="7886700" cy="571213"/>
          </a:xfrm>
        </p:spPr>
        <p:txBody>
          <a:bodyPr>
            <a:noAutofit/>
          </a:bodyPr>
          <a:lstStyle/>
          <a:p>
            <a:pPr algn="ctr"/>
            <a:r>
              <a:rPr lang="en-US" sz="2400" dirty="0">
                <a:solidFill>
                  <a:srgbClr val="1F497D"/>
                </a:solidFill>
                <a:effectLst/>
                <a:latin typeface="Times New Roman" panose="02020603050405020304" pitchFamily="18" charset="0"/>
                <a:ea typeface="Arial" panose="020B0604020202020204" pitchFamily="34" charset="0"/>
              </a:rPr>
              <a:t>BENEFITS OF WORKSHOPS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4CDE601-3445-25B1-9EBD-AE7A89207149}"/>
              </a:ext>
            </a:extLst>
          </p:cNvPr>
          <p:cNvGrpSpPr/>
          <p:nvPr/>
        </p:nvGrpSpPr>
        <p:grpSpPr>
          <a:xfrm>
            <a:off x="18646" y="47003"/>
            <a:ext cx="9144000" cy="6778058"/>
            <a:chOff x="0" y="93100"/>
            <a:chExt cx="9144000" cy="6778058"/>
          </a:xfrm>
        </p:grpSpPr>
        <p:sp>
          <p:nvSpPr>
            <p:cNvPr id="12" name="Rectangle 11">
              <a:extLst>
                <a:ext uri="{FF2B5EF4-FFF2-40B4-BE49-F238E27FC236}">
                  <a16:creationId xmlns:a16="http://schemas.microsoft.com/office/drawing/2014/main" id="{C887EC6C-AEA5-3198-B383-AA329765B08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79EF100-B4C1-BEC7-CAED-5E0B38E75DE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A61D9FF-5C2D-5F68-ED4C-BA7111F83A21}"/>
              </a:ext>
            </a:extLst>
          </p:cNvPr>
          <p:cNvSpPr txBox="1"/>
          <p:nvPr/>
        </p:nvSpPr>
        <p:spPr>
          <a:xfrm>
            <a:off x="523875" y="1571602"/>
            <a:ext cx="7743825" cy="2667397"/>
          </a:xfrm>
          <a:prstGeom prst="rect">
            <a:avLst/>
          </a:prstGeom>
          <a:noFill/>
        </p:spPr>
        <p:txBody>
          <a:bodyPr wrap="square" rtlCol="0">
            <a:spAutoFit/>
          </a:bodyPr>
          <a:lstStyle/>
          <a:p>
            <a:pPr lvl="0" algn="just">
              <a:spcBef>
                <a:spcPts val="1200"/>
              </a:spcBef>
              <a:spcAft>
                <a:spcPts val="200"/>
              </a:spcAft>
              <a:tabLst>
                <a:tab pos="318770" algn="l"/>
              </a:tabLst>
            </a:pPr>
            <a:r>
              <a:rPr lang="en-US" sz="1800" b="1" dirty="0">
                <a:effectLst/>
                <a:latin typeface="Times New Roman" panose="02020603050405020304" pitchFamily="18" charset="0"/>
                <a:ea typeface="Times New Roman" panose="02020603050405020304" pitchFamily="18" charset="0"/>
              </a:rPr>
              <a:t>Mentorship and Inspiration</a:t>
            </a:r>
          </a:p>
          <a:p>
            <a:pPr lvl="0" algn="just">
              <a:spcBef>
                <a:spcPts val="1200"/>
              </a:spcBef>
              <a:spcAft>
                <a:spcPts val="200"/>
              </a:spcAft>
              <a:tabLst>
                <a:tab pos="318770" algn="l"/>
              </a:tabLst>
            </a:pPr>
            <a:r>
              <a:rPr lang="en-US" sz="1800" dirty="0">
                <a:effectLst/>
                <a:latin typeface="Times New Roman" panose="02020603050405020304" pitchFamily="18" charset="0"/>
                <a:ea typeface="Times New Roman" panose="02020603050405020304" pitchFamily="18" charset="0"/>
              </a:rPr>
              <a:t>Beyond teaching technique, experienced chefs often share stories of their career journeys, offering mentorship and insight into the culinary world. This mentorship can inspire learners to pursue specializations or long-term goals. For example, a chef who trained in Michelin-starred kitchens shares how they developed their personal cooking style, encouraging learners to find their voice while managing multiple components under pressure, replicating a real galley environment.</a:t>
            </a:r>
            <a:endParaRPr lang="en-US" sz="1800" dirty="0">
              <a:effectLst/>
              <a:latin typeface="Times New Roman" panose="02020603050405020304" pitchFamily="18" charset="0"/>
              <a:ea typeface="Arial" panose="020B0604020202020204" pitchFamily="34" charset="0"/>
            </a:endParaRPr>
          </a:p>
          <a:p>
            <a:pPr lvl="0" algn="l">
              <a:spcBef>
                <a:spcPts val="1200"/>
              </a:spcBef>
              <a:spcAft>
                <a:spcPts val="200"/>
              </a:spcAft>
              <a:tabLst>
                <a:tab pos="31877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22A2AE11-E29A-C829-2E43-FD5694FF5EDF}"/>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80ACE3E5-02AC-C433-1B15-D2196D99B8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D9A1D7A-EE94-4B6B-40F9-4936C3A510B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68046F4-3AE9-BDB0-33F9-F5AF35D6CD7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4A7C09B-FDBC-7147-281B-8B6EFFCB48B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967D3E7-1F65-ABCA-5F65-8E30EA821B1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4AD8D96-A843-C6B4-E3BF-A17503F8EDDE}"/>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52C2C1D4-9AD5-8CB9-A8C4-76BB0B39C4B6}"/>
              </a:ext>
            </a:extLst>
          </p:cNvPr>
          <p:cNvPicPr>
            <a:picLocks noChangeAspect="1"/>
          </p:cNvPicPr>
          <p:nvPr/>
        </p:nvPicPr>
        <p:blipFill>
          <a:blip r:embed="rId11"/>
          <a:stretch>
            <a:fillRect/>
          </a:stretch>
        </p:blipFill>
        <p:spPr>
          <a:xfrm>
            <a:off x="1241409" y="4178165"/>
            <a:ext cx="2924174" cy="1635697"/>
          </a:xfrm>
          <a:prstGeom prst="rect">
            <a:avLst/>
          </a:prstGeom>
        </p:spPr>
      </p:pic>
      <p:pic>
        <p:nvPicPr>
          <p:cNvPr id="6" name="Picture 5">
            <a:extLst>
              <a:ext uri="{FF2B5EF4-FFF2-40B4-BE49-F238E27FC236}">
                <a16:creationId xmlns:a16="http://schemas.microsoft.com/office/drawing/2014/main" id="{C52D5F0E-A37E-3918-3A8D-11701C79343D}"/>
              </a:ext>
            </a:extLst>
          </p:cNvPr>
          <p:cNvPicPr>
            <a:picLocks noChangeAspect="1"/>
          </p:cNvPicPr>
          <p:nvPr/>
        </p:nvPicPr>
        <p:blipFill>
          <a:blip r:embed="rId12"/>
          <a:stretch>
            <a:fillRect/>
          </a:stretch>
        </p:blipFill>
        <p:spPr>
          <a:xfrm>
            <a:off x="5081587" y="4194613"/>
            <a:ext cx="2828925" cy="1619250"/>
          </a:xfrm>
          <a:prstGeom prst="rect">
            <a:avLst/>
          </a:prstGeom>
        </p:spPr>
      </p:pic>
    </p:spTree>
    <p:extLst>
      <p:ext uri="{BB962C8B-B14F-4D97-AF65-F5344CB8AC3E}">
        <p14:creationId xmlns:p14="http://schemas.microsoft.com/office/powerpoint/2010/main" val="4269512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5224A8-AA4E-6131-C6B2-15B853B499F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3FDCACE-0CD6-BED0-4A3D-A9FBC5C7E7A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531868D-0131-C2C7-8959-EA086BAF9C64}"/>
              </a:ext>
            </a:extLst>
          </p:cNvPr>
          <p:cNvSpPr>
            <a:spLocks noGrp="1"/>
          </p:cNvSpPr>
          <p:nvPr>
            <p:ph type="title"/>
          </p:nvPr>
        </p:nvSpPr>
        <p:spPr>
          <a:xfrm>
            <a:off x="663878" y="1099120"/>
            <a:ext cx="7851471" cy="579268"/>
          </a:xfrm>
        </p:spPr>
        <p:txBody>
          <a:bodyPr>
            <a:noAutofit/>
          </a:bodyPr>
          <a:lstStyle/>
          <a:p>
            <a:pPr lvl="0" algn="just">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kern="0" dirty="0">
                <a:solidFill>
                  <a:srgbClr val="1F497D"/>
                </a:solidFill>
                <a:effectLst/>
                <a:latin typeface="Times New Roman" panose="02020603050405020304" pitchFamily="18" charset="0"/>
                <a:ea typeface="Arial" panose="020B0604020202020204" pitchFamily="34" charset="0"/>
              </a:rPr>
              <a:t>COLLABORATION&amp;KNOWLEDGE-SHARING </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3111051-C3C6-387E-2D7D-36FF68D3C76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0E64F7F-3D89-CE63-A015-F7B71B76E30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70973E0-EC6B-B14A-5AE4-FE026B4C479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3" name="Rectangle 2">
            <a:extLst>
              <a:ext uri="{FF2B5EF4-FFF2-40B4-BE49-F238E27FC236}">
                <a16:creationId xmlns:a16="http://schemas.microsoft.com/office/drawing/2014/main" id="{E1C48B4F-FFB9-C1FE-2782-459EB6D0A1A4}"/>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F8BA9140-8950-9B4F-5079-9D44A7BF80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3547ACE-7EC0-2FD1-2603-8FC076C80DB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2FEC710-F1E1-5B57-1BC1-2FBC614A7BE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10BB4BF-A177-2A1D-B9D2-430164093D4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F2FA216-F5D0-2B9C-73EF-11907059B071}"/>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9BBF213-7A7C-3E12-7C83-376D2050AD2A}"/>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Picture 7">
            <a:extLst>
              <a:ext uri="{FF2B5EF4-FFF2-40B4-BE49-F238E27FC236}">
                <a16:creationId xmlns:a16="http://schemas.microsoft.com/office/drawing/2014/main" id="{BFCD24CD-0623-A6DE-4EFD-D6E18CBEE457}"/>
              </a:ext>
            </a:extLst>
          </p:cNvPr>
          <p:cNvPicPr>
            <a:picLocks noChangeAspect="1"/>
          </p:cNvPicPr>
          <p:nvPr/>
        </p:nvPicPr>
        <p:blipFill>
          <a:blip r:embed="rId11"/>
          <a:stretch>
            <a:fillRect/>
          </a:stretch>
        </p:blipFill>
        <p:spPr>
          <a:xfrm>
            <a:off x="1185311" y="1700047"/>
            <a:ext cx="7038975" cy="3957468"/>
          </a:xfrm>
          <a:prstGeom prst="rect">
            <a:avLst/>
          </a:prstGeom>
        </p:spPr>
      </p:pic>
    </p:spTree>
    <p:extLst>
      <p:ext uri="{BB962C8B-B14F-4D97-AF65-F5344CB8AC3E}">
        <p14:creationId xmlns:p14="http://schemas.microsoft.com/office/powerpoint/2010/main" val="3284275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F06FC-DA71-E936-4F2A-1801DD13A1B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251B90C-152D-FE94-7B76-79F92C5C37AD}"/>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BE8A814-A9EB-B0DE-1488-3100336D847A}"/>
              </a:ext>
            </a:extLst>
          </p:cNvPr>
          <p:cNvSpPr>
            <a:spLocks noGrp="1"/>
          </p:cNvSpPr>
          <p:nvPr>
            <p:ph type="title"/>
          </p:nvPr>
        </p:nvSpPr>
        <p:spPr>
          <a:xfrm>
            <a:off x="663878" y="1099120"/>
            <a:ext cx="7851471" cy="579268"/>
          </a:xfrm>
        </p:spPr>
        <p:txBody>
          <a:bodyPr>
            <a:noAutofit/>
          </a:bodyPr>
          <a:lstStyle/>
          <a:p>
            <a:pPr lvl="0" algn="just">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kern="0" dirty="0">
                <a:solidFill>
                  <a:srgbClr val="1F497D"/>
                </a:solidFill>
                <a:effectLst/>
                <a:latin typeface="Times New Roman" panose="02020603050405020304" pitchFamily="18" charset="0"/>
                <a:ea typeface="Arial" panose="020B0604020202020204" pitchFamily="34" charset="0"/>
              </a:rPr>
              <a:t>COLLABORATION&amp;KNOWLEDGE-SHARING </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76D50D9-6106-33FA-6EB7-BBC6671DCC9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13A0FF5-EE9C-3084-F364-4F1E5A0FD79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462E0AC-60D5-DB92-97E1-3B48691F2E0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72C2F7D-059D-6F47-E004-19BFF2EA9DD0}"/>
              </a:ext>
            </a:extLst>
          </p:cNvPr>
          <p:cNvSpPr txBox="1"/>
          <p:nvPr/>
        </p:nvSpPr>
        <p:spPr>
          <a:xfrm>
            <a:off x="523875" y="1571602"/>
            <a:ext cx="7743825" cy="1656864"/>
          </a:xfrm>
          <a:prstGeom prst="rect">
            <a:avLst/>
          </a:prstGeom>
          <a:noFill/>
        </p:spPr>
        <p:txBody>
          <a:bodyPr wrap="square" rtlCol="0">
            <a:spAutoFit/>
          </a:bodyPr>
          <a:lstStyle/>
          <a:p>
            <a:pPr algn="just">
              <a:spcAft>
                <a:spcPts val="200"/>
              </a:spcAft>
              <a:buNone/>
            </a:pPr>
            <a:r>
              <a:rPr lang="en-US" sz="1800" dirty="0">
                <a:effectLst/>
                <a:latin typeface="Times New Roman" panose="02020603050405020304" pitchFamily="18" charset="0"/>
                <a:ea typeface="Times New Roman" panose="02020603050405020304" pitchFamily="18" charset="0"/>
              </a:rPr>
              <a:t>The </a:t>
            </a:r>
            <a:r>
              <a:rPr lang="en-US" sz="1800" b="1" dirty="0">
                <a:effectLst/>
                <a:latin typeface="Times New Roman" panose="02020603050405020304" pitchFamily="18" charset="0"/>
                <a:ea typeface="Times New Roman" panose="02020603050405020304" pitchFamily="18" charset="0"/>
              </a:rPr>
              <a:t>importance of collaboration and knowledge-sharing among galley staff</a:t>
            </a:r>
            <a:r>
              <a:rPr lang="en-US" sz="1800" dirty="0">
                <a:effectLst/>
                <a:latin typeface="Times New Roman" panose="02020603050405020304" pitchFamily="18" charset="0"/>
                <a:ea typeface="Times New Roman" panose="02020603050405020304" pitchFamily="18" charset="0"/>
              </a:rPr>
              <a:t> is critical to the success, safety, and efficiency of any maritime culinary operation. In confined, high-pressure environments like ship galleys, where space, time, and resources are limited, teamwork is not just helpful, it is essential.</a:t>
            </a:r>
            <a:endParaRPr lang="en-US" sz="1800" dirty="0">
              <a:effectLst/>
              <a:latin typeface="Times New Roman" panose="02020603050405020304" pitchFamily="18" charset="0"/>
              <a:ea typeface="Arial" panose="020B0604020202020204" pitchFamily="34" charset="0"/>
            </a:endParaRPr>
          </a:p>
          <a:p>
            <a:pPr lvl="0" algn="l">
              <a:spcBef>
                <a:spcPts val="1200"/>
              </a:spcBef>
              <a:spcAft>
                <a:spcPts val="200"/>
              </a:spcAft>
              <a:tabLst>
                <a:tab pos="31877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6087C346-3070-1245-4917-D974E7ECDD83}"/>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6A77028A-DF47-694D-6216-F2C40B860A8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DEF5A2E-9563-BD20-18E4-8A565BEDFB3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CE19C0D-4926-AE57-201B-73ED2C18943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070363E-CF1B-2243-AE8C-32BE11D19B7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861B25C-7E4C-E4DB-2549-8CD937C51D2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2B509C6-40BB-06B5-B08A-3F08AD75255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DD99B9F-0292-8033-ACA8-4A7EE2A58CC3}"/>
              </a:ext>
            </a:extLst>
          </p:cNvPr>
          <p:cNvPicPr>
            <a:picLocks noChangeAspect="1"/>
          </p:cNvPicPr>
          <p:nvPr/>
        </p:nvPicPr>
        <p:blipFill>
          <a:blip r:embed="rId11"/>
          <a:stretch>
            <a:fillRect/>
          </a:stretch>
        </p:blipFill>
        <p:spPr>
          <a:xfrm>
            <a:off x="952501" y="3228466"/>
            <a:ext cx="3012452" cy="1743075"/>
          </a:xfrm>
          <a:prstGeom prst="rect">
            <a:avLst/>
          </a:prstGeom>
        </p:spPr>
      </p:pic>
      <p:pic>
        <p:nvPicPr>
          <p:cNvPr id="6" name="Picture 5">
            <a:extLst>
              <a:ext uri="{FF2B5EF4-FFF2-40B4-BE49-F238E27FC236}">
                <a16:creationId xmlns:a16="http://schemas.microsoft.com/office/drawing/2014/main" id="{C8E215ED-C107-A553-5404-D8973C4E9DF5}"/>
              </a:ext>
            </a:extLst>
          </p:cNvPr>
          <p:cNvPicPr>
            <a:picLocks noChangeAspect="1"/>
          </p:cNvPicPr>
          <p:nvPr/>
        </p:nvPicPr>
        <p:blipFill>
          <a:blip r:embed="rId12"/>
          <a:stretch>
            <a:fillRect/>
          </a:stretch>
        </p:blipFill>
        <p:spPr>
          <a:xfrm>
            <a:off x="5012448" y="3228466"/>
            <a:ext cx="3028950" cy="1743075"/>
          </a:xfrm>
          <a:prstGeom prst="rect">
            <a:avLst/>
          </a:prstGeom>
        </p:spPr>
      </p:pic>
    </p:spTree>
    <p:extLst>
      <p:ext uri="{BB962C8B-B14F-4D97-AF65-F5344CB8AC3E}">
        <p14:creationId xmlns:p14="http://schemas.microsoft.com/office/powerpoint/2010/main" val="1844479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Learning outcomes</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906E373F-7CEC-0816-0DE0-F40EEE7CFF29}"/>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ECB12ADB-6DE6-2CD5-5B8E-453C83DB84B8}"/>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3918D063-6CD9-818F-0B92-D5AA466AA41D}"/>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A26C2482-DA1F-182D-DA7A-E4CADBFC8EC0}"/>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586B1B4-3E52-886F-E8B6-FB1FC1312765}"/>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C2A3D723-34B1-B70C-1FCA-0FABAC0F1F01}"/>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4A543130-7339-D6F9-E1AD-DEEABE3928B8}"/>
              </a:ext>
            </a:extLst>
          </p:cNvPr>
          <p:cNvSpPr txBox="1"/>
          <p:nvPr/>
        </p:nvSpPr>
        <p:spPr>
          <a:xfrm>
            <a:off x="639479" y="1614303"/>
            <a:ext cx="7628221" cy="4401205"/>
          </a:xfrm>
          <a:prstGeom prst="rect">
            <a:avLst/>
          </a:prstGeom>
          <a:noFill/>
        </p:spPr>
        <p:txBody>
          <a:bodyPr wrap="square" rtlCol="0">
            <a:spAutoFit/>
          </a:bodyPr>
          <a:lstStyle/>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Demonstrate proficiency in essential and advanced culinary techniques, including proper knife skills, cooking methods, and food presentation, through guided hands-on practice.</a:t>
            </a:r>
          </a:p>
          <a:p>
            <a:pPr marL="342900" lvl="0" indent="-342900" algn="just">
              <a:spcAft>
                <a:spcPts val="200"/>
              </a:spcAft>
              <a:buFont typeface="+mj-lt"/>
              <a:buAutoNum type="arabicPeriod"/>
              <a:tabLst>
                <a:tab pos="457200" algn="l"/>
              </a:tabLst>
            </a:pP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Effectively participate in collaborative galley environments, utilizing strong communication, coordination, and problem-solving skills to enhance team performance.</a:t>
            </a:r>
          </a:p>
          <a:p>
            <a:pPr marL="342900" lvl="0" indent="-342900" algn="just">
              <a:spcAft>
                <a:spcPts val="200"/>
              </a:spcAft>
              <a:buFont typeface="+mj-lt"/>
              <a:buAutoNum type="arabicPeriod"/>
              <a:tabLst>
                <a:tab pos="457200" algn="l"/>
              </a:tabLst>
            </a:pP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Engage in mentorship and professional development, applying guidance from experienced chefs to support continuous learning, career planning, and personal growth.</a:t>
            </a:r>
          </a:p>
          <a:p>
            <a:pPr marL="342900" lvl="0" indent="-342900" algn="just">
              <a:spcAft>
                <a:spcPts val="200"/>
              </a:spcAft>
              <a:buFont typeface="+mj-lt"/>
              <a:buAutoNum type="arabicPeriod"/>
              <a:tabLst>
                <a:tab pos="457200" algn="l"/>
              </a:tabLst>
            </a:pPr>
            <a:endParaRPr lang="en-US" sz="1800" dirty="0">
              <a:effectLst/>
              <a:latin typeface="Times New Roman" panose="02020603050405020304" pitchFamily="18" charset="0"/>
              <a:ea typeface="Arial" panose="020B0604020202020204" pitchFamily="34" charset="0"/>
            </a:endParaRPr>
          </a:p>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Apply advanced cooking methods and adapt to specialized cuisines, incorporating innovative techniques and global culinary trends into practical meal preparation.</a:t>
            </a:r>
          </a:p>
        </p:txBody>
      </p:sp>
      <p:grpSp>
        <p:nvGrpSpPr>
          <p:cNvPr id="3" name="Group 2">
            <a:extLst>
              <a:ext uri="{FF2B5EF4-FFF2-40B4-BE49-F238E27FC236}">
                <a16:creationId xmlns:a16="http://schemas.microsoft.com/office/drawing/2014/main" id="{5A7EC230-E1E3-85A8-E065-18FF4B2BD9C6}"/>
              </a:ext>
            </a:extLst>
          </p:cNvPr>
          <p:cNvGrpSpPr/>
          <p:nvPr/>
        </p:nvGrpSpPr>
        <p:grpSpPr>
          <a:xfrm>
            <a:off x="0" y="124795"/>
            <a:ext cx="9252154" cy="6669542"/>
            <a:chOff x="89508" y="93100"/>
            <a:chExt cx="9252154" cy="6669542"/>
          </a:xfrm>
        </p:grpSpPr>
        <p:grpSp>
          <p:nvGrpSpPr>
            <p:cNvPr id="18" name="Group 17">
              <a:extLst>
                <a:ext uri="{FF2B5EF4-FFF2-40B4-BE49-F238E27FC236}">
                  <a16:creationId xmlns:a16="http://schemas.microsoft.com/office/drawing/2014/main" id="{12C00F62-E686-73E5-8801-0C872124F0C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9FDA1246-3717-9A2B-EAE1-7B5EF4AFF653}"/>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BE9B3047-BC2D-532F-083D-5F681FDF47D4}"/>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D78F0A92-C101-D9FA-0D52-C2BBDBC7B505}"/>
                </a:ext>
              </a:extLst>
            </p:cNvPr>
            <p:cNvGrpSpPr/>
            <p:nvPr/>
          </p:nvGrpSpPr>
          <p:grpSpPr>
            <a:xfrm>
              <a:off x="89508" y="6125135"/>
              <a:ext cx="9252154" cy="637507"/>
              <a:chOff x="89508" y="6125135"/>
              <a:chExt cx="9252154" cy="637507"/>
            </a:xfrm>
          </p:grpSpPr>
          <p:pic>
            <p:nvPicPr>
              <p:cNvPr id="20" name="Picture 19" descr="Blue Background Powerpoint posted by Michelle Mercado">
                <a:extLst>
                  <a:ext uri="{FF2B5EF4-FFF2-40B4-BE49-F238E27FC236}">
                    <a16:creationId xmlns:a16="http://schemas.microsoft.com/office/drawing/2014/main" id="{11F407A1-D898-86D3-5BDD-44F6BBC70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7662" y="6125135"/>
                <a:ext cx="9144000" cy="637507"/>
              </a:xfrm>
              <a:prstGeom prst="rect">
                <a:avLst/>
              </a:prstGeom>
              <a:noFill/>
              <a:ln>
                <a:noFill/>
              </a:ln>
            </p:spPr>
          </p:pic>
          <p:sp>
            <p:nvSpPr>
              <p:cNvPr id="22" name="Rectangle 21">
                <a:extLst>
                  <a:ext uri="{FF2B5EF4-FFF2-40B4-BE49-F238E27FC236}">
                    <a16:creationId xmlns:a16="http://schemas.microsoft.com/office/drawing/2014/main" id="{9D7CF5EE-1B4F-F1DA-7702-7BA289D5B8A8}"/>
                  </a:ext>
                </a:extLst>
              </p:cNvPr>
              <p:cNvSpPr/>
              <p:nvPr/>
            </p:nvSpPr>
            <p:spPr>
              <a:xfrm>
                <a:off x="89508" y="6327398"/>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grpSp>
      </p:grpSp>
      <p:pic>
        <p:nvPicPr>
          <p:cNvPr id="25" name="Picture 24">
            <a:extLst>
              <a:ext uri="{FF2B5EF4-FFF2-40B4-BE49-F238E27FC236}">
                <a16:creationId xmlns:a16="http://schemas.microsoft.com/office/drawing/2014/main" id="{05594B4A-8B71-6469-FEEC-1DC6E3BDC7D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45FF978-3A88-8DDD-A5D1-EEE165EE65B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7E66753-CB1E-C444-DD18-3E6D95A3A441}"/>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F12CA07-09BB-A123-1817-BB85B36D5D9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C276544-BB89-F992-351F-774B7D2D7D2E}"/>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23D7081-C475-55F5-AC0E-4D1C1FD36883}"/>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325507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7ED89-3F9C-9BF6-9BB8-E790EE1F38B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2419D2F-A143-2ED3-A103-C4B9D746E3D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63C4E64-ECC6-7F04-5123-F5EF103F5817}"/>
              </a:ext>
            </a:extLst>
          </p:cNvPr>
          <p:cNvSpPr>
            <a:spLocks noGrp="1"/>
          </p:cNvSpPr>
          <p:nvPr>
            <p:ph type="title"/>
          </p:nvPr>
        </p:nvSpPr>
        <p:spPr>
          <a:xfrm>
            <a:off x="663878" y="1099120"/>
            <a:ext cx="7851471" cy="579268"/>
          </a:xfrm>
        </p:spPr>
        <p:txBody>
          <a:bodyPr>
            <a:noAutofit/>
          </a:bodyPr>
          <a:lstStyle/>
          <a:p>
            <a:pPr lvl="0" algn="just">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kern="0" dirty="0">
                <a:solidFill>
                  <a:srgbClr val="1F497D"/>
                </a:solidFill>
                <a:effectLst/>
                <a:latin typeface="Times New Roman" panose="02020603050405020304" pitchFamily="18" charset="0"/>
                <a:ea typeface="Arial" panose="020B0604020202020204" pitchFamily="34" charset="0"/>
              </a:rPr>
              <a:t>COLLABORATION&amp;KNOWLEDGE-SHARING </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96F4875-EF80-F2A9-95D9-6C81E01B2BA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28B8892-A24D-88A3-6411-3AE0CA4C389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1F44DE4-F043-19EC-00E5-AE2ABFA4882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03A661D-01F0-497D-4CC3-45B850C70C56}"/>
              </a:ext>
            </a:extLst>
          </p:cNvPr>
          <p:cNvSpPr txBox="1"/>
          <p:nvPr/>
        </p:nvSpPr>
        <p:spPr>
          <a:xfrm>
            <a:off x="523875" y="1571602"/>
            <a:ext cx="7743825" cy="3067506"/>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Enhances Efficiency and Workflow</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en-US" sz="1800" dirty="0">
                <a:effectLst/>
                <a:latin typeface="Times New Roman" panose="02020603050405020304" pitchFamily="18" charset="0"/>
                <a:ea typeface="Times New Roman" panose="02020603050405020304" pitchFamily="18" charset="0"/>
              </a:rPr>
              <a:t>When galley staff collaborate effectively, tasks are clearly divided, roles are understood, and the entire operation runs smoothly. For example, if one chef is preparing entrées and another is in charge of sauces, effective communication ensures everything is ready simultaneously for plating and service. Miscommunication, on the other hand, can lead to delays, spoiled dishes, or food waste. </a:t>
            </a:r>
            <a:r>
              <a:rPr lang="en-US" sz="1800" i="1" dirty="0">
                <a:effectLst/>
                <a:latin typeface="Times New Roman" panose="02020603050405020304" pitchFamily="18" charset="0"/>
                <a:ea typeface="Times New Roman" panose="02020603050405020304" pitchFamily="18" charset="0"/>
              </a:rPr>
              <a:t>For example,</a:t>
            </a:r>
            <a:r>
              <a:rPr lang="en-US" sz="1800" dirty="0">
                <a:effectLst/>
                <a:latin typeface="Times New Roman" panose="02020603050405020304" pitchFamily="18" charset="0"/>
                <a:ea typeface="Times New Roman" panose="02020603050405020304" pitchFamily="18" charset="0"/>
              </a:rPr>
              <a:t> during a busy dinner service on a cruise ship, a well-coordinated team can serve hundreds of meals in a short time, only possible through precise collaboration.</a:t>
            </a:r>
            <a:endParaRPr lang="en-US" sz="1800" dirty="0">
              <a:effectLst/>
              <a:latin typeface="Times New Roman" panose="02020603050405020304" pitchFamily="18" charset="0"/>
              <a:ea typeface="Arial" panose="020B0604020202020204" pitchFamily="34" charset="0"/>
            </a:endParaRPr>
          </a:p>
          <a:p>
            <a:pPr lvl="0" algn="l">
              <a:spcBef>
                <a:spcPts val="1200"/>
              </a:spcBef>
              <a:spcAft>
                <a:spcPts val="200"/>
              </a:spcAft>
              <a:tabLst>
                <a:tab pos="31877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68205661-BDCC-4C03-8877-567B632EF0C9}"/>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BB9031E5-E96A-EB6E-EB60-F7D3AF0D4C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04D1B91-A092-509B-72A2-088168116CB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EE3066E-2C2A-11A3-EB08-6F6C7A4DA78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18848957-A6AE-86E6-8EF7-4CB35019526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E7F5544-A537-DCAD-904D-C4204AC7E2E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8085C07-4772-4933-C541-6253F46C73EF}"/>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35830292-40C8-5E49-2C14-422C30F2E539}"/>
              </a:ext>
            </a:extLst>
          </p:cNvPr>
          <p:cNvPicPr>
            <a:picLocks noChangeAspect="1"/>
          </p:cNvPicPr>
          <p:nvPr/>
        </p:nvPicPr>
        <p:blipFill>
          <a:blip r:embed="rId11"/>
          <a:stretch>
            <a:fillRect/>
          </a:stretch>
        </p:blipFill>
        <p:spPr>
          <a:xfrm>
            <a:off x="2876550" y="4080546"/>
            <a:ext cx="3676650" cy="1810750"/>
          </a:xfrm>
          <a:prstGeom prst="rect">
            <a:avLst/>
          </a:prstGeom>
        </p:spPr>
      </p:pic>
    </p:spTree>
    <p:extLst>
      <p:ext uri="{BB962C8B-B14F-4D97-AF65-F5344CB8AC3E}">
        <p14:creationId xmlns:p14="http://schemas.microsoft.com/office/powerpoint/2010/main" val="2012877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92BEB-7A01-43A8-5FCA-D61BD554269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0C0A623-7298-F0F2-0878-07E596F72A7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F439DD8-0090-C7E3-1842-B0F75CEF74AD}"/>
              </a:ext>
            </a:extLst>
          </p:cNvPr>
          <p:cNvSpPr>
            <a:spLocks noGrp="1"/>
          </p:cNvSpPr>
          <p:nvPr>
            <p:ph type="title"/>
          </p:nvPr>
        </p:nvSpPr>
        <p:spPr>
          <a:xfrm>
            <a:off x="663878" y="1099120"/>
            <a:ext cx="7851471" cy="579268"/>
          </a:xfrm>
        </p:spPr>
        <p:txBody>
          <a:bodyPr>
            <a:noAutofit/>
          </a:bodyPr>
          <a:lstStyle/>
          <a:p>
            <a:pPr lvl="0" algn="just">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kern="0" dirty="0">
                <a:solidFill>
                  <a:srgbClr val="1F497D"/>
                </a:solidFill>
                <a:effectLst/>
                <a:latin typeface="Times New Roman" panose="02020603050405020304" pitchFamily="18" charset="0"/>
                <a:ea typeface="Arial" panose="020B0604020202020204" pitchFamily="34" charset="0"/>
              </a:rPr>
              <a:t>COLLABORATION&amp;KNOWLEDGE-SHARING </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F07C120-2291-7208-A012-4434E7B1AB0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C61B2E6-F8FA-DAC6-1B33-0A0DCB93704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82E35C1-BFBC-3E88-E27C-CA3F940A6FC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C65E1DB-12DF-F2C5-5F20-C48135362708}"/>
              </a:ext>
            </a:extLst>
          </p:cNvPr>
          <p:cNvSpPr txBox="1"/>
          <p:nvPr/>
        </p:nvSpPr>
        <p:spPr>
          <a:xfrm>
            <a:off x="523875" y="1571602"/>
            <a:ext cx="7743825" cy="1779974"/>
          </a:xfrm>
          <a:prstGeom prst="rect">
            <a:avLst/>
          </a:prstGeom>
          <a:noFill/>
        </p:spPr>
        <p:txBody>
          <a:bodyPr wrap="square" rtlCol="0">
            <a:spAutoFit/>
          </a:bodyPr>
          <a:lstStyle/>
          <a:p>
            <a:pPr algn="just">
              <a:spcAft>
                <a:spcPts val="200"/>
              </a:spcAft>
              <a:buNone/>
            </a:pPr>
            <a:r>
              <a:rPr lang="en-US" sz="1800" b="1" dirty="0">
                <a:effectLst/>
                <a:latin typeface="Times New Roman" panose="02020603050405020304" pitchFamily="18" charset="0"/>
                <a:ea typeface="Times New Roman" panose="02020603050405020304" pitchFamily="18" charset="0"/>
              </a:rPr>
              <a:t>Promotes Learning and Continuous Improvement</a:t>
            </a:r>
            <a:endParaRPr lang="en-US" sz="1800" dirty="0">
              <a:effectLst/>
              <a:latin typeface="Times New Roman" panose="02020603050405020304" pitchFamily="18" charset="0"/>
              <a:ea typeface="Arial" panose="020B0604020202020204" pitchFamily="34" charset="0"/>
            </a:endParaRPr>
          </a:p>
          <a:p>
            <a:pPr>
              <a:buNone/>
            </a:pPr>
            <a:r>
              <a:rPr lang="en-US" sz="1800" dirty="0">
                <a:effectLst/>
                <a:latin typeface="Times New Roman" panose="02020603050405020304" pitchFamily="18" charset="0"/>
                <a:ea typeface="Times New Roman" panose="02020603050405020304" pitchFamily="18" charset="0"/>
              </a:rPr>
              <a:t>Knowledge-sharing creates a culture where team members learn from each other’s strengths and experiences. Junior staff can learn techniques, time-saving tricks, or even new recipes from senior chefs. This informal, on-the-job training strengthens the team's overall capability. For example, a galley assistant might learn plating skills from a sous-chef simply by observing and asking questions during prep.</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B32A4CAE-2D21-5294-9EA6-5E588CF9597E}"/>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04486B86-8A9A-3BB8-CCBB-2923921A354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F055A2C-1A49-06CA-B3CD-E9E1C037F67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39774CF-3B98-1F0F-2FB4-E461AB03E3B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4169107-B8B0-7C54-9F90-D41D97C9FF3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AEB8F18-80E0-2006-3924-00DBC01BED3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E0FFF69D-25AC-C0BF-94F3-89723EB4DB4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BC1A9D8C-8565-C04E-FD12-FD5AB91B5B2F}"/>
              </a:ext>
            </a:extLst>
          </p:cNvPr>
          <p:cNvPicPr>
            <a:picLocks noChangeAspect="1"/>
          </p:cNvPicPr>
          <p:nvPr/>
        </p:nvPicPr>
        <p:blipFill>
          <a:blip r:embed="rId11"/>
          <a:stretch>
            <a:fillRect/>
          </a:stretch>
        </p:blipFill>
        <p:spPr>
          <a:xfrm>
            <a:off x="3200618" y="3943072"/>
            <a:ext cx="2876550" cy="1590675"/>
          </a:xfrm>
          <a:prstGeom prst="rect">
            <a:avLst/>
          </a:prstGeom>
        </p:spPr>
      </p:pic>
    </p:spTree>
    <p:extLst>
      <p:ext uri="{BB962C8B-B14F-4D97-AF65-F5344CB8AC3E}">
        <p14:creationId xmlns:p14="http://schemas.microsoft.com/office/powerpoint/2010/main" val="1064307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853C5-6B09-C63D-B98B-8AE16711C07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2ADDB2A-10AF-3E4B-BD31-8613E5B026C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14A5C75-F43A-01E3-3414-E77B7D4F8BD9}"/>
              </a:ext>
            </a:extLst>
          </p:cNvPr>
          <p:cNvSpPr>
            <a:spLocks noGrp="1"/>
          </p:cNvSpPr>
          <p:nvPr>
            <p:ph type="title"/>
          </p:nvPr>
        </p:nvSpPr>
        <p:spPr>
          <a:xfrm>
            <a:off x="663878" y="1099120"/>
            <a:ext cx="7851471" cy="579268"/>
          </a:xfrm>
        </p:spPr>
        <p:txBody>
          <a:bodyPr>
            <a:noAutofit/>
          </a:bodyPr>
          <a:lstStyle/>
          <a:p>
            <a:pPr lvl="0" algn="just">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kern="0" dirty="0">
                <a:solidFill>
                  <a:srgbClr val="1F497D"/>
                </a:solidFill>
                <a:effectLst/>
                <a:latin typeface="Times New Roman" panose="02020603050405020304" pitchFamily="18" charset="0"/>
                <a:ea typeface="Arial" panose="020B0604020202020204" pitchFamily="34" charset="0"/>
              </a:rPr>
              <a:t>COLLABORATION&amp;KNOWLEDGE-SHARING </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A272E9F-0136-2D73-BF4B-75169FEA2BB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5CCC273-6677-5396-BEB8-99C9E5B839B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CE81ACC-BC09-032B-3F78-0FFF25DF24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CDC5DDE-CB09-F989-0821-CBC73778BF71}"/>
              </a:ext>
            </a:extLst>
          </p:cNvPr>
          <p:cNvSpPr txBox="1"/>
          <p:nvPr/>
        </p:nvSpPr>
        <p:spPr>
          <a:xfrm>
            <a:off x="523875" y="1571602"/>
            <a:ext cx="7743825" cy="1779974"/>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Encourages Problem-Solving and Adaptability</a:t>
            </a: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en-US" sz="1800" dirty="0">
                <a:effectLst/>
                <a:latin typeface="Times New Roman" panose="02020603050405020304" pitchFamily="18" charset="0"/>
                <a:ea typeface="Times New Roman" panose="02020603050405020304" pitchFamily="18" charset="0"/>
              </a:rPr>
              <a:t>Teamwork allows for shared problem-solving. If one member faces an issue—like an ingredient shortage or a technical equipment failure—collaborative thinking often leads to creative, quick solutions that minimize disruption.</a:t>
            </a:r>
            <a:br>
              <a:rPr lang="en-US" sz="1800" dirty="0">
                <a:effectLst/>
                <a:latin typeface="Times New Roman" panose="02020603050405020304" pitchFamily="18" charset="0"/>
                <a:ea typeface="Times New Roman" panose="02020603050405020304" pitchFamily="18" charset="0"/>
              </a:rPr>
            </a:br>
            <a:r>
              <a:rPr lang="en-US" sz="1800" dirty="0">
                <a:effectLst/>
                <a:latin typeface="Segoe UI Emoji" panose="020B0502040204020203" pitchFamily="34" charset="0"/>
                <a:ea typeface="Times New Roman" panose="02020603050405020304" pitchFamily="18" charset="0"/>
                <a:cs typeface="Segoe UI Emoji" panose="020B0502040204020203" pitchFamily="34" charset="0"/>
              </a:rPr>
              <a:t>For example, w</a:t>
            </a:r>
            <a:r>
              <a:rPr lang="en-US" sz="1800" dirty="0">
                <a:effectLst/>
                <a:latin typeface="Times New Roman" panose="02020603050405020304" pitchFamily="18" charset="0"/>
                <a:ea typeface="Times New Roman" panose="02020603050405020304" pitchFamily="18" charset="0"/>
              </a:rPr>
              <a:t>hen a combi oven fails mid-service, team members quickly adapt by reallocating tasks and using stovetop methods, avoiding delays.</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C1DE122-3E56-6304-120C-C44F9441618A}"/>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C8DC64BE-C6FD-1A52-48C5-904D0D2E0D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9D496D3-A62A-0D8D-B0C6-F58C7A7CD65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A944B6C-F4D1-9384-DC22-82757804140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377D9F1-1F73-62B1-9972-D3E28852C20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59CD892-EDDA-F1D2-1E6A-244D53AC505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C742985-924B-A6E0-1B21-E52247789ADF}"/>
              </a:ext>
            </a:extLst>
          </p:cNvPr>
          <p:cNvPicPr>
            <a:picLocks noChangeAspect="1"/>
          </p:cNvPicPr>
          <p:nvPr/>
        </p:nvPicPr>
        <p:blipFill>
          <a:blip r:embed="rId10"/>
          <a:stretch>
            <a:fillRect/>
          </a:stretch>
        </p:blipFill>
        <p:spPr>
          <a:xfrm>
            <a:off x="7704595" y="0"/>
            <a:ext cx="1227464" cy="1224789"/>
          </a:xfrm>
          <a:prstGeom prst="rect">
            <a:avLst/>
          </a:prstGeom>
        </p:spPr>
      </p:pic>
      <p:pic>
        <p:nvPicPr>
          <p:cNvPr id="8" name="Picture 7">
            <a:extLst>
              <a:ext uri="{FF2B5EF4-FFF2-40B4-BE49-F238E27FC236}">
                <a16:creationId xmlns:a16="http://schemas.microsoft.com/office/drawing/2014/main" id="{DF19CF6C-99EF-6CA4-03A7-035B0F5E3545}"/>
              </a:ext>
            </a:extLst>
          </p:cNvPr>
          <p:cNvPicPr>
            <a:picLocks noChangeAspect="1"/>
          </p:cNvPicPr>
          <p:nvPr/>
        </p:nvPicPr>
        <p:blipFill>
          <a:blip r:embed="rId11"/>
          <a:stretch>
            <a:fillRect/>
          </a:stretch>
        </p:blipFill>
        <p:spPr>
          <a:xfrm>
            <a:off x="3200618" y="3698389"/>
            <a:ext cx="2514600" cy="1819275"/>
          </a:xfrm>
          <a:prstGeom prst="rect">
            <a:avLst/>
          </a:prstGeom>
        </p:spPr>
      </p:pic>
    </p:spTree>
    <p:extLst>
      <p:ext uri="{BB962C8B-B14F-4D97-AF65-F5344CB8AC3E}">
        <p14:creationId xmlns:p14="http://schemas.microsoft.com/office/powerpoint/2010/main" val="243494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6E79E-C869-B007-03DF-456B46B33BF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F4A38421-D6C7-B375-22CB-EB6BE0A567E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EE2CE72-45EC-2CF3-73DB-F926B30B501E}"/>
              </a:ext>
            </a:extLst>
          </p:cNvPr>
          <p:cNvSpPr>
            <a:spLocks noGrp="1"/>
          </p:cNvSpPr>
          <p:nvPr>
            <p:ph type="title"/>
          </p:nvPr>
        </p:nvSpPr>
        <p:spPr>
          <a:xfrm>
            <a:off x="663878" y="1099120"/>
            <a:ext cx="7851471" cy="579268"/>
          </a:xfrm>
        </p:spPr>
        <p:txBody>
          <a:bodyPr>
            <a:noAutofit/>
          </a:bodyPr>
          <a:lstStyle/>
          <a:p>
            <a:pPr lvl="0" algn="just">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kern="0" dirty="0">
                <a:solidFill>
                  <a:srgbClr val="1F497D"/>
                </a:solidFill>
                <a:effectLst/>
                <a:latin typeface="Times New Roman" panose="02020603050405020304" pitchFamily="18" charset="0"/>
                <a:ea typeface="Arial" panose="020B0604020202020204" pitchFamily="34" charset="0"/>
              </a:rPr>
              <a:t>COLLABORATION&amp;KNOWLEDGE-SHARING </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93DF3A1-4ED0-4952-52C2-122D318B045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0CE5D98-E7A4-5A94-F8FC-5D5D1870BC3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D1B68E5-B38B-ADCE-1104-CF77D75AD44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34C2A66-4C24-E2A9-5655-86D7911A60AB}"/>
              </a:ext>
            </a:extLst>
          </p:cNvPr>
          <p:cNvSpPr txBox="1"/>
          <p:nvPr/>
        </p:nvSpPr>
        <p:spPr>
          <a:xfrm>
            <a:off x="523875" y="1571602"/>
            <a:ext cx="7743825" cy="1779974"/>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Builds Trust and Reduces Stress</a:t>
            </a:r>
            <a:endParaRPr lang="en-US" sz="1800" dirty="0">
              <a:effectLst/>
              <a:latin typeface="Times New Roman" panose="02020603050405020304" pitchFamily="18" charset="0"/>
              <a:ea typeface="Arial" panose="020B0604020202020204" pitchFamily="34" charset="0"/>
            </a:endParaRPr>
          </a:p>
          <a:p>
            <a:pPr algn="just">
              <a:buNone/>
            </a:pPr>
            <a:r>
              <a:rPr lang="en-US" sz="1800" dirty="0">
                <a:effectLst/>
                <a:latin typeface="Times New Roman" panose="02020603050405020304" pitchFamily="18" charset="0"/>
                <a:ea typeface="Times New Roman" panose="02020603050405020304" pitchFamily="18" charset="0"/>
              </a:rPr>
              <a:t>In high-pressure environments like ship galleys, stress levels can be high. Effective collaboration fosters trust and mutual support, which improves morale and reduces burnout. Knowing that teammates are reliable helps individuals stay calm and focused. For example, if one team member falls behind, others can step in to assist without needing to be asked—demonstrating trust and solidarity.</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DB541E8B-C476-5E6A-A5DF-DD595D6BD175}"/>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5EEF8736-0A59-EBE8-A85B-9D7E6838149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5102A298-DAFD-31AB-7A2C-060C817C792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9918D5D-6953-0319-3367-B781DB5EBA8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35C3A47-56BA-9177-C2BC-080D5326374F}"/>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450FFC5-D77A-6CDB-0896-21FF0E8B174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9932424-8806-A457-6180-6108F21E1058}"/>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0028C4C3-54F9-D6AD-0E0F-791A7DF5A910}"/>
              </a:ext>
            </a:extLst>
          </p:cNvPr>
          <p:cNvPicPr>
            <a:picLocks noChangeAspect="1"/>
          </p:cNvPicPr>
          <p:nvPr/>
        </p:nvPicPr>
        <p:blipFill>
          <a:blip r:embed="rId11"/>
          <a:stretch>
            <a:fillRect/>
          </a:stretch>
        </p:blipFill>
        <p:spPr>
          <a:xfrm>
            <a:off x="5010150" y="3746618"/>
            <a:ext cx="2919952" cy="1695450"/>
          </a:xfrm>
          <a:prstGeom prst="rect">
            <a:avLst/>
          </a:prstGeom>
        </p:spPr>
      </p:pic>
      <p:pic>
        <p:nvPicPr>
          <p:cNvPr id="6" name="Picture 5">
            <a:extLst>
              <a:ext uri="{FF2B5EF4-FFF2-40B4-BE49-F238E27FC236}">
                <a16:creationId xmlns:a16="http://schemas.microsoft.com/office/drawing/2014/main" id="{EE0839FA-D267-98DD-79A8-87BBBD8CC78D}"/>
              </a:ext>
            </a:extLst>
          </p:cNvPr>
          <p:cNvPicPr>
            <a:picLocks noChangeAspect="1"/>
          </p:cNvPicPr>
          <p:nvPr/>
        </p:nvPicPr>
        <p:blipFill>
          <a:blip r:embed="rId12"/>
          <a:stretch>
            <a:fillRect/>
          </a:stretch>
        </p:blipFill>
        <p:spPr>
          <a:xfrm>
            <a:off x="1500806" y="3698389"/>
            <a:ext cx="3028950" cy="1779974"/>
          </a:xfrm>
          <a:prstGeom prst="rect">
            <a:avLst/>
          </a:prstGeom>
        </p:spPr>
      </p:pic>
    </p:spTree>
    <p:extLst>
      <p:ext uri="{BB962C8B-B14F-4D97-AF65-F5344CB8AC3E}">
        <p14:creationId xmlns:p14="http://schemas.microsoft.com/office/powerpoint/2010/main" val="2743734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649F0-71E9-F31B-FA71-5B5B486CA20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2C384B0-17A5-9568-2945-C836113D2B0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341C54C-4078-9CB8-171A-278487FECC12}"/>
              </a:ext>
            </a:extLst>
          </p:cNvPr>
          <p:cNvSpPr>
            <a:spLocks noGrp="1"/>
          </p:cNvSpPr>
          <p:nvPr>
            <p:ph type="title"/>
          </p:nvPr>
        </p:nvSpPr>
        <p:spPr>
          <a:xfrm>
            <a:off x="663878" y="1099120"/>
            <a:ext cx="7851471" cy="579268"/>
          </a:xfrm>
        </p:spPr>
        <p:txBody>
          <a:bodyPr>
            <a:noAutofit/>
          </a:bodyPr>
          <a:lstStyle/>
          <a:p>
            <a:pPr lvl="0" algn="ctr">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kern="0" dirty="0">
                <a:solidFill>
                  <a:srgbClr val="1F497D"/>
                </a:solidFill>
                <a:effectLst/>
                <a:latin typeface="Times New Roman" panose="02020603050405020304" pitchFamily="18" charset="0"/>
                <a:ea typeface="Arial" panose="020B0604020202020204" pitchFamily="34" charset="0"/>
              </a:rPr>
              <a:t>COLLABORATION&amp;KNOWLEDGE-SHARING </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4154238-3414-1298-6C3A-B6E3A5D2D63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28AF058-52D6-5FDA-290B-523BDC47274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1E68BBD-67EA-B618-5B70-04211AECDF3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634DB6EC-1AE6-3E0F-F316-7A0593FDBBD4}"/>
              </a:ext>
            </a:extLst>
          </p:cNvPr>
          <p:cNvSpPr txBox="1"/>
          <p:nvPr/>
        </p:nvSpPr>
        <p:spPr>
          <a:xfrm>
            <a:off x="523875" y="1571602"/>
            <a:ext cx="7743825" cy="2082621"/>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Fosters Innovation and Menu Development</a:t>
            </a:r>
          </a:p>
          <a:p>
            <a:pPr algn="l">
              <a:spcAft>
                <a:spcPts val="200"/>
              </a:spcAft>
              <a:buNone/>
            </a:pPr>
            <a:endParaRPr lang="en-US" sz="1800" dirty="0">
              <a:effectLst/>
              <a:latin typeface="Times New Roman" panose="02020603050405020304" pitchFamily="18" charset="0"/>
              <a:ea typeface="Arial" panose="020B0604020202020204" pitchFamily="34" charset="0"/>
            </a:endParaRPr>
          </a:p>
          <a:p>
            <a:pPr algn="just">
              <a:spcAft>
                <a:spcPts val="200"/>
              </a:spcAft>
              <a:buNone/>
            </a:pPr>
            <a:r>
              <a:rPr lang="en-US" sz="1800" dirty="0">
                <a:effectLst/>
                <a:latin typeface="Times New Roman" panose="02020603050405020304" pitchFamily="18" charset="0"/>
                <a:ea typeface="Times New Roman" panose="02020603050405020304" pitchFamily="18" charset="0"/>
              </a:rPr>
              <a:t>Knowledge-sharing isn’t limited to techniques; it also includes sharing cultural knowledge, flavor profiles, and cooking traditions. This can lead to creative menu items that reflect global influences.</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For example, a Filipino chef shares adobo recipes, which are adapted into a fusion-style dish for an international cruise menu.</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B16961E5-2E93-0CF5-B184-F11DEBBB5883}"/>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C2DB062F-39E8-F314-CE45-CC12F48F55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310B080-4C91-5770-74DD-8CF65769CB1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9F244CA-3709-E3CC-1EBC-BDD04399619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7CB99C7-6F67-E506-DFAD-150574C98AB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B99E9FF-D15E-C832-7244-0BC1158ABE1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B5F207B-F74F-A47E-9457-3817F62CC31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C2E7FC3-94A3-E787-4D7E-957D056D8B51}"/>
              </a:ext>
            </a:extLst>
          </p:cNvPr>
          <p:cNvPicPr>
            <a:picLocks noChangeAspect="1"/>
          </p:cNvPicPr>
          <p:nvPr/>
        </p:nvPicPr>
        <p:blipFill>
          <a:blip r:embed="rId11"/>
          <a:stretch>
            <a:fillRect/>
          </a:stretch>
        </p:blipFill>
        <p:spPr>
          <a:xfrm>
            <a:off x="2828925" y="3776555"/>
            <a:ext cx="3619500" cy="2053799"/>
          </a:xfrm>
          <a:prstGeom prst="rect">
            <a:avLst/>
          </a:prstGeom>
        </p:spPr>
      </p:pic>
    </p:spTree>
    <p:extLst>
      <p:ext uri="{BB962C8B-B14F-4D97-AF65-F5344CB8AC3E}">
        <p14:creationId xmlns:p14="http://schemas.microsoft.com/office/powerpoint/2010/main" val="4281753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E9AE8-AB53-ECC3-9543-5B9C36BF481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145C467-11A8-51E8-300E-0812A6FF5B6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EE69761-5E64-B96B-3446-385A3F005503}"/>
              </a:ext>
            </a:extLst>
          </p:cNvPr>
          <p:cNvSpPr>
            <a:spLocks noGrp="1"/>
          </p:cNvSpPr>
          <p:nvPr>
            <p:ph type="title"/>
          </p:nvPr>
        </p:nvSpPr>
        <p:spPr>
          <a:xfrm>
            <a:off x="663878" y="1099120"/>
            <a:ext cx="7851471" cy="579268"/>
          </a:xfrm>
        </p:spPr>
        <p:txBody>
          <a:bodyPr>
            <a:noAutofit/>
          </a:bodyPr>
          <a:lstStyle/>
          <a:p>
            <a:pPr lvl="0" algn="ctr">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kern="0" dirty="0">
                <a:solidFill>
                  <a:srgbClr val="1F497D"/>
                </a:solidFill>
                <a:effectLst/>
                <a:latin typeface="Times New Roman" panose="02020603050405020304" pitchFamily="18" charset="0"/>
                <a:ea typeface="Arial" panose="020B0604020202020204" pitchFamily="34" charset="0"/>
              </a:rPr>
              <a:t>COLLABORATION&amp;KNOWLEDGE-SHARING </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C27C3E0-15AB-A46F-3ED6-8F3AE09EECA0}"/>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B9F4EB6-829E-15D0-B8C3-4BB421AE670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4B61E1F-0025-6C5A-3AD2-440FBFDD838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C5D4964-69C8-57AB-AFC0-1D168404C0D0}"/>
              </a:ext>
            </a:extLst>
          </p:cNvPr>
          <p:cNvSpPr txBox="1"/>
          <p:nvPr/>
        </p:nvSpPr>
        <p:spPr>
          <a:xfrm>
            <a:off x="574502" y="1489258"/>
            <a:ext cx="7743825" cy="313932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Aligns Team with Organizational Goals</a:t>
            </a:r>
          </a:p>
          <a:p>
            <a:endParaRPr lang="en-US" dirty="0">
              <a:latin typeface="Times New Roman" panose="02020603050405020304" pitchFamily="18" charset="0"/>
              <a:cs typeface="Times New Roman" panose="02020603050405020304" pitchFamily="18" charset="0"/>
            </a:endParaRPr>
          </a:p>
          <a:p>
            <a:pPr algn="just"/>
            <a:r>
              <a:rPr lang="en-US" dirty="0">
                <a:latin typeface="Times New Roman" panose="02020603050405020304" pitchFamily="18" charset="0"/>
                <a:cs typeface="Times New Roman" panose="02020603050405020304" pitchFamily="18" charset="0"/>
              </a:rPr>
              <a:t>In hospitality settings, guest satisfaction is the ultimate goal. When staff work collaboratively and share knowledge, it creates a unified team that consistently delivers high-quality service, aligning with brand standards and customer expectations. For example, on luxury cruise lines, coordinated teamwork in the galley directly contributes to positive guest reviews and repeat business. In maritime culinary operations, collaboration and knowledge-sharing among galley staff are more than best practices—they are the backbone of efficient, safe, and innovative kitchens. These behaviors lead to stronger teams, better food, and a more positive working environment for everyone on board.</a:t>
            </a:r>
          </a:p>
        </p:txBody>
      </p:sp>
      <p:sp>
        <p:nvSpPr>
          <p:cNvPr id="3" name="Rectangle 2">
            <a:extLst>
              <a:ext uri="{FF2B5EF4-FFF2-40B4-BE49-F238E27FC236}">
                <a16:creationId xmlns:a16="http://schemas.microsoft.com/office/drawing/2014/main" id="{71DAA30B-CD9B-6FC9-8FEC-6F2DEAD27EE6}"/>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351C2892-6184-F992-A849-DDC401C2B8E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0EE4782-D246-1C8C-3804-DAEA276A2D25}"/>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0877B3D-7ECC-F310-BF0D-C6FE6CA5E7B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0C46A4D5-8484-DC15-7135-04817D2B0D4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5390722-0A48-57AF-A767-73A9E8254BD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2743EB8-7AD4-10C1-5153-FDB926139F5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11B7FD2A-B636-EFBB-4447-EF2C14AE2750}"/>
              </a:ext>
            </a:extLst>
          </p:cNvPr>
          <p:cNvPicPr>
            <a:picLocks noChangeAspect="1"/>
          </p:cNvPicPr>
          <p:nvPr/>
        </p:nvPicPr>
        <p:blipFill>
          <a:blip r:embed="rId11"/>
          <a:stretch>
            <a:fillRect/>
          </a:stretch>
        </p:blipFill>
        <p:spPr>
          <a:xfrm>
            <a:off x="3099051" y="4546717"/>
            <a:ext cx="2619375" cy="1743075"/>
          </a:xfrm>
          <a:prstGeom prst="rect">
            <a:avLst/>
          </a:prstGeom>
        </p:spPr>
      </p:pic>
    </p:spTree>
    <p:extLst>
      <p:ext uri="{BB962C8B-B14F-4D97-AF65-F5344CB8AC3E}">
        <p14:creationId xmlns:p14="http://schemas.microsoft.com/office/powerpoint/2010/main" val="7484722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9F266-E878-89AB-F609-BB5711811D3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E46E8F4-7D41-9884-ABAC-8D4E2696D5F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513FC8F-CC2D-07C5-647C-16F976723547}"/>
              </a:ext>
            </a:extLst>
          </p:cNvPr>
          <p:cNvSpPr>
            <a:spLocks noGrp="1"/>
          </p:cNvSpPr>
          <p:nvPr>
            <p:ph type="title"/>
          </p:nvPr>
        </p:nvSpPr>
        <p:spPr>
          <a:xfrm>
            <a:off x="574502" y="1099120"/>
            <a:ext cx="7940847" cy="579268"/>
          </a:xfrm>
        </p:spPr>
        <p:txBody>
          <a:bodyPr>
            <a:noAutofit/>
          </a:bodyPr>
          <a:lstStyle/>
          <a:p>
            <a:pPr lvl="0" algn="ctr">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dirty="0">
                <a:solidFill>
                  <a:srgbClr val="1F497D"/>
                </a:solidFill>
                <a:effectLst/>
                <a:latin typeface="Times New Roman" panose="02020603050405020304" pitchFamily="18" charset="0"/>
                <a:ea typeface="Arial" panose="020B0604020202020204" pitchFamily="34" charset="0"/>
              </a:rPr>
              <a:t>MENTORSHIP &amp; GUIDANCE FROM PROFESSIONALS</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3B58CC8-B93C-0E38-8450-38691C9EDF9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3025CF7-61D3-D15C-28A8-0FB346BB9E8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5F0AA55-0469-3B3E-9A7C-0D3513C43DF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FCB963F-CA71-2CFD-02D5-B0CA9CD8C421}"/>
              </a:ext>
            </a:extLst>
          </p:cNvPr>
          <p:cNvSpPr txBox="1"/>
          <p:nvPr/>
        </p:nvSpPr>
        <p:spPr>
          <a:xfrm>
            <a:off x="574502" y="1489258"/>
            <a:ext cx="7743825"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Acceleration of skill development. While formal training lays the groundwork for culinary knowledge, it is often through mentorship that practical, real-world skills are honed. An experienced mentor can demonstrate how to work more efficiently during service, handle kitchen equipment properly, or recover from common mistakes.</a:t>
            </a:r>
          </a:p>
        </p:txBody>
      </p:sp>
      <p:sp>
        <p:nvSpPr>
          <p:cNvPr id="3" name="Rectangle 2">
            <a:extLst>
              <a:ext uri="{FF2B5EF4-FFF2-40B4-BE49-F238E27FC236}">
                <a16:creationId xmlns:a16="http://schemas.microsoft.com/office/drawing/2014/main" id="{9B4CC02B-6863-2BC3-EC96-381FCFB180A3}"/>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3B9C94A2-C3B5-F4FF-5234-E0C29B5D2A7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4BC044A-7DB7-A779-1B24-419C8F98178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EF4D082-8FD8-CDF6-6973-7D66096D16D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9FFD9AA-EE18-C9CC-946D-F76CBBB9081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70B18A9-D5C5-7F91-74D8-A47D3E08847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4583C8E-6B9E-D6A5-CEB7-EEF56C83BF9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CBE7E18C-78F0-DB97-2462-A340DAA2CDF1}"/>
              </a:ext>
            </a:extLst>
          </p:cNvPr>
          <p:cNvPicPr>
            <a:picLocks noChangeAspect="1"/>
          </p:cNvPicPr>
          <p:nvPr/>
        </p:nvPicPr>
        <p:blipFill>
          <a:blip r:embed="rId11"/>
          <a:stretch>
            <a:fillRect/>
          </a:stretch>
        </p:blipFill>
        <p:spPr>
          <a:xfrm>
            <a:off x="4857834" y="3356724"/>
            <a:ext cx="2638425" cy="1847192"/>
          </a:xfrm>
          <a:prstGeom prst="rect">
            <a:avLst/>
          </a:prstGeom>
        </p:spPr>
      </p:pic>
      <p:pic>
        <p:nvPicPr>
          <p:cNvPr id="6" name="Picture 5">
            <a:extLst>
              <a:ext uri="{FF2B5EF4-FFF2-40B4-BE49-F238E27FC236}">
                <a16:creationId xmlns:a16="http://schemas.microsoft.com/office/drawing/2014/main" id="{6C40129A-FE9B-A8E3-B235-8CF527239AD1}"/>
              </a:ext>
            </a:extLst>
          </p:cNvPr>
          <p:cNvPicPr>
            <a:picLocks noChangeAspect="1"/>
          </p:cNvPicPr>
          <p:nvPr/>
        </p:nvPicPr>
        <p:blipFill>
          <a:blip r:embed="rId12"/>
          <a:stretch>
            <a:fillRect/>
          </a:stretch>
        </p:blipFill>
        <p:spPr>
          <a:xfrm>
            <a:off x="1359895" y="3341143"/>
            <a:ext cx="2619375" cy="1862773"/>
          </a:xfrm>
          <a:prstGeom prst="rect">
            <a:avLst/>
          </a:prstGeom>
        </p:spPr>
      </p:pic>
    </p:spTree>
    <p:extLst>
      <p:ext uri="{BB962C8B-B14F-4D97-AF65-F5344CB8AC3E}">
        <p14:creationId xmlns:p14="http://schemas.microsoft.com/office/powerpoint/2010/main" val="2019548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EBD11-D928-4798-0B24-475541A7D97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A114176A-E2AC-3B7D-4433-84462958294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573860F-223F-3248-7732-3FB53A4B7ADD}"/>
              </a:ext>
            </a:extLst>
          </p:cNvPr>
          <p:cNvSpPr>
            <a:spLocks noGrp="1"/>
          </p:cNvSpPr>
          <p:nvPr>
            <p:ph type="title"/>
          </p:nvPr>
        </p:nvSpPr>
        <p:spPr>
          <a:xfrm>
            <a:off x="574502" y="1099120"/>
            <a:ext cx="7940847" cy="579268"/>
          </a:xfrm>
        </p:spPr>
        <p:txBody>
          <a:bodyPr>
            <a:noAutofit/>
          </a:bodyPr>
          <a:lstStyle/>
          <a:p>
            <a:pPr lvl="0" algn="ctr">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dirty="0">
                <a:solidFill>
                  <a:srgbClr val="1F497D"/>
                </a:solidFill>
                <a:effectLst/>
                <a:latin typeface="Times New Roman" panose="02020603050405020304" pitchFamily="18" charset="0"/>
                <a:ea typeface="Arial" panose="020B0604020202020204" pitchFamily="34" charset="0"/>
              </a:rPr>
              <a:t>MENTORSHIP &amp; GUIDANCE FROM PROFESSIONALS</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3930C77-3BC8-C08C-7FE2-FDAB6D6CE7D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17FFB27-4B47-07C3-B7EF-6AEECABDB6F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CE926B8-AF21-2368-4D23-DE90266FEF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CF3DA2C-A077-81A8-B80F-3FFDEEA87D9C}"/>
              </a:ext>
            </a:extLst>
          </p:cNvPr>
          <p:cNvSpPr txBox="1"/>
          <p:nvPr/>
        </p:nvSpPr>
        <p:spPr>
          <a:xfrm>
            <a:off x="574502" y="1489258"/>
            <a:ext cx="7743825"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Acceleration of skill development. While formal training lays the groundwork for culinary knowledge, it is often through mentorship that practical, real-world skills are honed. An experienced mentor can demonstrate how to work more efficiently during service, handle kitchen equipment properly, or recover from common mistakes.</a:t>
            </a:r>
          </a:p>
        </p:txBody>
      </p:sp>
      <p:sp>
        <p:nvSpPr>
          <p:cNvPr id="3" name="Rectangle 2">
            <a:extLst>
              <a:ext uri="{FF2B5EF4-FFF2-40B4-BE49-F238E27FC236}">
                <a16:creationId xmlns:a16="http://schemas.microsoft.com/office/drawing/2014/main" id="{8CC6DDD2-352D-EA7D-2870-15B37CF00C62}"/>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A1385E24-C5F1-F1D3-C623-FD8D37DBD97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C63D170-D692-9C78-C297-A84C276C8A6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06309D2-D95F-B6FD-89FE-78D184D7C4B8}"/>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57C34D5-1E5F-A052-9EE3-FECB4D8548A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16DEC61-1AD1-914C-E414-CAC647CBBBD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64E2776-7C31-D5C0-4B32-BD175262EF1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B97C9CD6-B238-214B-8C3F-484E8A4CB862}"/>
              </a:ext>
            </a:extLst>
          </p:cNvPr>
          <p:cNvPicPr>
            <a:picLocks noChangeAspect="1"/>
          </p:cNvPicPr>
          <p:nvPr/>
        </p:nvPicPr>
        <p:blipFill>
          <a:blip r:embed="rId11"/>
          <a:stretch>
            <a:fillRect/>
          </a:stretch>
        </p:blipFill>
        <p:spPr>
          <a:xfrm>
            <a:off x="3262312" y="3500217"/>
            <a:ext cx="2619375" cy="1743075"/>
          </a:xfrm>
          <a:prstGeom prst="rect">
            <a:avLst/>
          </a:prstGeom>
        </p:spPr>
      </p:pic>
    </p:spTree>
    <p:extLst>
      <p:ext uri="{BB962C8B-B14F-4D97-AF65-F5344CB8AC3E}">
        <p14:creationId xmlns:p14="http://schemas.microsoft.com/office/powerpoint/2010/main" val="1592798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F1409-B207-1A54-F878-5447B8CDDCE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C5CA1B9-7C20-3FF6-9D10-81BCA84AF39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E7C2A81-B6D0-0890-AADE-2B4D9297C60A}"/>
              </a:ext>
            </a:extLst>
          </p:cNvPr>
          <p:cNvSpPr>
            <a:spLocks noGrp="1"/>
          </p:cNvSpPr>
          <p:nvPr>
            <p:ph type="title"/>
          </p:nvPr>
        </p:nvSpPr>
        <p:spPr>
          <a:xfrm>
            <a:off x="574502" y="1099120"/>
            <a:ext cx="7940847" cy="579268"/>
          </a:xfrm>
        </p:spPr>
        <p:txBody>
          <a:bodyPr>
            <a:noAutofit/>
          </a:bodyPr>
          <a:lstStyle/>
          <a:p>
            <a:pPr lvl="0" algn="ctr">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dirty="0">
                <a:solidFill>
                  <a:srgbClr val="1F497D"/>
                </a:solidFill>
                <a:effectLst/>
                <a:latin typeface="Times New Roman" panose="02020603050405020304" pitchFamily="18" charset="0"/>
                <a:ea typeface="Arial" panose="020B0604020202020204" pitchFamily="34" charset="0"/>
              </a:rPr>
              <a:t>MENTORSHIP &amp; GUIDANCE FROM PROFESSIONALS</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40A3081-5760-B74A-0E86-F40A5167BC03}"/>
              </a:ext>
            </a:extLst>
          </p:cNvPr>
          <p:cNvGrpSpPr/>
          <p:nvPr/>
        </p:nvGrpSpPr>
        <p:grpSpPr>
          <a:xfrm>
            <a:off x="-27075" y="63663"/>
            <a:ext cx="9144000" cy="6778058"/>
            <a:chOff x="0" y="93100"/>
            <a:chExt cx="9144000" cy="6778058"/>
          </a:xfrm>
        </p:grpSpPr>
        <p:sp>
          <p:nvSpPr>
            <p:cNvPr id="12" name="Rectangle 11">
              <a:extLst>
                <a:ext uri="{FF2B5EF4-FFF2-40B4-BE49-F238E27FC236}">
                  <a16:creationId xmlns:a16="http://schemas.microsoft.com/office/drawing/2014/main" id="{D3AEB1EF-F351-773C-05EA-79E97B053CB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135F26F3-7865-57B4-3211-B49452DDF2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C3F5AF1-01ED-1461-6DD4-C6780FB49D3E}"/>
              </a:ext>
            </a:extLst>
          </p:cNvPr>
          <p:cNvSpPr txBox="1"/>
          <p:nvPr/>
        </p:nvSpPr>
        <p:spPr>
          <a:xfrm>
            <a:off x="574502" y="1489258"/>
            <a:ext cx="7743825" cy="1477328"/>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Crucial role in building professional confidence. The support and encouragement of a trusted mentor can be transformative for someone early in their culinary career. With a mentor’s guidance, a junior team member can gradually take on more responsibility, learn how to handle feedback constructively, and begin to assert their presence in the galley.</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E6B23836-1817-3D1A-96CD-03585F8B356B}"/>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728A2A54-EAC6-D1FE-418F-9A6C9A95ED7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31DDEA5-6548-81BE-5AB2-425E9753017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878ADA8-97BE-C8A2-389E-0260F094CD92}"/>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ECD74C3-DBC6-54DC-F4E4-4FBC2730E12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A0571C10-E33F-8576-CAFD-11D41434237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31023E3-A71C-19F5-5800-17EE338370A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4A2590CF-182C-005C-9028-D40130D335C5}"/>
              </a:ext>
            </a:extLst>
          </p:cNvPr>
          <p:cNvPicPr>
            <a:picLocks noChangeAspect="1"/>
          </p:cNvPicPr>
          <p:nvPr/>
        </p:nvPicPr>
        <p:blipFill>
          <a:blip r:embed="rId11"/>
          <a:stretch>
            <a:fillRect/>
          </a:stretch>
        </p:blipFill>
        <p:spPr>
          <a:xfrm>
            <a:off x="1705593" y="3557798"/>
            <a:ext cx="2619375" cy="1743075"/>
          </a:xfrm>
          <a:prstGeom prst="rect">
            <a:avLst/>
          </a:prstGeom>
        </p:spPr>
      </p:pic>
      <p:pic>
        <p:nvPicPr>
          <p:cNvPr id="9" name="Picture 8">
            <a:extLst>
              <a:ext uri="{FF2B5EF4-FFF2-40B4-BE49-F238E27FC236}">
                <a16:creationId xmlns:a16="http://schemas.microsoft.com/office/drawing/2014/main" id="{5ABE924E-866B-E65F-84EC-19070BCFE2A3}"/>
              </a:ext>
            </a:extLst>
          </p:cNvPr>
          <p:cNvPicPr>
            <a:picLocks noChangeAspect="1"/>
          </p:cNvPicPr>
          <p:nvPr/>
        </p:nvPicPr>
        <p:blipFill>
          <a:blip r:embed="rId12"/>
          <a:stretch>
            <a:fillRect/>
          </a:stretch>
        </p:blipFill>
        <p:spPr>
          <a:xfrm>
            <a:off x="4961068" y="3605184"/>
            <a:ext cx="2486372" cy="1714739"/>
          </a:xfrm>
          <a:prstGeom prst="rect">
            <a:avLst/>
          </a:prstGeom>
        </p:spPr>
      </p:pic>
    </p:spTree>
    <p:extLst>
      <p:ext uri="{BB962C8B-B14F-4D97-AF65-F5344CB8AC3E}">
        <p14:creationId xmlns:p14="http://schemas.microsoft.com/office/powerpoint/2010/main" val="2569830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FE9BBA-762D-B4C9-3FD7-B327552D4FC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4350D59-929F-56AB-86A2-A7455C0C710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AF70D02-5D2E-9C4A-0B18-223C973BC9FF}"/>
              </a:ext>
            </a:extLst>
          </p:cNvPr>
          <p:cNvSpPr>
            <a:spLocks noGrp="1"/>
          </p:cNvSpPr>
          <p:nvPr>
            <p:ph type="title"/>
          </p:nvPr>
        </p:nvSpPr>
        <p:spPr>
          <a:xfrm>
            <a:off x="574502" y="1099120"/>
            <a:ext cx="7940847" cy="579268"/>
          </a:xfrm>
        </p:spPr>
        <p:txBody>
          <a:bodyPr>
            <a:noAutofit/>
          </a:bodyPr>
          <a:lstStyle/>
          <a:p>
            <a:pPr lvl="0" algn="ctr">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dirty="0">
                <a:solidFill>
                  <a:srgbClr val="1F497D"/>
                </a:solidFill>
                <a:effectLst/>
                <a:latin typeface="Times New Roman" panose="02020603050405020304" pitchFamily="18" charset="0"/>
                <a:ea typeface="Arial" panose="020B0604020202020204" pitchFamily="34" charset="0"/>
              </a:rPr>
              <a:t>MENTORSHIP &amp; GUIDANCE FROM PROFESSIONALS</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647A724-AB9D-6401-98E1-4F6AABE98428}"/>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425D1FA3-3A48-065D-ABEE-5F84F0D5BF8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37523A9-A790-C6FA-9054-81AD120DF5C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0CA57E7F-3D46-3E82-DB62-8B7F62AB47BE}"/>
              </a:ext>
            </a:extLst>
          </p:cNvPr>
          <p:cNvSpPr txBox="1"/>
          <p:nvPr/>
        </p:nvSpPr>
        <p:spPr>
          <a:xfrm>
            <a:off x="574502" y="1489258"/>
            <a:ext cx="7743825"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Preserving culinary and organizational standards. In galley operations, especially those on ships or in institutions with set menus and brand-specific dishes, consistency is crucial. Senior chefs ensure that new team members learn not only how to prepare the food but also how to do so according to the expected presentation, timing, hygiene, and taste standards.</a:t>
            </a:r>
          </a:p>
        </p:txBody>
      </p:sp>
      <p:sp>
        <p:nvSpPr>
          <p:cNvPr id="3" name="Rectangle 2">
            <a:extLst>
              <a:ext uri="{FF2B5EF4-FFF2-40B4-BE49-F238E27FC236}">
                <a16:creationId xmlns:a16="http://schemas.microsoft.com/office/drawing/2014/main" id="{D647F89D-DBF1-39E1-3567-0A9B50989FB1}"/>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4EE8B764-3CBE-DD07-AC54-CF48F9DD3D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07CB5EE-CD24-D0A3-2E36-B6CBF609269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255BE71-0F58-BBA5-DA6A-F1107FF0D08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4FBF99E-1C13-503B-195E-DCA0B9960FF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60519DF-2FD1-E369-AE35-B84D63D5CBD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41E9A9C-1AE4-06EE-EB20-A9C4E4F33D1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7B007231-E27C-ECFD-46F2-B0C29341947D}"/>
              </a:ext>
            </a:extLst>
          </p:cNvPr>
          <p:cNvPicPr>
            <a:picLocks noChangeAspect="1"/>
          </p:cNvPicPr>
          <p:nvPr/>
        </p:nvPicPr>
        <p:blipFill>
          <a:blip r:embed="rId11"/>
          <a:stretch>
            <a:fillRect/>
          </a:stretch>
        </p:blipFill>
        <p:spPr>
          <a:xfrm>
            <a:off x="1336053" y="3625667"/>
            <a:ext cx="2619375" cy="1847850"/>
          </a:xfrm>
          <a:prstGeom prst="rect">
            <a:avLst/>
          </a:prstGeom>
        </p:spPr>
      </p:pic>
      <p:pic>
        <p:nvPicPr>
          <p:cNvPr id="6" name="Picture 5">
            <a:extLst>
              <a:ext uri="{FF2B5EF4-FFF2-40B4-BE49-F238E27FC236}">
                <a16:creationId xmlns:a16="http://schemas.microsoft.com/office/drawing/2014/main" id="{D6B1D566-65FC-CC9D-C772-B2A0D80DACF1}"/>
              </a:ext>
            </a:extLst>
          </p:cNvPr>
          <p:cNvPicPr>
            <a:picLocks noChangeAspect="1"/>
          </p:cNvPicPr>
          <p:nvPr/>
        </p:nvPicPr>
        <p:blipFill>
          <a:blip r:embed="rId12"/>
          <a:stretch>
            <a:fillRect/>
          </a:stretch>
        </p:blipFill>
        <p:spPr>
          <a:xfrm>
            <a:off x="5312397" y="3625667"/>
            <a:ext cx="2466975" cy="1847850"/>
          </a:xfrm>
          <a:prstGeom prst="rect">
            <a:avLst/>
          </a:prstGeom>
        </p:spPr>
      </p:pic>
    </p:spTree>
    <p:extLst>
      <p:ext uri="{BB962C8B-B14F-4D97-AF65-F5344CB8AC3E}">
        <p14:creationId xmlns:p14="http://schemas.microsoft.com/office/powerpoint/2010/main" val="259302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6BDAB-09F3-4D9C-27E6-AA7C1CC48D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7FB16D-9602-EEE3-10E6-23F5ABACEAFE}"/>
              </a:ext>
            </a:extLst>
          </p:cNvPr>
          <p:cNvSpPr>
            <a:spLocks noGrp="1"/>
          </p:cNvSpPr>
          <p:nvPr>
            <p:ph type="title"/>
          </p:nvPr>
        </p:nvSpPr>
        <p:spPr>
          <a:xfrm>
            <a:off x="639479" y="1043090"/>
            <a:ext cx="7886700" cy="571213"/>
          </a:xfrm>
        </p:spPr>
        <p:txBody>
          <a:bodyPr vert="horz" lIns="91440" tIns="45720" rIns="91440" bIns="45720" rtlCol="0" anchor="ct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Learning outcomes</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8E2EE638-84CC-24A7-7AA4-A2DDE5442527}"/>
              </a:ext>
            </a:extLst>
          </p:cNvPr>
          <p:cNvGrpSpPr/>
          <p:nvPr/>
        </p:nvGrpSpPr>
        <p:grpSpPr>
          <a:xfrm>
            <a:off x="0" y="93100"/>
            <a:ext cx="9144000" cy="6778058"/>
            <a:chOff x="0" y="93100"/>
            <a:chExt cx="9144000" cy="6778058"/>
          </a:xfrm>
        </p:grpSpPr>
        <p:grpSp>
          <p:nvGrpSpPr>
            <p:cNvPr id="5" name="Group 4">
              <a:extLst>
                <a:ext uri="{FF2B5EF4-FFF2-40B4-BE49-F238E27FC236}">
                  <a16:creationId xmlns:a16="http://schemas.microsoft.com/office/drawing/2014/main" id="{EF4B2CA6-9CAF-A6D3-90F3-5724A7716CF5}"/>
                </a:ext>
              </a:extLst>
            </p:cNvPr>
            <p:cNvGrpSpPr/>
            <p:nvPr/>
          </p:nvGrpSpPr>
          <p:grpSpPr>
            <a:xfrm>
              <a:off x="108154" y="93100"/>
              <a:ext cx="6100827" cy="680626"/>
              <a:chOff x="0" y="7926"/>
              <a:chExt cx="8325033" cy="902779"/>
            </a:xfrm>
          </p:grpSpPr>
          <p:pic>
            <p:nvPicPr>
              <p:cNvPr id="11" name="Picture 10">
                <a:extLst>
                  <a:ext uri="{FF2B5EF4-FFF2-40B4-BE49-F238E27FC236}">
                    <a16:creationId xmlns:a16="http://schemas.microsoft.com/office/drawing/2014/main" id="{CD9DBF6F-FEE1-2071-E7AE-27C78500F640}"/>
                  </a:ext>
                </a:extLst>
              </p:cNvPr>
              <p:cNvPicPr>
                <a:picLocks noChangeAspect="1"/>
              </p:cNvPicPr>
              <p:nvPr/>
            </p:nvPicPr>
            <p:blipFill>
              <a:blip r:embed="rId3"/>
              <a:stretch>
                <a:fillRect/>
              </a:stretch>
            </p:blipFill>
            <p:spPr>
              <a:xfrm>
                <a:off x="0" y="8201"/>
                <a:ext cx="4392445" cy="902504"/>
              </a:xfrm>
              <a:prstGeom prst="rect">
                <a:avLst/>
              </a:prstGeom>
            </p:spPr>
          </p:pic>
          <p:sp>
            <p:nvSpPr>
              <p:cNvPr id="12" name="Rectangle 11">
                <a:extLst>
                  <a:ext uri="{FF2B5EF4-FFF2-40B4-BE49-F238E27FC236}">
                    <a16:creationId xmlns:a16="http://schemas.microsoft.com/office/drawing/2014/main" id="{B2435B98-8D88-1E33-C690-82621BC5E503}"/>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grpSp>
        <p:grpSp>
          <p:nvGrpSpPr>
            <p:cNvPr id="6" name="Group 5">
              <a:extLst>
                <a:ext uri="{FF2B5EF4-FFF2-40B4-BE49-F238E27FC236}">
                  <a16:creationId xmlns:a16="http://schemas.microsoft.com/office/drawing/2014/main" id="{8B75F3FA-A604-5D3F-375D-AC8BFF153CFE}"/>
                </a:ext>
              </a:extLst>
            </p:cNvPr>
            <p:cNvGrpSpPr/>
            <p:nvPr/>
          </p:nvGrpSpPr>
          <p:grpSpPr>
            <a:xfrm>
              <a:off x="0" y="6233651"/>
              <a:ext cx="9144000" cy="637507"/>
              <a:chOff x="0" y="6233651"/>
              <a:chExt cx="9144000" cy="637507"/>
            </a:xfrm>
          </p:grpSpPr>
          <p:pic>
            <p:nvPicPr>
              <p:cNvPr id="7" name="Picture 6" descr="Blue Background Powerpoint posted by Michelle Mercado">
                <a:extLst>
                  <a:ext uri="{FF2B5EF4-FFF2-40B4-BE49-F238E27FC236}">
                    <a16:creationId xmlns:a16="http://schemas.microsoft.com/office/drawing/2014/main" id="{C8FF46EC-3DE2-3B70-C7D5-A11475AE4D3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pic>
            <p:nvPicPr>
              <p:cNvPr id="8" name="Picture 7">
                <a:extLst>
                  <a:ext uri="{FF2B5EF4-FFF2-40B4-BE49-F238E27FC236}">
                    <a16:creationId xmlns:a16="http://schemas.microsoft.com/office/drawing/2014/main" id="{A92C8CDC-EAFF-ECFE-997C-3E273ECF5C19}"/>
                  </a:ext>
                </a:extLst>
              </p:cNvPr>
              <p:cNvPicPr>
                <a:picLocks noChangeAspect="1"/>
              </p:cNvPicPr>
              <p:nvPr/>
            </p:nvPicPr>
            <p:blipFill>
              <a:blip r:embed="rId5"/>
              <a:stretch>
                <a:fillRect/>
              </a:stretch>
            </p:blipFill>
            <p:spPr>
              <a:xfrm>
                <a:off x="8495072" y="6243483"/>
                <a:ext cx="559420" cy="622148"/>
              </a:xfrm>
              <a:prstGeom prst="rect">
                <a:avLst/>
              </a:prstGeom>
            </p:spPr>
          </p:pic>
          <p:sp>
            <p:nvSpPr>
              <p:cNvPr id="9" name="Rectangle 8">
                <a:extLst>
                  <a:ext uri="{FF2B5EF4-FFF2-40B4-BE49-F238E27FC236}">
                    <a16:creationId xmlns:a16="http://schemas.microsoft.com/office/drawing/2014/main" id="{D8551DF6-05C7-7E1F-856A-44F31197E6DA}"/>
                  </a:ext>
                </a:extLst>
              </p:cNvPr>
              <p:cNvSpPr/>
              <p:nvPr/>
            </p:nvSpPr>
            <p:spPr>
              <a:xfrm>
                <a:off x="1782751" y="6280060"/>
                <a:ext cx="5578498" cy="587148"/>
              </a:xfrm>
              <a:prstGeom prst="rect">
                <a:avLst/>
              </a:prstGeom>
              <a:noFill/>
            </p:spPr>
            <p:txBody>
              <a:bodyPr wrap="square" lIns="91440" tIns="45720" rIns="91440" bIns="45720" anchor="ctr" anchorCtr="0">
                <a:spAutoFit/>
              </a:bodyPr>
              <a:lstStyle/>
              <a:p>
                <a:pPr algn="ctr">
                  <a:lnSpc>
                    <a:spcPct val="150000"/>
                  </a:lnSpc>
                  <a:spcAft>
                    <a:spcPts val="1000"/>
                  </a:spcAft>
                </a:pPr>
                <a:r>
                  <a:rPr lang="ro-RO" sz="2400" b="1" dirty="0">
                    <a:solidFill>
                      <a:srgbClr val="2B229E"/>
                    </a:solidFill>
                    <a:effectLst/>
                    <a:latin typeface="Times New Roman" panose="02020603050405020304" pitchFamily="18" charset="0"/>
                    <a:ea typeface="Calibri" panose="020F0502020204030204" pitchFamily="34" charset="0"/>
                    <a:cs typeface="Times New Roman" panose="02020603050405020304" pitchFamily="18" charset="0"/>
                  </a:rPr>
                  <a:t>NAVAL COMMUNICATIONS</a:t>
                </a:r>
                <a:endParaRPr lang="ro-RO" sz="1800" dirty="0">
                  <a:solidFill>
                    <a:srgbClr val="2B229E"/>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sp>
        <p:nvSpPr>
          <p:cNvPr id="21" name="TextBox 20">
            <a:extLst>
              <a:ext uri="{FF2B5EF4-FFF2-40B4-BE49-F238E27FC236}">
                <a16:creationId xmlns:a16="http://schemas.microsoft.com/office/drawing/2014/main" id="{22DBCEA3-C6B3-AC00-01CA-C6346D28905F}"/>
              </a:ext>
            </a:extLst>
          </p:cNvPr>
          <p:cNvSpPr txBox="1"/>
          <p:nvPr/>
        </p:nvSpPr>
        <p:spPr>
          <a:xfrm>
            <a:off x="530943" y="1691125"/>
            <a:ext cx="7736758" cy="3847207"/>
          </a:xfrm>
          <a:prstGeom prst="rect">
            <a:avLst/>
          </a:prstGeom>
          <a:noFill/>
        </p:spPr>
        <p:txBody>
          <a:bodyPr wrap="square" rtlCol="0">
            <a:spAutoFit/>
          </a:bodyPr>
          <a:lstStyle/>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5. Design and implement sustainable cooking practices in maritime settings, using eco-friendly methods and materials to minimize environmental impact and support green galley initiatives.</a:t>
            </a:r>
          </a:p>
          <a:p>
            <a:pPr lvl="0" algn="just">
              <a:spcAft>
                <a:spcPts val="200"/>
              </a:spcAft>
              <a:tabLst>
                <a:tab pos="457200" algn="l"/>
              </a:tabLst>
            </a:pPr>
            <a:endParaRPr lang="en-US" sz="1800" dirty="0">
              <a:effectLst/>
              <a:latin typeface="Times New Roman" panose="02020603050405020304" pitchFamily="18" charset="0"/>
              <a:ea typeface="Arial" panose="020B0604020202020204" pitchFamily="34" charset="0"/>
            </a:endParaRP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6. Integrate safety, efficiency, and quality standards in all aspects of culinary operations, in alignment with maritime industry best practices.</a:t>
            </a:r>
          </a:p>
          <a:p>
            <a:pPr lvl="0" algn="just">
              <a:spcAft>
                <a:spcPts val="200"/>
              </a:spcAft>
              <a:tabLst>
                <a:tab pos="457200" algn="l"/>
              </a:tabLst>
            </a:pPr>
            <a:endParaRPr lang="en-US" sz="1800" dirty="0">
              <a:effectLst/>
              <a:latin typeface="Times New Roman" panose="02020603050405020304" pitchFamily="18" charset="0"/>
              <a:ea typeface="Arial" panose="020B0604020202020204" pitchFamily="34" charset="0"/>
            </a:endParaRP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7. Adapt menus and preparation methods to accommodate dietary restrictions and diverse passenger needs, ensuring inclusivity and nutritional balance.</a:t>
            </a:r>
          </a:p>
          <a:p>
            <a:pPr lvl="0" algn="just">
              <a:spcAft>
                <a:spcPts val="200"/>
              </a:spcAft>
              <a:tabLst>
                <a:tab pos="457200" algn="l"/>
              </a:tabLst>
            </a:pPr>
            <a:endParaRPr lang="en-US" sz="1800" dirty="0">
              <a:effectLst/>
              <a:latin typeface="Times New Roman" panose="02020603050405020304" pitchFamily="18" charset="0"/>
              <a:ea typeface="Arial" panose="020B0604020202020204" pitchFamily="34" charset="0"/>
            </a:endParaRP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8. Reflect on personal learning and development, identifying strengths and areas for improvement, and setting actionable goals for continued growth in the culinary field.</a:t>
            </a:r>
          </a:p>
        </p:txBody>
      </p:sp>
      <p:grpSp>
        <p:nvGrpSpPr>
          <p:cNvPr id="3" name="Group 2">
            <a:extLst>
              <a:ext uri="{FF2B5EF4-FFF2-40B4-BE49-F238E27FC236}">
                <a16:creationId xmlns:a16="http://schemas.microsoft.com/office/drawing/2014/main" id="{0ED436DD-58A8-3A3C-6C94-7479E4698F12}"/>
              </a:ext>
            </a:extLst>
          </p:cNvPr>
          <p:cNvGrpSpPr/>
          <p:nvPr/>
        </p:nvGrpSpPr>
        <p:grpSpPr>
          <a:xfrm>
            <a:off x="0" y="124795"/>
            <a:ext cx="9252154" cy="6669542"/>
            <a:chOff x="89508" y="93100"/>
            <a:chExt cx="9252154" cy="6669542"/>
          </a:xfrm>
        </p:grpSpPr>
        <p:grpSp>
          <p:nvGrpSpPr>
            <p:cNvPr id="18" name="Group 17">
              <a:extLst>
                <a:ext uri="{FF2B5EF4-FFF2-40B4-BE49-F238E27FC236}">
                  <a16:creationId xmlns:a16="http://schemas.microsoft.com/office/drawing/2014/main" id="{1132C477-F7B9-E2BB-B501-B6A9E684F68A}"/>
                </a:ext>
              </a:extLst>
            </p:cNvPr>
            <p:cNvGrpSpPr/>
            <p:nvPr/>
          </p:nvGrpSpPr>
          <p:grpSpPr>
            <a:xfrm>
              <a:off x="108154" y="93100"/>
              <a:ext cx="6100827" cy="680626"/>
              <a:chOff x="0" y="7926"/>
              <a:chExt cx="8325033" cy="902779"/>
            </a:xfrm>
          </p:grpSpPr>
          <p:pic>
            <p:nvPicPr>
              <p:cNvPr id="23" name="Picture 22">
                <a:extLst>
                  <a:ext uri="{FF2B5EF4-FFF2-40B4-BE49-F238E27FC236}">
                    <a16:creationId xmlns:a16="http://schemas.microsoft.com/office/drawing/2014/main" id="{63576BC4-7E72-254B-4AF6-5971922D584F}"/>
                  </a:ext>
                </a:extLst>
              </p:cNvPr>
              <p:cNvPicPr>
                <a:picLocks noChangeAspect="1"/>
              </p:cNvPicPr>
              <p:nvPr/>
            </p:nvPicPr>
            <p:blipFill>
              <a:blip r:embed="rId3"/>
              <a:stretch>
                <a:fillRect/>
              </a:stretch>
            </p:blipFill>
            <p:spPr>
              <a:xfrm>
                <a:off x="0" y="8201"/>
                <a:ext cx="4392445" cy="902504"/>
              </a:xfrm>
              <a:prstGeom prst="rect">
                <a:avLst/>
              </a:prstGeom>
            </p:spPr>
          </p:pic>
          <p:sp>
            <p:nvSpPr>
              <p:cNvPr id="24" name="Rectangle 23">
                <a:extLst>
                  <a:ext uri="{FF2B5EF4-FFF2-40B4-BE49-F238E27FC236}">
                    <a16:creationId xmlns:a16="http://schemas.microsoft.com/office/drawing/2014/main" id="{4B434CFF-D62F-7444-D997-D8416477F9F7}"/>
                  </a:ext>
                </a:extLst>
              </p:cNvPr>
              <p:cNvSpPr/>
              <p:nvPr/>
            </p:nvSpPr>
            <p:spPr>
              <a:xfrm>
                <a:off x="4219897" y="7926"/>
                <a:ext cx="4105136" cy="9025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dirty="0"/>
              </a:p>
            </p:txBody>
          </p:sp>
        </p:grpSp>
        <p:grpSp>
          <p:nvGrpSpPr>
            <p:cNvPr id="19" name="Group 18">
              <a:extLst>
                <a:ext uri="{FF2B5EF4-FFF2-40B4-BE49-F238E27FC236}">
                  <a16:creationId xmlns:a16="http://schemas.microsoft.com/office/drawing/2014/main" id="{B9311CEE-18A0-8E97-F096-82A3F18F6A18}"/>
                </a:ext>
              </a:extLst>
            </p:cNvPr>
            <p:cNvGrpSpPr/>
            <p:nvPr/>
          </p:nvGrpSpPr>
          <p:grpSpPr>
            <a:xfrm>
              <a:off x="89508" y="6125135"/>
              <a:ext cx="9252154" cy="637507"/>
              <a:chOff x="89508" y="6125135"/>
              <a:chExt cx="9252154" cy="637507"/>
            </a:xfrm>
          </p:grpSpPr>
          <p:pic>
            <p:nvPicPr>
              <p:cNvPr id="20" name="Picture 19" descr="Blue Background Powerpoint posted by Michelle Mercado">
                <a:extLst>
                  <a:ext uri="{FF2B5EF4-FFF2-40B4-BE49-F238E27FC236}">
                    <a16:creationId xmlns:a16="http://schemas.microsoft.com/office/drawing/2014/main" id="{53E5C2B6-E42B-5067-DCA9-51084B03D72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97662" y="6125135"/>
                <a:ext cx="9144000" cy="637507"/>
              </a:xfrm>
              <a:prstGeom prst="rect">
                <a:avLst/>
              </a:prstGeom>
              <a:noFill/>
              <a:ln>
                <a:noFill/>
              </a:ln>
            </p:spPr>
          </p:pic>
          <p:sp>
            <p:nvSpPr>
              <p:cNvPr id="22" name="Rectangle 21">
                <a:extLst>
                  <a:ext uri="{FF2B5EF4-FFF2-40B4-BE49-F238E27FC236}">
                    <a16:creationId xmlns:a16="http://schemas.microsoft.com/office/drawing/2014/main" id="{6F9EE8E8-C308-9D73-EBB3-FCD16C6E55C5}"/>
                  </a:ext>
                </a:extLst>
              </p:cNvPr>
              <p:cNvSpPr/>
              <p:nvPr/>
            </p:nvSpPr>
            <p:spPr>
              <a:xfrm>
                <a:off x="89508" y="6327398"/>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grpSp>
      </p:grpSp>
      <p:pic>
        <p:nvPicPr>
          <p:cNvPr id="25" name="Picture 24">
            <a:extLst>
              <a:ext uri="{FF2B5EF4-FFF2-40B4-BE49-F238E27FC236}">
                <a16:creationId xmlns:a16="http://schemas.microsoft.com/office/drawing/2014/main" id="{A8B90CBB-3373-BCB0-4ABE-B2051E165F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288B1F9-FA4A-17A6-71AD-DFC675A3366A}"/>
              </a:ext>
            </a:extLst>
          </p:cNvPr>
          <p:cNvPicPr>
            <a:picLocks noChangeAspect="1"/>
          </p:cNvPicPr>
          <p:nvPr/>
        </p:nvPicPr>
        <p:blipFill>
          <a:blip r:embed="rId7"/>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5A9D2F8-8415-BB7B-E29F-0CBCE19DA3A8}"/>
              </a:ext>
            </a:extLst>
          </p:cNvPr>
          <p:cNvPicPr>
            <a:picLocks noChangeAspect="1"/>
          </p:cNvPicPr>
          <p:nvPr/>
        </p:nvPicPr>
        <p:blipFill>
          <a:blip r:embed="rId8"/>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E961066-D978-7197-3B1D-E61E6F81972D}"/>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BC7CA4FB-8ECF-9311-3CDE-441F73942188}"/>
              </a:ext>
            </a:extLst>
          </p:cNvPr>
          <p:cNvPicPr>
            <a:picLocks noChangeAspect="1"/>
          </p:cNvPicPr>
          <p:nvPr/>
        </p:nvPicPr>
        <p:blipFill>
          <a:blip r:embed="rId10"/>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3DEB6EA-7938-9881-E0D9-C04906CF4E4A}"/>
              </a:ext>
            </a:extLst>
          </p:cNvPr>
          <p:cNvPicPr>
            <a:picLocks noChangeAspect="1"/>
          </p:cNvPicPr>
          <p:nvPr/>
        </p:nvPicPr>
        <p:blipFill>
          <a:blip r:embed="rId11"/>
          <a:stretch>
            <a:fillRect/>
          </a:stretch>
        </p:blipFill>
        <p:spPr>
          <a:xfrm>
            <a:off x="7704595" y="0"/>
            <a:ext cx="1227464" cy="1224789"/>
          </a:xfrm>
          <a:prstGeom prst="rect">
            <a:avLst/>
          </a:prstGeom>
        </p:spPr>
      </p:pic>
    </p:spTree>
    <p:extLst>
      <p:ext uri="{BB962C8B-B14F-4D97-AF65-F5344CB8AC3E}">
        <p14:creationId xmlns:p14="http://schemas.microsoft.com/office/powerpoint/2010/main" val="2477113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2747-B2F2-CF33-12CC-790F249953D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CAC5CC3-FC41-E5CF-ADBE-29204887E00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DC7D57D-442B-5354-0C6A-630F0F445306}"/>
              </a:ext>
            </a:extLst>
          </p:cNvPr>
          <p:cNvSpPr>
            <a:spLocks noGrp="1"/>
          </p:cNvSpPr>
          <p:nvPr>
            <p:ph type="title"/>
          </p:nvPr>
        </p:nvSpPr>
        <p:spPr>
          <a:xfrm>
            <a:off x="574502" y="1099120"/>
            <a:ext cx="7940847" cy="579268"/>
          </a:xfrm>
        </p:spPr>
        <p:txBody>
          <a:bodyPr>
            <a:noAutofit/>
          </a:bodyPr>
          <a:lstStyle/>
          <a:p>
            <a:pPr lvl="0" algn="ctr">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dirty="0">
                <a:solidFill>
                  <a:srgbClr val="1F497D"/>
                </a:solidFill>
                <a:effectLst/>
                <a:latin typeface="Times New Roman" panose="02020603050405020304" pitchFamily="18" charset="0"/>
                <a:ea typeface="Arial" panose="020B0604020202020204" pitchFamily="34" charset="0"/>
              </a:rPr>
              <a:t>MENTORSHIP &amp; GUIDANCE FROM PROFESSIONALS</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D275265-48CB-2A58-E01E-C0278D2A850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F6B3319-FCF5-911A-CCBD-26697AF1A89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C24C528-33B4-BD45-1224-A4AE6C9E2AC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1D1EDF9-06EA-8225-B2F8-4E6579113A50}"/>
              </a:ext>
            </a:extLst>
          </p:cNvPr>
          <p:cNvSpPr txBox="1"/>
          <p:nvPr/>
        </p:nvSpPr>
        <p:spPr>
          <a:xfrm>
            <a:off x="574502" y="1489258"/>
            <a:ext cx="7743825" cy="1477328"/>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Shaping the professional identity. Culinary careers are often long journeys with many twists—ranging from specialization in certain cuisines to leadership roles or even entrepreneurship. A mentor who shares their own career experiences, challenges, and lessons learned provides valuable insight into what it means to grow in the culinary field.</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CB63D8FB-29B2-5D38-971A-6084A6240E55}"/>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A5C3CDE3-7EC8-FD7F-B96B-CBA979B6EA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2A01CD8-99F9-9C0C-C5CF-1E841E50914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F3DAEC4-241D-56E6-46AD-A1CFE660B41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C903797-89B7-38AE-F6EC-F37CDDD542E8}"/>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F2358F9B-34F9-F800-119F-DC521439DB5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915C6B9-E3DE-B6F0-A494-5B78CEB00181}"/>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F0D1EB7-48EB-D6B0-3389-DA3161BF2F40}"/>
              </a:ext>
            </a:extLst>
          </p:cNvPr>
          <p:cNvPicPr>
            <a:picLocks noChangeAspect="1"/>
          </p:cNvPicPr>
          <p:nvPr/>
        </p:nvPicPr>
        <p:blipFill>
          <a:blip r:embed="rId11"/>
          <a:stretch>
            <a:fillRect/>
          </a:stretch>
        </p:blipFill>
        <p:spPr>
          <a:xfrm>
            <a:off x="1393808" y="3559391"/>
            <a:ext cx="2619375" cy="1743075"/>
          </a:xfrm>
          <a:prstGeom prst="rect">
            <a:avLst/>
          </a:prstGeom>
        </p:spPr>
      </p:pic>
      <p:pic>
        <p:nvPicPr>
          <p:cNvPr id="9" name="Picture 8">
            <a:extLst>
              <a:ext uri="{FF2B5EF4-FFF2-40B4-BE49-F238E27FC236}">
                <a16:creationId xmlns:a16="http://schemas.microsoft.com/office/drawing/2014/main" id="{27E8F2C7-4CDA-5D07-F11F-9500CFD28688}"/>
              </a:ext>
            </a:extLst>
          </p:cNvPr>
          <p:cNvPicPr>
            <a:picLocks noChangeAspect="1"/>
          </p:cNvPicPr>
          <p:nvPr/>
        </p:nvPicPr>
        <p:blipFill>
          <a:blip r:embed="rId12"/>
          <a:stretch>
            <a:fillRect/>
          </a:stretch>
        </p:blipFill>
        <p:spPr>
          <a:xfrm>
            <a:off x="4910225" y="3559391"/>
            <a:ext cx="2886478" cy="1743318"/>
          </a:xfrm>
          <a:prstGeom prst="rect">
            <a:avLst/>
          </a:prstGeom>
        </p:spPr>
      </p:pic>
    </p:spTree>
    <p:extLst>
      <p:ext uri="{BB962C8B-B14F-4D97-AF65-F5344CB8AC3E}">
        <p14:creationId xmlns:p14="http://schemas.microsoft.com/office/powerpoint/2010/main" val="4214591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EFB13-FAEB-8BB9-AF09-9D2BC0E6344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29F70FC-10B0-B4FF-0A56-D8938FA0B75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9DE27EC-72CE-818B-BA2D-D1C0A2638CD8}"/>
              </a:ext>
            </a:extLst>
          </p:cNvPr>
          <p:cNvSpPr>
            <a:spLocks noGrp="1"/>
          </p:cNvSpPr>
          <p:nvPr>
            <p:ph type="title"/>
          </p:nvPr>
        </p:nvSpPr>
        <p:spPr>
          <a:xfrm>
            <a:off x="574502" y="1099120"/>
            <a:ext cx="7940847" cy="579268"/>
          </a:xfrm>
        </p:spPr>
        <p:txBody>
          <a:bodyPr>
            <a:noAutofit/>
          </a:bodyPr>
          <a:lstStyle/>
          <a:p>
            <a:pPr lvl="0" algn="ctr">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dirty="0">
                <a:solidFill>
                  <a:srgbClr val="1F497D"/>
                </a:solidFill>
                <a:effectLst/>
                <a:latin typeface="Times New Roman" panose="02020603050405020304" pitchFamily="18" charset="0"/>
                <a:ea typeface="Arial" panose="020B0604020202020204" pitchFamily="34" charset="0"/>
              </a:rPr>
              <a:t>MENTORSHIP &amp; GUIDANCE FROM PROFESSIONALS</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2DAF50A6-7FE4-3903-F4F1-5AD513A5906E}"/>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CD76FD88-2A39-B658-7EFE-470B33EF02D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BF02C73-0C4E-6447-B2D3-8B49837D389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6E78B6E-3105-6C96-22A5-317348D50AA0}"/>
              </a:ext>
            </a:extLst>
          </p:cNvPr>
          <p:cNvSpPr txBox="1"/>
          <p:nvPr/>
        </p:nvSpPr>
        <p:spPr>
          <a:xfrm>
            <a:off x="574502" y="1489258"/>
            <a:ext cx="7743825" cy="1477328"/>
          </a:xfrm>
          <a:prstGeom prst="rect">
            <a:avLst/>
          </a:prstGeom>
          <a:noFill/>
        </p:spPr>
        <p:txBody>
          <a:bodyPr wrap="square" rtlCol="0">
            <a:spAutoFit/>
          </a:bodyPr>
          <a:lstStyle/>
          <a:p>
            <a:r>
              <a:rPr lang="en-US" dirty="0">
                <a:latin typeface="Times New Roman" panose="02020603050405020304" pitchFamily="18" charset="0"/>
                <a:ea typeface="Times New Roman" panose="02020603050405020304" pitchFamily="18" charset="0"/>
              </a:rPr>
              <a:t>C</a:t>
            </a:r>
            <a:r>
              <a:rPr lang="en-US" sz="1800" dirty="0">
                <a:effectLst/>
                <a:latin typeface="Times New Roman" panose="02020603050405020304" pitchFamily="18" charset="0"/>
                <a:ea typeface="Times New Roman" panose="02020603050405020304" pitchFamily="18" charset="0"/>
              </a:rPr>
              <a:t>ontributing to the long-term sustainability of the culinary workforce by fostering a culture of leadership development. Today’s mentees often become tomorrow’s mentors. As team members gain experience and confidence, they are better prepared to take others under their wing, creating a continuous cycle of growth and knowledge transfer</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CBF7D06-5AFD-726C-F206-F6B8F6C46843}"/>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393BA697-AE7B-7A7D-E26C-BBB398F45C1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B5234C70-B616-50AA-A9F5-9647770B46C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4A327D7-1C84-7B5C-C83E-9C035A251D4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66F4D7C-B9D4-7555-C6EB-812A41AAF84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2888B0A-4F68-0080-8C3F-A05CCC58A2C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BA8A432-7555-9570-512E-1CA8DB77103C}"/>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7DEFF2CB-4565-3DFC-B81A-4BC3CE4FAE12}"/>
              </a:ext>
            </a:extLst>
          </p:cNvPr>
          <p:cNvPicPr>
            <a:picLocks noChangeAspect="1"/>
          </p:cNvPicPr>
          <p:nvPr/>
        </p:nvPicPr>
        <p:blipFill>
          <a:blip r:embed="rId11"/>
          <a:stretch>
            <a:fillRect/>
          </a:stretch>
        </p:blipFill>
        <p:spPr>
          <a:xfrm>
            <a:off x="1274746" y="3609772"/>
            <a:ext cx="2857500" cy="1600200"/>
          </a:xfrm>
          <a:prstGeom prst="rect">
            <a:avLst/>
          </a:prstGeom>
        </p:spPr>
      </p:pic>
      <p:pic>
        <p:nvPicPr>
          <p:cNvPr id="6" name="Picture 5">
            <a:extLst>
              <a:ext uri="{FF2B5EF4-FFF2-40B4-BE49-F238E27FC236}">
                <a16:creationId xmlns:a16="http://schemas.microsoft.com/office/drawing/2014/main" id="{E3B38F1E-26CA-7D2E-AD18-259BE245160B}"/>
              </a:ext>
            </a:extLst>
          </p:cNvPr>
          <p:cNvPicPr>
            <a:picLocks noChangeAspect="1"/>
          </p:cNvPicPr>
          <p:nvPr/>
        </p:nvPicPr>
        <p:blipFill>
          <a:blip r:embed="rId12"/>
          <a:stretch>
            <a:fillRect/>
          </a:stretch>
        </p:blipFill>
        <p:spPr>
          <a:xfrm>
            <a:off x="4704799" y="3614517"/>
            <a:ext cx="2800350" cy="1628775"/>
          </a:xfrm>
          <a:prstGeom prst="rect">
            <a:avLst/>
          </a:prstGeom>
        </p:spPr>
      </p:pic>
    </p:spTree>
    <p:extLst>
      <p:ext uri="{BB962C8B-B14F-4D97-AF65-F5344CB8AC3E}">
        <p14:creationId xmlns:p14="http://schemas.microsoft.com/office/powerpoint/2010/main" val="503519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E1BE9-31AB-7E4C-6660-34DE9E3D377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438BAAB-54B7-9907-B41F-C5561228861A}"/>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F686C05-F249-800B-D4F8-E07814C8ED34}"/>
              </a:ext>
            </a:extLst>
          </p:cNvPr>
          <p:cNvSpPr>
            <a:spLocks noGrp="1"/>
          </p:cNvSpPr>
          <p:nvPr>
            <p:ph type="title"/>
          </p:nvPr>
        </p:nvSpPr>
        <p:spPr>
          <a:xfrm>
            <a:off x="574502" y="1099120"/>
            <a:ext cx="7940847" cy="579268"/>
          </a:xfrm>
        </p:spPr>
        <p:txBody>
          <a:bodyPr>
            <a:noAutofit/>
          </a:bodyPr>
          <a:lstStyle/>
          <a:p>
            <a:pPr lvl="0" algn="ctr">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dirty="0">
                <a:solidFill>
                  <a:srgbClr val="1F497D"/>
                </a:solidFill>
                <a:effectLst/>
                <a:latin typeface="Times New Roman" panose="02020603050405020304" pitchFamily="18" charset="0"/>
                <a:ea typeface="Arial" panose="020B0604020202020204" pitchFamily="34" charset="0"/>
              </a:rPr>
              <a:t>MENTORSHIP &amp; GUIDANCE FROM PROFESSIONALS</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FF23A54-3F34-A16E-921E-12E75335C18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5357E80-AD48-5264-EE44-C44AA66A7F92}"/>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782FFC2-228A-1BCD-18EE-FF78D9719C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59EDFBB-4F88-718A-A5DA-CC19704F3577}"/>
              </a:ext>
            </a:extLst>
          </p:cNvPr>
          <p:cNvSpPr txBox="1"/>
          <p:nvPr/>
        </p:nvSpPr>
        <p:spPr>
          <a:xfrm>
            <a:off x="574502" y="1489258"/>
            <a:ext cx="7743825" cy="1477328"/>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Enhancing inclusivity and collaboration in multicultural galleys. Ships often employ crews from diverse cultural and linguistic backgrounds. Through mentorship, experienced staff can help newcomers navigate language barriers, cultural differences, and unfamiliar protocols, creating a more cohesive and respectful team environment.</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6F6724F-F6AE-FF53-1D64-2913D66731F5}"/>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F0298502-3210-922E-7F81-86B3663A190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96B968E-62B9-04F8-B3D2-D73C95E0C51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EB6B163-CAA4-7938-8CD0-3DC9D5F759A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9135522E-8991-C752-765F-957D60CE598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7F3E4415-71C6-204A-2D39-F55FE820A14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301FD236-EED8-6769-DF82-0C120147E2ED}"/>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EBDCFD7-DD19-B010-530A-DBBB686E9727}"/>
              </a:ext>
            </a:extLst>
          </p:cNvPr>
          <p:cNvPicPr>
            <a:picLocks noChangeAspect="1"/>
          </p:cNvPicPr>
          <p:nvPr/>
        </p:nvPicPr>
        <p:blipFill>
          <a:blip r:embed="rId11"/>
          <a:stretch>
            <a:fillRect/>
          </a:stretch>
        </p:blipFill>
        <p:spPr>
          <a:xfrm>
            <a:off x="3341383" y="3517991"/>
            <a:ext cx="2705100" cy="1685925"/>
          </a:xfrm>
          <a:prstGeom prst="rect">
            <a:avLst/>
          </a:prstGeom>
        </p:spPr>
      </p:pic>
    </p:spTree>
    <p:extLst>
      <p:ext uri="{BB962C8B-B14F-4D97-AF65-F5344CB8AC3E}">
        <p14:creationId xmlns:p14="http://schemas.microsoft.com/office/powerpoint/2010/main" val="684780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98614-7196-699E-A769-C1EB3BCE558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D2E66CA-A8AD-AE66-EF3F-D25AC210F0A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1FEE309-F296-8B81-98ED-1F95153406BF}"/>
              </a:ext>
            </a:extLst>
          </p:cNvPr>
          <p:cNvSpPr>
            <a:spLocks noGrp="1"/>
          </p:cNvSpPr>
          <p:nvPr>
            <p:ph type="title"/>
          </p:nvPr>
        </p:nvSpPr>
        <p:spPr>
          <a:xfrm>
            <a:off x="574502" y="1099120"/>
            <a:ext cx="7940847" cy="579268"/>
          </a:xfrm>
        </p:spPr>
        <p:txBody>
          <a:bodyPr>
            <a:noAutofit/>
          </a:bodyPr>
          <a:lstStyle/>
          <a:p>
            <a:pPr lvl="0" algn="ctr">
              <a:spcBef>
                <a:spcPts val="435"/>
              </a:spcBef>
              <a:spcAft>
                <a:spcPts val="200"/>
              </a:spcAft>
            </a:pPr>
            <a:br>
              <a:rPr lang="en-US" sz="2400" b="1" kern="0" dirty="0">
                <a:solidFill>
                  <a:srgbClr val="1F497D"/>
                </a:solidFill>
                <a:effectLst/>
                <a:latin typeface="Times New Roman" panose="02020603050405020304" pitchFamily="18" charset="0"/>
                <a:ea typeface="Arial" panose="020B0604020202020204" pitchFamily="34" charset="0"/>
              </a:rPr>
            </a:br>
            <a:r>
              <a:rPr lang="en-US" sz="2400" b="1" dirty="0">
                <a:solidFill>
                  <a:srgbClr val="1F497D"/>
                </a:solidFill>
                <a:effectLst/>
                <a:latin typeface="Times New Roman" panose="02020603050405020304" pitchFamily="18" charset="0"/>
                <a:ea typeface="Arial" panose="020B0604020202020204" pitchFamily="34" charset="0"/>
              </a:rPr>
              <a:t>MENTORSHIP &amp; GUIDANCE FROM PROFESSIONALS</a:t>
            </a:r>
            <a:br>
              <a:rPr lang="en-US" sz="2400" b="1" kern="0" dirty="0">
                <a:solidFill>
                  <a:srgbClr val="1F497D"/>
                </a:solidFill>
                <a:effectLst/>
                <a:latin typeface="Times New Roman" panose="02020603050405020304" pitchFamily="18" charset="0"/>
                <a:ea typeface="Arial" panose="020B0604020202020204" pitchFamily="34" charset="0"/>
              </a:rPr>
            </a:b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431F3C7-76A7-B59D-77F5-255CE8FC27E4}"/>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6308B21-47D4-B4F4-CAFA-EDCC4B745D40}"/>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002F147-71AB-C649-E2D5-24C3BC83DB3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904A1A4-17DA-80A1-4858-533F50970694}"/>
              </a:ext>
            </a:extLst>
          </p:cNvPr>
          <p:cNvSpPr txBox="1"/>
          <p:nvPr/>
        </p:nvSpPr>
        <p:spPr>
          <a:xfrm>
            <a:off x="574502" y="1489258"/>
            <a:ext cx="7743825" cy="1477328"/>
          </a:xfrm>
          <a:prstGeom prst="rect">
            <a:avLst/>
          </a:prstGeom>
          <a:noFill/>
        </p:spPr>
        <p:txBody>
          <a:bodyPr wrap="square" rtlCol="0">
            <a:spAutoFit/>
          </a:bodyPr>
          <a:lstStyle/>
          <a:p>
            <a:pPr algn="just"/>
            <a:r>
              <a:rPr lang="en-US" dirty="0">
                <a:latin typeface="Times New Roman" panose="02020603050405020304" pitchFamily="18" charset="0"/>
                <a:ea typeface="Times New Roman" panose="02020603050405020304" pitchFamily="18" charset="0"/>
              </a:rPr>
              <a:t>St</a:t>
            </a:r>
            <a:r>
              <a:rPr lang="en-US" sz="1800" dirty="0">
                <a:effectLst/>
                <a:latin typeface="Times New Roman" panose="02020603050405020304" pitchFamily="18" charset="0"/>
                <a:ea typeface="Times New Roman" panose="02020603050405020304" pitchFamily="18" charset="0"/>
              </a:rPr>
              <a:t>rengthening technical competence, building leadership, enhancing retention, preserving culinary standards, and creating inclusive, high-performing teams. In the unique setting of a maritime kitchen, where adaptability, speed, and consistency are crucial, mentorship serves not just as a development tool—but as a pillar of operational excellence.</a:t>
            </a:r>
            <a:endParaRPr lang="en-US" dirty="0">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40469065-F9B6-40BC-09F9-066F72ABEB5B}"/>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BEC60970-D712-0A64-B5A8-51C1B33C0B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2F51ECF-8879-E9DA-B4A0-8CB28DE8430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FC3F4690-12ED-DAD3-1174-61AEF0F1B15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B65E6AD-66BB-F7D7-DE7C-393725328F06}"/>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8321D4F-7C68-5F49-12E6-30030D30CF7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33CE3AD-0D94-9060-B9A4-7E3BEF10291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2B459A0D-A44B-3721-ACF9-E00AF9C55BBB}"/>
              </a:ext>
            </a:extLst>
          </p:cNvPr>
          <p:cNvPicPr>
            <a:picLocks noChangeAspect="1"/>
          </p:cNvPicPr>
          <p:nvPr/>
        </p:nvPicPr>
        <p:blipFill>
          <a:blip r:embed="rId11"/>
          <a:stretch>
            <a:fillRect/>
          </a:stretch>
        </p:blipFill>
        <p:spPr>
          <a:xfrm>
            <a:off x="1864049" y="3018537"/>
            <a:ext cx="5164730" cy="2737528"/>
          </a:xfrm>
          <a:prstGeom prst="rect">
            <a:avLst/>
          </a:prstGeom>
        </p:spPr>
      </p:pic>
    </p:spTree>
    <p:extLst>
      <p:ext uri="{BB962C8B-B14F-4D97-AF65-F5344CB8AC3E}">
        <p14:creationId xmlns:p14="http://schemas.microsoft.com/office/powerpoint/2010/main" val="42510388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7EC39-098E-C71A-B8B1-8E65C7717DA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ECA4684-CCF5-F5B9-8179-420437D9912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DE588C15-CB98-0741-BAB0-A20ABBCD28DD}"/>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dirty="0">
                <a:solidFill>
                  <a:srgbClr val="1F497D"/>
                </a:solidFill>
                <a:effectLst/>
                <a:latin typeface="Times New Roman" panose="02020603050405020304" pitchFamily="18" charset="0"/>
                <a:ea typeface="Arial" panose="020B0604020202020204" pitchFamily="34" charset="0"/>
              </a:rPr>
              <a:t>ADVANCED COOKING METHODS AND SPECIAL CUISINES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7D37A96-AEAA-E597-5678-716C1264B09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A3CFB43-3643-E7D1-B78F-C31B8E88ABC3}"/>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B872A68-CB12-A7C6-2F27-2D9D3EEC5DE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7FD3EBE-4E35-DBC7-B3DB-68FE9578E6C9}"/>
              </a:ext>
            </a:extLst>
          </p:cNvPr>
          <p:cNvSpPr txBox="1"/>
          <p:nvPr/>
        </p:nvSpPr>
        <p:spPr>
          <a:xfrm>
            <a:off x="638827" y="1760930"/>
            <a:ext cx="7679500" cy="2031325"/>
          </a:xfrm>
          <a:prstGeom prst="rect">
            <a:avLst/>
          </a:prstGeom>
          <a:noFill/>
        </p:spPr>
        <p:txBody>
          <a:bodyPr wrap="square" rtlCol="0">
            <a:spAutoFit/>
          </a:bodyPr>
          <a:lstStyle/>
          <a:p>
            <a:pPr algn="just">
              <a:buNone/>
            </a:pPr>
            <a:r>
              <a:rPr lang="en-US" sz="1800" dirty="0">
                <a:effectLst/>
                <a:latin typeface="Times New Roman" panose="02020603050405020304" pitchFamily="18" charset="0"/>
                <a:ea typeface="Times New Roman" panose="02020603050405020304" pitchFamily="18" charset="0"/>
              </a:rPr>
              <a:t>In the dynamic and competitive world of maritime hospitality, keeping up with advanced cooking techniques and specialized cuisines is essential. Guests today expect high-quality, diverse, and modern dining experiences—even at sea. However, the unique environment of shipboard kitchens presents challenges such as space limitations, long voyages, and limited access to external training. For this reason, cruise lines and galley managers must be intentional about how they support culinary staff in staying current and creative.</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97A11A66-D15B-9AD6-97D7-DE85CE67309B}"/>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DEDB0D02-A11D-6DA5-2F88-8417E3FB2F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3B006C3-4A82-F717-F74F-33E7DEC97903}"/>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3FD1B80C-125E-DCCF-F40F-63CCFA3CCBF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BBA0A50-021D-8F6D-C19C-CC8C5150039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6BB9A81-05F6-6DBF-811D-91547585481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F2AFA4C-EB9F-9708-D2D1-F2C8E8330A2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8540CDC8-D2D0-930F-F9FC-FBD85477ADDF}"/>
              </a:ext>
            </a:extLst>
          </p:cNvPr>
          <p:cNvPicPr>
            <a:picLocks noChangeAspect="1"/>
          </p:cNvPicPr>
          <p:nvPr/>
        </p:nvPicPr>
        <p:blipFill>
          <a:blip r:embed="rId11"/>
          <a:stretch>
            <a:fillRect/>
          </a:stretch>
        </p:blipFill>
        <p:spPr>
          <a:xfrm>
            <a:off x="2894264" y="3930854"/>
            <a:ext cx="3028950" cy="1514475"/>
          </a:xfrm>
          <a:prstGeom prst="rect">
            <a:avLst/>
          </a:prstGeom>
        </p:spPr>
      </p:pic>
    </p:spTree>
    <p:extLst>
      <p:ext uri="{BB962C8B-B14F-4D97-AF65-F5344CB8AC3E}">
        <p14:creationId xmlns:p14="http://schemas.microsoft.com/office/powerpoint/2010/main" val="991839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58E92-6382-54FD-51C2-DBA3E896BD4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D36F694-FBE6-E82C-BAD9-6B08BF80677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45B0B6ED-0394-3550-6147-B00CA85945CF}"/>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dirty="0">
                <a:solidFill>
                  <a:srgbClr val="1F497D"/>
                </a:solidFill>
                <a:effectLst/>
                <a:latin typeface="Times New Roman" panose="02020603050405020304" pitchFamily="18" charset="0"/>
                <a:ea typeface="Arial" panose="020B0604020202020204" pitchFamily="34" charset="0"/>
              </a:rPr>
              <a:t>ADVANCED COOKING METHODS AND SPECIAL CUISINES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873705B-5D3C-D9A1-E35A-ACC04B12E559}"/>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A5A8F412-138D-B707-831B-49009F24447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1CAEE06-6B80-5DB8-901B-59864704BF0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8ADC1F7-0C72-9807-7EC5-26D65AE14840}"/>
              </a:ext>
            </a:extLst>
          </p:cNvPr>
          <p:cNvSpPr txBox="1"/>
          <p:nvPr/>
        </p:nvSpPr>
        <p:spPr>
          <a:xfrm>
            <a:off x="638827" y="1760930"/>
            <a:ext cx="7679500" cy="2308324"/>
          </a:xfrm>
          <a:prstGeom prst="rect">
            <a:avLst/>
          </a:prstGeom>
          <a:noFill/>
        </p:spPr>
        <p:txBody>
          <a:bodyPr wrap="square" rtlCol="0">
            <a:spAutoFit/>
          </a:bodyPr>
          <a:lstStyle/>
          <a:p>
            <a:pPr algn="just">
              <a:buNone/>
            </a:pPr>
            <a:r>
              <a:rPr lang="en-US" sz="1800" dirty="0">
                <a:effectLst/>
                <a:latin typeface="Times New Roman" panose="02020603050405020304" pitchFamily="18" charset="0"/>
                <a:ea typeface="Times New Roman" panose="02020603050405020304" pitchFamily="18" charset="0"/>
              </a:rPr>
              <a:t>One of the most effective strategies is to offer ongoing training through hands-on workshops. Regular onboard culinary sessions, led by senior chefs or visiting professionals, help crew members develop new techniques like sous vide cooking, fermentation, or plant-based menu innovation. These sessions allow cooks to experiment and learn in a practical setting without interrupting daily operations. For example, during a "culinary innovation week," chefs might rotate through different stations to practice foaming techniques, curing methods, or artistic plating.</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F3CDD8A8-1F03-464B-1F8A-5C569A9FC4EE}"/>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A160F8C4-73AE-7F39-A4CC-039700F575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6A20926F-2D0A-97F3-317E-896B7978899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4ABEF48-F575-EADD-6E8E-A7A8EF0E9A2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2E65190-5221-3F3B-DD1B-C4F4411C2B0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2EE19BD6-FC72-2802-BB21-4603FD58EC74}"/>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A08A3218-B165-D852-120D-D76E8A83BC7E}"/>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2F61905C-B8F5-5C76-3663-961DA1506C43}"/>
              </a:ext>
            </a:extLst>
          </p:cNvPr>
          <p:cNvPicPr>
            <a:picLocks noChangeAspect="1"/>
          </p:cNvPicPr>
          <p:nvPr/>
        </p:nvPicPr>
        <p:blipFill>
          <a:blip r:embed="rId11"/>
          <a:stretch>
            <a:fillRect/>
          </a:stretch>
        </p:blipFill>
        <p:spPr>
          <a:xfrm>
            <a:off x="2895600" y="3889493"/>
            <a:ext cx="2857500" cy="1600200"/>
          </a:xfrm>
          <a:prstGeom prst="rect">
            <a:avLst/>
          </a:prstGeom>
        </p:spPr>
      </p:pic>
    </p:spTree>
    <p:extLst>
      <p:ext uri="{BB962C8B-B14F-4D97-AF65-F5344CB8AC3E}">
        <p14:creationId xmlns:p14="http://schemas.microsoft.com/office/powerpoint/2010/main" val="2483683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D9E7A5-F920-0BCC-A41E-61F480AA3472}"/>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695B31A-7F95-C618-6E0C-C30EF17FE9F0}"/>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81AA9A2B-F0AF-8BA5-886D-14D21A97BED5}"/>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dirty="0">
                <a:solidFill>
                  <a:srgbClr val="1F497D"/>
                </a:solidFill>
                <a:effectLst/>
                <a:latin typeface="Times New Roman" panose="02020603050405020304" pitchFamily="18" charset="0"/>
                <a:ea typeface="Arial" panose="020B0604020202020204" pitchFamily="34" charset="0"/>
              </a:rPr>
              <a:t>ADVANCED COOKING METHODS AND SPECIAL CUISINES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79A6F243-3453-0AA6-C9E5-34267B8A883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E58E3B4-2CB8-D89E-7252-E2B6FCDDC445}"/>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5100CC3-7864-8ADA-B107-1363252FB63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86CB89F-F219-A4FA-94B9-98BB62031812}"/>
              </a:ext>
            </a:extLst>
          </p:cNvPr>
          <p:cNvSpPr txBox="1"/>
          <p:nvPr/>
        </p:nvSpPr>
        <p:spPr>
          <a:xfrm>
            <a:off x="638827" y="1760930"/>
            <a:ext cx="7679500" cy="2031325"/>
          </a:xfrm>
          <a:prstGeom prst="rect">
            <a:avLst/>
          </a:prstGeom>
          <a:noFill/>
        </p:spPr>
        <p:txBody>
          <a:bodyPr wrap="square" rtlCol="0">
            <a:spAutoFit/>
          </a:bodyPr>
          <a:lstStyle/>
          <a:p>
            <a:pPr algn="just">
              <a:buNone/>
            </a:pPr>
            <a:r>
              <a:rPr lang="en-US" sz="1800" dirty="0">
                <a:effectLst/>
                <a:latin typeface="Times New Roman" panose="02020603050405020304" pitchFamily="18" charset="0"/>
                <a:ea typeface="Times New Roman" panose="02020603050405020304" pitchFamily="18" charset="0"/>
              </a:rPr>
              <a:t>Digital learning is another powerful tool. Ships can subscribe to online culinary education platforms like </a:t>
            </a:r>
            <a:r>
              <a:rPr lang="en-US" sz="1800" dirty="0" err="1">
                <a:effectLst/>
                <a:latin typeface="Times New Roman" panose="02020603050405020304" pitchFamily="18" charset="0"/>
                <a:ea typeface="Times New Roman" panose="02020603050405020304" pitchFamily="18" charset="0"/>
              </a:rPr>
              <a:t>Rouxbe</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Worldchefs</a:t>
            </a:r>
            <a:r>
              <a:rPr lang="en-US" sz="1800" dirty="0">
                <a:effectLst/>
                <a:latin typeface="Times New Roman" panose="02020603050405020304" pitchFamily="18" charset="0"/>
                <a:ea typeface="Times New Roman" panose="02020603050405020304" pitchFamily="18" charset="0"/>
              </a:rPr>
              <a:t> Academy, or internal learning management systems (LMS), allowing crew to access structured learning on advanced methods and international cuisines. These programs provide flexible, self-paced learning opportunities that work well with busy galley schedules. For instance, crew members can complete video modules on Japanese kaiseki or Mediterranean diet fundamentals during their free time.</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20D3AA18-96F4-EF7F-FCC0-B49BC170C182}"/>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0182D8B1-7E8A-A1ED-E7F7-21199D413B9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D9E0EE83-5C13-609C-A8D4-5E1B934DE27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E59A3D1A-33D1-8877-64EB-B1352F25175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9506836-BCCD-74BA-7863-7E338E4BD25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03EF7B04-C3CB-C412-A1BA-8EA69672522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E7DF54B-8527-C206-1143-36DB0F59A4CC}"/>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026801AE-9884-C032-FE3D-C1CB6BB3A487}"/>
              </a:ext>
            </a:extLst>
          </p:cNvPr>
          <p:cNvPicPr>
            <a:picLocks noChangeAspect="1"/>
          </p:cNvPicPr>
          <p:nvPr/>
        </p:nvPicPr>
        <p:blipFill>
          <a:blip r:embed="rId11"/>
          <a:stretch>
            <a:fillRect/>
          </a:stretch>
        </p:blipFill>
        <p:spPr>
          <a:xfrm>
            <a:off x="2783293" y="4070506"/>
            <a:ext cx="2847975" cy="1609725"/>
          </a:xfrm>
          <a:prstGeom prst="rect">
            <a:avLst/>
          </a:prstGeom>
        </p:spPr>
      </p:pic>
    </p:spTree>
    <p:extLst>
      <p:ext uri="{BB962C8B-B14F-4D97-AF65-F5344CB8AC3E}">
        <p14:creationId xmlns:p14="http://schemas.microsoft.com/office/powerpoint/2010/main" val="24208077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C66AF-59F4-58A7-BF4A-55A4A51A3217}"/>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2D24C684-E0AD-0313-9AFD-164759C7AEA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9CAF8910-0D96-AD3F-B524-4920CC6A6664}"/>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dirty="0">
                <a:solidFill>
                  <a:srgbClr val="1F497D"/>
                </a:solidFill>
                <a:effectLst/>
                <a:latin typeface="Times New Roman" panose="02020603050405020304" pitchFamily="18" charset="0"/>
                <a:ea typeface="Arial" panose="020B0604020202020204" pitchFamily="34" charset="0"/>
              </a:rPr>
              <a:t>ADVANCED COOKING METHODS AND SPECIAL CUISINES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CB4D253C-C6EC-ED6B-04D1-8B9CE2A22F4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F8478BCC-CACD-F8BE-5FD1-C081416AC0E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0ECEF9D-F447-10E9-6E0D-4BEB7F48F76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80CFC66-ACF9-8FAA-64FC-4D1E27936275}"/>
              </a:ext>
            </a:extLst>
          </p:cNvPr>
          <p:cNvSpPr txBox="1"/>
          <p:nvPr/>
        </p:nvSpPr>
        <p:spPr>
          <a:xfrm>
            <a:off x="638827" y="1760930"/>
            <a:ext cx="7679500" cy="1754326"/>
          </a:xfrm>
          <a:prstGeom prst="rect">
            <a:avLst/>
          </a:prstGeom>
          <a:noFill/>
        </p:spPr>
        <p:txBody>
          <a:bodyPr wrap="square" rtlCol="0">
            <a:spAutoFit/>
          </a:bodyPr>
          <a:lstStyle/>
          <a:p>
            <a:pPr algn="just">
              <a:buNone/>
            </a:pPr>
            <a:r>
              <a:rPr lang="en-US" sz="1800" dirty="0">
                <a:effectLst/>
                <a:latin typeface="Times New Roman" panose="02020603050405020304" pitchFamily="18" charset="0"/>
                <a:ea typeface="Times New Roman" panose="02020603050405020304" pitchFamily="18" charset="0"/>
              </a:rPr>
              <a:t>Cross-training within the galley also plays a key role in knowledge transfer. Rotating staff through different kitchen sections allows chefs to learn from each other and gain exposure to new techniques and ingredients. A pastry chef might spend time learning savory plating, or a grill cook could explore vegetarian preparation. This not only builds technical versatility but also strengthens team collaboration.</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D76158D1-DC27-3427-3369-088128624DC3}"/>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5064C929-B9C7-4061-CB19-1F4A6CBBAA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12DDAE4-01C6-55FA-62E4-8563A914005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C665C88-FC1A-57C9-2665-F783AF90A71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B4F24BCF-4DC9-16FA-5B8C-A1363569F8F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AA531F3-E9CD-AAA6-56A6-0AF57B447F7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99AA037-999A-98B1-9FD6-9CE1F3424CF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7E6C8FA6-6CD1-9403-1532-A24A291E7F5C}"/>
              </a:ext>
            </a:extLst>
          </p:cNvPr>
          <p:cNvPicPr>
            <a:picLocks noChangeAspect="1"/>
          </p:cNvPicPr>
          <p:nvPr/>
        </p:nvPicPr>
        <p:blipFill>
          <a:blip r:embed="rId11"/>
          <a:stretch>
            <a:fillRect/>
          </a:stretch>
        </p:blipFill>
        <p:spPr>
          <a:xfrm>
            <a:off x="638827" y="3898531"/>
            <a:ext cx="3028950" cy="1514475"/>
          </a:xfrm>
          <a:prstGeom prst="rect">
            <a:avLst/>
          </a:prstGeom>
        </p:spPr>
      </p:pic>
      <p:pic>
        <p:nvPicPr>
          <p:cNvPr id="6" name="Picture 5">
            <a:extLst>
              <a:ext uri="{FF2B5EF4-FFF2-40B4-BE49-F238E27FC236}">
                <a16:creationId xmlns:a16="http://schemas.microsoft.com/office/drawing/2014/main" id="{BB5FF203-A83D-CBA3-A6E2-03B847339415}"/>
              </a:ext>
            </a:extLst>
          </p:cNvPr>
          <p:cNvPicPr>
            <a:picLocks noChangeAspect="1"/>
          </p:cNvPicPr>
          <p:nvPr/>
        </p:nvPicPr>
        <p:blipFill>
          <a:blip r:embed="rId12"/>
          <a:stretch>
            <a:fillRect/>
          </a:stretch>
        </p:blipFill>
        <p:spPr>
          <a:xfrm>
            <a:off x="4408739" y="3898531"/>
            <a:ext cx="2752725" cy="1666875"/>
          </a:xfrm>
          <a:prstGeom prst="rect">
            <a:avLst/>
          </a:prstGeom>
        </p:spPr>
      </p:pic>
    </p:spTree>
    <p:extLst>
      <p:ext uri="{BB962C8B-B14F-4D97-AF65-F5344CB8AC3E}">
        <p14:creationId xmlns:p14="http://schemas.microsoft.com/office/powerpoint/2010/main" val="449720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02926-BEFC-C5D9-B2F5-755C0C5D40D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39BAEFB-1661-3431-FE8D-DAF00D92068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BAF5C11-2503-7567-56D2-AE4F0ED4D8B3}"/>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dirty="0">
                <a:solidFill>
                  <a:srgbClr val="1F497D"/>
                </a:solidFill>
                <a:effectLst/>
                <a:latin typeface="Times New Roman" panose="02020603050405020304" pitchFamily="18" charset="0"/>
                <a:ea typeface="Arial" panose="020B0604020202020204" pitchFamily="34" charset="0"/>
              </a:rPr>
              <a:t>ADVANCED COOKING METHODS AND SPECIAL CUISINES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589371C5-AAA6-1419-4BDD-F4E3C2B407C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15BFB834-6406-11DB-CE21-3F3CC863C17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0C8BE29-9228-9E94-CE21-CACC0BDE477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D030529-6304-DAA2-7118-FEA099A145DB}"/>
              </a:ext>
            </a:extLst>
          </p:cNvPr>
          <p:cNvSpPr txBox="1"/>
          <p:nvPr/>
        </p:nvSpPr>
        <p:spPr>
          <a:xfrm>
            <a:off x="638827" y="1760930"/>
            <a:ext cx="7679500" cy="1754326"/>
          </a:xfrm>
          <a:prstGeom prst="rect">
            <a:avLst/>
          </a:prstGeom>
          <a:noFill/>
        </p:spPr>
        <p:txBody>
          <a:bodyPr wrap="square" rtlCol="0">
            <a:spAutoFit/>
          </a:bodyPr>
          <a:lstStyle/>
          <a:p>
            <a:pPr algn="just">
              <a:buNone/>
            </a:pPr>
            <a:r>
              <a:rPr lang="en-US" sz="1800" dirty="0">
                <a:effectLst/>
                <a:latin typeface="Times New Roman" panose="02020603050405020304" pitchFamily="18" charset="0"/>
                <a:ea typeface="Times New Roman" panose="02020603050405020304" pitchFamily="18" charset="0"/>
              </a:rPr>
              <a:t>Collaboration with culinary institutes and guest chef partnerships further enrich the learning environment. When ships dock, inviting expert chefs on board to conduct short masterclasses can expose staff to trending global cuisines or modernist cooking techniques. For example, a Thai chef might deliver an onboard session on authentic curry pastes and presentation techniques, enhancing the team’s cultural understanding and skill set.</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34936420-9301-EDDD-A631-F229C635C0F1}"/>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4B4C810E-DE64-D976-C630-A61B07AC76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3C3BCCFD-AA30-82DC-D4C1-CEF66EA3F3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88741C2-70FF-7DB6-49E9-18174877D35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277A51E-D5F1-1479-4502-E58C8754DA9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52D5CD3-5766-EA9D-14E8-BC0D3A5AFB8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9AFDA49-5924-A83A-042D-43850D49C06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F0F899A8-D7FD-A849-D105-57F2D64710DD}"/>
              </a:ext>
            </a:extLst>
          </p:cNvPr>
          <p:cNvPicPr>
            <a:picLocks noChangeAspect="1"/>
          </p:cNvPicPr>
          <p:nvPr/>
        </p:nvPicPr>
        <p:blipFill>
          <a:blip r:embed="rId11"/>
          <a:stretch>
            <a:fillRect/>
          </a:stretch>
        </p:blipFill>
        <p:spPr>
          <a:xfrm>
            <a:off x="4910225" y="3707112"/>
            <a:ext cx="2228850" cy="2110657"/>
          </a:xfrm>
          <a:prstGeom prst="rect">
            <a:avLst/>
          </a:prstGeom>
        </p:spPr>
      </p:pic>
      <p:pic>
        <p:nvPicPr>
          <p:cNvPr id="6" name="Picture 5">
            <a:extLst>
              <a:ext uri="{FF2B5EF4-FFF2-40B4-BE49-F238E27FC236}">
                <a16:creationId xmlns:a16="http://schemas.microsoft.com/office/drawing/2014/main" id="{08A2D0DA-AA78-DC06-2C05-331280ADEBFD}"/>
              </a:ext>
            </a:extLst>
          </p:cNvPr>
          <p:cNvPicPr>
            <a:picLocks noChangeAspect="1"/>
          </p:cNvPicPr>
          <p:nvPr/>
        </p:nvPicPr>
        <p:blipFill>
          <a:blip r:embed="rId12"/>
          <a:stretch>
            <a:fillRect/>
          </a:stretch>
        </p:blipFill>
        <p:spPr>
          <a:xfrm>
            <a:off x="1816544" y="3707112"/>
            <a:ext cx="2228850" cy="2057400"/>
          </a:xfrm>
          <a:prstGeom prst="rect">
            <a:avLst/>
          </a:prstGeom>
        </p:spPr>
      </p:pic>
    </p:spTree>
    <p:extLst>
      <p:ext uri="{BB962C8B-B14F-4D97-AF65-F5344CB8AC3E}">
        <p14:creationId xmlns:p14="http://schemas.microsoft.com/office/powerpoint/2010/main" val="15301127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672E6-9E4F-D152-AFAC-CDB74F920ECF}"/>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B4ECFDD-34B7-0CB0-E4C1-59F097D2BAA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35C27339-93B0-E677-8380-8860A77CBCC5}"/>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dirty="0">
                <a:solidFill>
                  <a:srgbClr val="1F497D"/>
                </a:solidFill>
                <a:effectLst/>
                <a:latin typeface="Times New Roman" panose="02020603050405020304" pitchFamily="18" charset="0"/>
                <a:ea typeface="Arial" panose="020B0604020202020204" pitchFamily="34" charset="0"/>
              </a:rPr>
              <a:t>ADVANCED COOKING METHODS AND SPECIAL CUISINES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65476E16-2B6F-C582-1AE2-48B127163EC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B159BFE-B335-DDBE-6C5C-283D21946C1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F7B4D5B-56B6-4EAA-63C4-B8147278179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120E415-C2CB-D2A8-FF18-A15C61FCC450}"/>
              </a:ext>
            </a:extLst>
          </p:cNvPr>
          <p:cNvSpPr txBox="1"/>
          <p:nvPr/>
        </p:nvSpPr>
        <p:spPr>
          <a:xfrm>
            <a:off x="638827" y="1760930"/>
            <a:ext cx="7679500" cy="1754326"/>
          </a:xfrm>
          <a:prstGeom prst="rect">
            <a:avLst/>
          </a:prstGeom>
          <a:noFill/>
        </p:spPr>
        <p:txBody>
          <a:bodyPr wrap="square" rtlCol="0">
            <a:spAutoFit/>
          </a:bodyPr>
          <a:lstStyle/>
          <a:p>
            <a:pPr algn="just">
              <a:buNone/>
            </a:pPr>
            <a:r>
              <a:rPr lang="en-US" sz="1800" dirty="0">
                <a:effectLst/>
                <a:latin typeface="Times New Roman" panose="02020603050405020304" pitchFamily="18" charset="0"/>
                <a:ea typeface="Times New Roman" panose="02020603050405020304" pitchFamily="18" charset="0"/>
              </a:rPr>
              <a:t>Maintaining a small culinary library on board is another effective way to keep the team inspired. A well-curated collection of cookbooks, culinary journals, and food trend reports—either digital or physical—can serve as a constant reference. Access to titles like </a:t>
            </a:r>
            <a:r>
              <a:rPr lang="en-US" sz="1800" i="1" dirty="0">
                <a:effectLst/>
                <a:latin typeface="Times New Roman" panose="02020603050405020304" pitchFamily="18" charset="0"/>
                <a:ea typeface="Times New Roman" panose="02020603050405020304" pitchFamily="18" charset="0"/>
              </a:rPr>
              <a:t>Modernist Cuisine</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The Flavor Bible</a:t>
            </a:r>
            <a:r>
              <a:rPr lang="en-US" sz="1800" dirty="0">
                <a:effectLst/>
                <a:latin typeface="Times New Roman" panose="02020603050405020304" pitchFamily="18" charset="0"/>
                <a:ea typeface="Times New Roman" panose="02020603050405020304" pitchFamily="18" charset="0"/>
              </a:rPr>
              <a:t>, or </a:t>
            </a:r>
            <a:r>
              <a:rPr lang="en-US" sz="1800" i="1" dirty="0" err="1">
                <a:effectLst/>
                <a:latin typeface="Times New Roman" panose="02020603050405020304" pitchFamily="18" charset="0"/>
                <a:ea typeface="Times New Roman" panose="02020603050405020304" pitchFamily="18" charset="0"/>
              </a:rPr>
              <a:t>Worldchefs</a:t>
            </a:r>
            <a:r>
              <a:rPr lang="en-US" sz="1800" i="1" dirty="0">
                <a:effectLst/>
                <a:latin typeface="Times New Roman" panose="02020603050405020304" pitchFamily="18" charset="0"/>
                <a:ea typeface="Times New Roman" panose="02020603050405020304" pitchFamily="18" charset="0"/>
              </a:rPr>
              <a:t> Global Cuisine Series</a:t>
            </a:r>
            <a:r>
              <a:rPr lang="en-US" sz="1800" dirty="0">
                <a:effectLst/>
                <a:latin typeface="Times New Roman" panose="02020603050405020304" pitchFamily="18" charset="0"/>
                <a:ea typeface="Times New Roman" panose="02020603050405020304" pitchFamily="18" charset="0"/>
              </a:rPr>
              <a:t> gives chefs the opportunity to explore new ideas, techniques, and flavor profiles during their downtime.</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443C95A1-B27D-4580-43C7-7AAAFCFE583C}"/>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DCA1C202-3FC3-53CD-3453-A3463691E5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C951320-0009-E8E3-3631-3970B0731ED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A58E818C-3CFC-7406-93A4-BD630BD0CE7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7788136-E9A8-7D74-3E1D-4325972F7A9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535A7BD-F1A6-59C5-DC7D-D560E51881C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F79CFC7-7BF7-1F4F-3195-4CDAF037005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12BFB8BD-E971-E112-7E61-22733B948F11}"/>
              </a:ext>
            </a:extLst>
          </p:cNvPr>
          <p:cNvPicPr>
            <a:picLocks noChangeAspect="1"/>
          </p:cNvPicPr>
          <p:nvPr/>
        </p:nvPicPr>
        <p:blipFill>
          <a:blip r:embed="rId11"/>
          <a:stretch>
            <a:fillRect/>
          </a:stretch>
        </p:blipFill>
        <p:spPr>
          <a:xfrm>
            <a:off x="1057493" y="3653855"/>
            <a:ext cx="2143125" cy="2143125"/>
          </a:xfrm>
          <a:prstGeom prst="rect">
            <a:avLst/>
          </a:prstGeom>
        </p:spPr>
      </p:pic>
      <p:pic>
        <p:nvPicPr>
          <p:cNvPr id="6" name="Picture 5">
            <a:extLst>
              <a:ext uri="{FF2B5EF4-FFF2-40B4-BE49-F238E27FC236}">
                <a16:creationId xmlns:a16="http://schemas.microsoft.com/office/drawing/2014/main" id="{6C03EFD4-D8D4-AC96-E324-6A762621A56D}"/>
              </a:ext>
            </a:extLst>
          </p:cNvPr>
          <p:cNvPicPr>
            <a:picLocks noChangeAspect="1"/>
          </p:cNvPicPr>
          <p:nvPr/>
        </p:nvPicPr>
        <p:blipFill>
          <a:blip r:embed="rId12"/>
          <a:stretch>
            <a:fillRect/>
          </a:stretch>
        </p:blipFill>
        <p:spPr>
          <a:xfrm>
            <a:off x="4704799" y="3653855"/>
            <a:ext cx="2819400" cy="2143125"/>
          </a:xfrm>
          <a:prstGeom prst="rect">
            <a:avLst/>
          </a:prstGeom>
        </p:spPr>
      </p:pic>
    </p:spTree>
    <p:extLst>
      <p:ext uri="{BB962C8B-B14F-4D97-AF65-F5344CB8AC3E}">
        <p14:creationId xmlns:p14="http://schemas.microsoft.com/office/powerpoint/2010/main" val="73969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39479" y="1043090"/>
            <a:ext cx="7886700" cy="571213"/>
          </a:xfrm>
        </p:spPr>
        <p:txBody>
          <a:bodyPr>
            <a:no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Content</a:t>
            </a:r>
            <a:r>
              <a:rPr lang="ro-RO" sz="2400" b="1" dirty="0">
                <a:solidFill>
                  <a:srgbClr val="002060"/>
                </a:solidFill>
                <a:latin typeface="Times New Roman" panose="02020603050405020304" pitchFamily="18" charset="0"/>
                <a:cs typeface="Times New Roman" panose="02020603050405020304" pitchFamily="18" charset="0"/>
              </a:rPr>
              <a:t> of </a:t>
            </a:r>
            <a:r>
              <a:rPr lang="en-US" sz="2400" b="1" dirty="0">
                <a:solidFill>
                  <a:srgbClr val="002060"/>
                </a:solidFill>
                <a:latin typeface="Times New Roman" panose="02020603050405020304" pitchFamily="18" charset="0"/>
                <a:cs typeface="Times New Roman" panose="02020603050405020304" pitchFamily="18" charset="0"/>
              </a:rPr>
              <a:t>the</a:t>
            </a:r>
            <a:r>
              <a:rPr lang="ro-RO" sz="2400" b="1" dirty="0">
                <a:solidFill>
                  <a:srgbClr val="002060"/>
                </a:solidFill>
                <a:latin typeface="Times New Roman" panose="02020603050405020304" pitchFamily="18" charset="0"/>
                <a:cs typeface="Times New Roman" panose="02020603050405020304" pitchFamily="18" charset="0"/>
              </a:rPr>
              <a:t> </a:t>
            </a:r>
            <a:r>
              <a:rPr lang="en-US" sz="2400" b="1" dirty="0">
                <a:solidFill>
                  <a:srgbClr val="002060"/>
                </a:solidFill>
                <a:latin typeface="Times New Roman" panose="02020603050405020304" pitchFamily="18" charset="0"/>
                <a:cs typeface="Times New Roman" panose="02020603050405020304" pitchFamily="18" charset="0"/>
              </a:rPr>
              <a:t>course </a:t>
            </a: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63663"/>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851770" y="1614303"/>
            <a:ext cx="7399601" cy="4439933"/>
          </a:xfrm>
          <a:prstGeom prst="rect">
            <a:avLst/>
          </a:prstGeom>
          <a:noFill/>
        </p:spPr>
        <p:txBody>
          <a:bodyPr wrap="square" rtlCol="0">
            <a:spAutoFit/>
          </a:bodyPr>
          <a:lstStyle/>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BENEFITS OF WORKSHOPS FOR CULINARY TECHNIQUES</a:t>
            </a:r>
          </a:p>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COLLABORATION &amp; KNOWLEDGE-SHARING </a:t>
            </a:r>
          </a:p>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MENTORSHIP &amp; GUIDANCE FROM THE EXPERIENCED PROFESSIONALS	</a:t>
            </a:r>
          </a:p>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KEEPING UP WITH ADVANCED COOKING METHODS AND SPECIAL CUISINES	</a:t>
            </a:r>
          </a:p>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BLUE SKILLS FOR THE GREEN GALLEYS	</a:t>
            </a:r>
          </a:p>
          <a:p>
            <a:pPr marL="342900" indent="-342900">
              <a:lnSpc>
                <a:spcPct val="200000"/>
              </a:lnSpc>
              <a:buAutoNum type="arabicPeriod"/>
            </a:pPr>
            <a:r>
              <a:rPr lang="en-US" dirty="0">
                <a:latin typeface="Times New Roman" panose="02020603050405020304" pitchFamily="18" charset="0"/>
                <a:cs typeface="Times New Roman" panose="02020603050405020304" pitchFamily="18" charset="0"/>
              </a:rPr>
              <a:t>TEACHING BLUE SKILLS FOR GREEN GALLEYS</a:t>
            </a:r>
          </a:p>
        </p:txBody>
      </p:sp>
      <p:sp>
        <p:nvSpPr>
          <p:cNvPr id="3" name="Rectangle 2">
            <a:extLst>
              <a:ext uri="{FF2B5EF4-FFF2-40B4-BE49-F238E27FC236}">
                <a16:creationId xmlns:a16="http://schemas.microsoft.com/office/drawing/2014/main" id="{845324F5-228D-4153-A72B-0D266AEF5BFF}"/>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18" name="Picture 17">
            <a:extLst>
              <a:ext uri="{FF2B5EF4-FFF2-40B4-BE49-F238E27FC236}">
                <a16:creationId xmlns:a16="http://schemas.microsoft.com/office/drawing/2014/main" id="{A963229A-E8BE-8801-D027-3F5C8D9619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19" name="Picture 18">
            <a:extLst>
              <a:ext uri="{FF2B5EF4-FFF2-40B4-BE49-F238E27FC236}">
                <a16:creationId xmlns:a16="http://schemas.microsoft.com/office/drawing/2014/main" id="{151A0662-2225-F5BD-60BC-F97042F8A3FE}"/>
              </a:ext>
            </a:extLst>
          </p:cNvPr>
          <p:cNvPicPr>
            <a:picLocks noChangeAspect="1"/>
          </p:cNvPicPr>
          <p:nvPr/>
        </p:nvPicPr>
        <p:blipFill>
          <a:blip r:embed="rId5"/>
          <a:stretch>
            <a:fillRect/>
          </a:stretch>
        </p:blipFill>
        <p:spPr>
          <a:xfrm>
            <a:off x="4910225" y="63663"/>
            <a:ext cx="629555" cy="637524"/>
          </a:xfrm>
          <a:prstGeom prst="rect">
            <a:avLst/>
          </a:prstGeom>
        </p:spPr>
      </p:pic>
      <p:pic>
        <p:nvPicPr>
          <p:cNvPr id="20" name="Picture 19">
            <a:extLst>
              <a:ext uri="{FF2B5EF4-FFF2-40B4-BE49-F238E27FC236}">
                <a16:creationId xmlns:a16="http://schemas.microsoft.com/office/drawing/2014/main" id="{A2695C1C-6F36-EC6D-C5C1-4426212D4F63}"/>
              </a:ext>
            </a:extLst>
          </p:cNvPr>
          <p:cNvPicPr>
            <a:picLocks noChangeAspect="1"/>
          </p:cNvPicPr>
          <p:nvPr/>
        </p:nvPicPr>
        <p:blipFill>
          <a:blip r:embed="rId6"/>
          <a:stretch>
            <a:fillRect/>
          </a:stretch>
        </p:blipFill>
        <p:spPr>
          <a:xfrm>
            <a:off x="5631268" y="82543"/>
            <a:ext cx="1053458" cy="579268"/>
          </a:xfrm>
          <a:prstGeom prst="rect">
            <a:avLst/>
          </a:prstGeom>
        </p:spPr>
      </p:pic>
      <p:pic>
        <p:nvPicPr>
          <p:cNvPr id="23" name="Picture 22">
            <a:extLst>
              <a:ext uri="{FF2B5EF4-FFF2-40B4-BE49-F238E27FC236}">
                <a16:creationId xmlns:a16="http://schemas.microsoft.com/office/drawing/2014/main" id="{704CDA06-91E4-DB1A-BD68-BB219A8D5E92}"/>
              </a:ext>
            </a:extLst>
          </p:cNvPr>
          <p:cNvPicPr>
            <a:picLocks noChangeAspect="1"/>
          </p:cNvPicPr>
          <p:nvPr/>
        </p:nvPicPr>
        <p:blipFill>
          <a:blip r:embed="rId7"/>
          <a:stretch>
            <a:fillRect/>
          </a:stretch>
        </p:blipFill>
        <p:spPr>
          <a:xfrm>
            <a:off x="3979270" y="47003"/>
            <a:ext cx="858938" cy="620864"/>
          </a:xfrm>
          <a:prstGeom prst="rect">
            <a:avLst/>
          </a:prstGeom>
        </p:spPr>
      </p:pic>
      <p:pic>
        <p:nvPicPr>
          <p:cNvPr id="24" name="Picture 23">
            <a:extLst>
              <a:ext uri="{FF2B5EF4-FFF2-40B4-BE49-F238E27FC236}">
                <a16:creationId xmlns:a16="http://schemas.microsoft.com/office/drawing/2014/main" id="{95FAA71F-F8EE-762E-AF1D-42A6626C3D34}"/>
              </a:ext>
            </a:extLst>
          </p:cNvPr>
          <p:cNvPicPr>
            <a:picLocks noChangeAspect="1"/>
          </p:cNvPicPr>
          <p:nvPr/>
        </p:nvPicPr>
        <p:blipFill>
          <a:blip r:embed="rId8"/>
          <a:stretch>
            <a:fillRect/>
          </a:stretch>
        </p:blipFill>
        <p:spPr>
          <a:xfrm>
            <a:off x="7704595" y="0"/>
            <a:ext cx="1227464" cy="1224789"/>
          </a:xfrm>
          <a:prstGeom prst="rect">
            <a:avLst/>
          </a:prstGeom>
        </p:spPr>
      </p:pic>
      <p:pic>
        <p:nvPicPr>
          <p:cNvPr id="25" name="Picture 24">
            <a:extLst>
              <a:ext uri="{FF2B5EF4-FFF2-40B4-BE49-F238E27FC236}">
                <a16:creationId xmlns:a16="http://schemas.microsoft.com/office/drawing/2014/main" id="{B6E99952-81DA-D218-B34A-ED26AD8719AA}"/>
              </a:ext>
            </a:extLst>
          </p:cNvPr>
          <p:cNvPicPr>
            <a:picLocks noChangeAspect="1"/>
          </p:cNvPicPr>
          <p:nvPr/>
        </p:nvPicPr>
        <p:blipFill>
          <a:blip r:embed="rId9"/>
          <a:stretch>
            <a:fillRect/>
          </a:stretch>
        </p:blipFill>
        <p:spPr>
          <a:xfrm>
            <a:off x="18646" y="154232"/>
            <a:ext cx="3218912" cy="680419"/>
          </a:xfrm>
          <a:prstGeom prst="rect">
            <a:avLst/>
          </a:prstGeom>
        </p:spPr>
      </p:pic>
      <p:pic>
        <p:nvPicPr>
          <p:cNvPr id="22" name="Picture 21">
            <a:extLst>
              <a:ext uri="{FF2B5EF4-FFF2-40B4-BE49-F238E27FC236}">
                <a16:creationId xmlns:a16="http://schemas.microsoft.com/office/drawing/2014/main" id="{D26F931A-B16F-764A-FAA2-2A19FA2D477C}"/>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spTree>
    <p:extLst>
      <p:ext uri="{BB962C8B-B14F-4D97-AF65-F5344CB8AC3E}">
        <p14:creationId xmlns:p14="http://schemas.microsoft.com/office/powerpoint/2010/main" val="1789779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4DD1E-B049-D4A5-35FD-78ADCFF85FF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1345330A-F6C3-CE8C-E582-22802D292FC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437C944-19F3-E810-E817-6FBCF6A4D6BE}"/>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dirty="0">
                <a:solidFill>
                  <a:srgbClr val="1F497D"/>
                </a:solidFill>
                <a:effectLst/>
                <a:latin typeface="Times New Roman" panose="02020603050405020304" pitchFamily="18" charset="0"/>
                <a:ea typeface="Arial" panose="020B0604020202020204" pitchFamily="34" charset="0"/>
              </a:rPr>
              <a:t>ADVANCED COOKING METHODS AND SPECIAL CUISINES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B2AA05D-1A5E-4518-4D16-7B01365D5F71}"/>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2FAEDAA-A4B1-2BC0-4229-DE06CBE6219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F976A319-16EC-AE04-8B92-64761D314A8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F985FE66-D9D7-320F-183B-FD85B2ADFE15}"/>
              </a:ext>
            </a:extLst>
          </p:cNvPr>
          <p:cNvSpPr txBox="1"/>
          <p:nvPr/>
        </p:nvSpPr>
        <p:spPr>
          <a:xfrm>
            <a:off x="638827" y="1760930"/>
            <a:ext cx="7679500" cy="2031325"/>
          </a:xfrm>
          <a:prstGeom prst="rect">
            <a:avLst/>
          </a:prstGeom>
          <a:noFill/>
        </p:spPr>
        <p:txBody>
          <a:bodyPr wrap="square" rtlCol="0">
            <a:spAutoFit/>
          </a:bodyPr>
          <a:lstStyle/>
          <a:p>
            <a:pPr algn="just">
              <a:buNone/>
            </a:pPr>
            <a:r>
              <a:rPr lang="en-US" sz="1800" dirty="0">
                <a:effectLst/>
                <a:latin typeface="Times New Roman" panose="02020603050405020304" pitchFamily="18" charset="0"/>
                <a:ea typeface="Times New Roman" panose="02020603050405020304" pitchFamily="18" charset="0"/>
              </a:rPr>
              <a:t>Ships often employ multinational culinary teams, which makes cultural exchange an organic and valuable method of keeping up with specialized cuisines. Encouraging team members to share their culinary heritage—through themed crew dinners or informal skill-sharing sessions—allows for the mutual discovery of authentic regional methods and recipes. A Filipino chef, for example, might teach colleagues how to make traditional adobo, while an Indian chef shares tandoor-marinated techniques.</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FC7FD42C-79BA-FAF6-8A06-E9DBBFD79821}"/>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C2545855-35B1-F51A-DC9A-C086D4ACA3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E6723304-7383-3CC3-B8EB-2EC24541BDDA}"/>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D5186D9-5B97-78C8-D843-92A091C88145}"/>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56BDC636-CA82-0FC7-527A-E318ECC33F5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81C3AFD-34B5-542B-FF71-E22BFFAAE306}"/>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43267BE-8765-2353-2D26-3DB2B50A6D8B}"/>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5EA01204-DE2D-8CFA-ACA9-001CA11B2E9B}"/>
              </a:ext>
            </a:extLst>
          </p:cNvPr>
          <p:cNvPicPr>
            <a:picLocks noChangeAspect="1"/>
          </p:cNvPicPr>
          <p:nvPr/>
        </p:nvPicPr>
        <p:blipFill>
          <a:blip r:embed="rId11"/>
          <a:stretch>
            <a:fillRect/>
          </a:stretch>
        </p:blipFill>
        <p:spPr>
          <a:xfrm>
            <a:off x="5157787" y="3792255"/>
            <a:ext cx="2466975" cy="1847850"/>
          </a:xfrm>
          <a:prstGeom prst="rect">
            <a:avLst/>
          </a:prstGeom>
        </p:spPr>
      </p:pic>
      <p:pic>
        <p:nvPicPr>
          <p:cNvPr id="6" name="Picture 5">
            <a:extLst>
              <a:ext uri="{FF2B5EF4-FFF2-40B4-BE49-F238E27FC236}">
                <a16:creationId xmlns:a16="http://schemas.microsoft.com/office/drawing/2014/main" id="{B84D56A4-D639-00E7-F7C7-774F7070B29F}"/>
              </a:ext>
            </a:extLst>
          </p:cNvPr>
          <p:cNvPicPr>
            <a:picLocks noChangeAspect="1"/>
          </p:cNvPicPr>
          <p:nvPr/>
        </p:nvPicPr>
        <p:blipFill>
          <a:blip r:embed="rId12"/>
          <a:stretch>
            <a:fillRect/>
          </a:stretch>
        </p:blipFill>
        <p:spPr>
          <a:xfrm>
            <a:off x="1519238" y="3937156"/>
            <a:ext cx="2619375" cy="1743075"/>
          </a:xfrm>
          <a:prstGeom prst="rect">
            <a:avLst/>
          </a:prstGeom>
        </p:spPr>
      </p:pic>
    </p:spTree>
    <p:extLst>
      <p:ext uri="{BB962C8B-B14F-4D97-AF65-F5344CB8AC3E}">
        <p14:creationId xmlns:p14="http://schemas.microsoft.com/office/powerpoint/2010/main" val="4148167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42631-1322-94F8-6E9E-F52F20AD585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A6E07D0-11B4-C714-EA57-C6204F11FC8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E7C7739-55C7-AD30-4A9A-5968CED3EE3E}"/>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dirty="0">
                <a:solidFill>
                  <a:srgbClr val="1F497D"/>
                </a:solidFill>
                <a:effectLst/>
                <a:latin typeface="Times New Roman" panose="02020603050405020304" pitchFamily="18" charset="0"/>
                <a:ea typeface="Arial" panose="020B0604020202020204" pitchFamily="34" charset="0"/>
              </a:rPr>
              <a:t>ADVANCED COOKING METHODS AND SPECIAL CUISINES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175B484B-1E5D-1A8C-EBAF-631A02090ED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D2C210B-B594-05C1-47D0-E915ABAECF8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47D7ACAD-FB56-9141-6988-B3BD6402806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660E855-6F81-DA0A-FBCF-0EF79E1A1C04}"/>
              </a:ext>
            </a:extLst>
          </p:cNvPr>
          <p:cNvSpPr txBox="1"/>
          <p:nvPr/>
        </p:nvSpPr>
        <p:spPr>
          <a:xfrm>
            <a:off x="638827" y="1760930"/>
            <a:ext cx="7679500" cy="1754326"/>
          </a:xfrm>
          <a:prstGeom prst="rect">
            <a:avLst/>
          </a:prstGeom>
          <a:noFill/>
        </p:spPr>
        <p:txBody>
          <a:bodyPr wrap="square" rtlCol="0">
            <a:spAutoFit/>
          </a:bodyPr>
          <a:lstStyle/>
          <a:p>
            <a:pPr algn="just">
              <a:buNone/>
            </a:pPr>
            <a:r>
              <a:rPr lang="en-US" sz="1800" dirty="0">
                <a:effectLst/>
                <a:latin typeface="Times New Roman" panose="02020603050405020304" pitchFamily="18" charset="0"/>
                <a:ea typeface="Times New Roman" panose="02020603050405020304" pitchFamily="18" charset="0"/>
              </a:rPr>
              <a:t>Creating opportunities for innovation is equally important. Structured "test kitchen" sessions or menu innovation labs give chefs the space to experiment with new dishes, ingredients, and preparation methods. Using surplus ingredients or incorporating modern trends like fermentation, molecular gastronomy, or allergen-free cooking can lead to fresh ideas that eventually make it onto guest menus.</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E17912CA-87A8-200D-0618-A48DD685EE15}"/>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0E55378B-795D-8FA0-6907-027D5A5AC3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B368CE1-42EE-471B-3A7C-A3E438B2868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9E65A345-248C-8B07-4249-F92B5C817A7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826E9337-90EE-965C-583E-69FC4C39BA7E}"/>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FA4E6C1-05F3-F43B-E44D-566A9EE01E9A}"/>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A164FEC-B01E-E90E-FCC8-27C7072A68C5}"/>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0285A6EE-E302-E222-B1F7-9968F7CA1D15}"/>
              </a:ext>
            </a:extLst>
          </p:cNvPr>
          <p:cNvPicPr>
            <a:picLocks noChangeAspect="1"/>
          </p:cNvPicPr>
          <p:nvPr/>
        </p:nvPicPr>
        <p:blipFill>
          <a:blip r:embed="rId11"/>
          <a:stretch>
            <a:fillRect/>
          </a:stretch>
        </p:blipFill>
        <p:spPr>
          <a:xfrm>
            <a:off x="1628102" y="3801074"/>
            <a:ext cx="2619375" cy="2133600"/>
          </a:xfrm>
          <a:prstGeom prst="rect">
            <a:avLst/>
          </a:prstGeom>
        </p:spPr>
      </p:pic>
      <p:pic>
        <p:nvPicPr>
          <p:cNvPr id="6" name="Picture 5">
            <a:extLst>
              <a:ext uri="{FF2B5EF4-FFF2-40B4-BE49-F238E27FC236}">
                <a16:creationId xmlns:a16="http://schemas.microsoft.com/office/drawing/2014/main" id="{D0D801D9-2F13-5638-F0E9-53A67C4976B9}"/>
              </a:ext>
            </a:extLst>
          </p:cNvPr>
          <p:cNvPicPr>
            <a:picLocks noChangeAspect="1"/>
          </p:cNvPicPr>
          <p:nvPr/>
        </p:nvPicPr>
        <p:blipFill>
          <a:blip r:embed="rId12"/>
          <a:stretch>
            <a:fillRect/>
          </a:stretch>
        </p:blipFill>
        <p:spPr>
          <a:xfrm>
            <a:off x="5137418" y="3801074"/>
            <a:ext cx="2253982" cy="2133600"/>
          </a:xfrm>
          <a:prstGeom prst="rect">
            <a:avLst/>
          </a:prstGeom>
        </p:spPr>
      </p:pic>
    </p:spTree>
    <p:extLst>
      <p:ext uri="{BB962C8B-B14F-4D97-AF65-F5344CB8AC3E}">
        <p14:creationId xmlns:p14="http://schemas.microsoft.com/office/powerpoint/2010/main" val="15305491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9B294-E007-91B5-E41F-B2B31FFE171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CDAC400B-1CCC-911C-BC3A-51348C5E4307}"/>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FDA84519-F003-75A9-276E-14F796D90B80}"/>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dirty="0">
                <a:solidFill>
                  <a:srgbClr val="1F497D"/>
                </a:solidFill>
                <a:effectLst/>
                <a:latin typeface="Times New Roman" panose="02020603050405020304" pitchFamily="18" charset="0"/>
                <a:ea typeface="Arial" panose="020B0604020202020204" pitchFamily="34" charset="0"/>
              </a:rPr>
              <a:t>ADVANCED COOKING METHODS AND SPECIAL CUISINES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DC9EAAD9-F569-62ED-0972-CCDCB0DB250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DCB9FC4-49CC-20B0-A061-B0E449A6B2EE}"/>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6B5E35A3-B52F-EDFB-CE3A-7DCFD827FDB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EEFBA83-8B2E-8E97-3A58-B51A6FD055F9}"/>
              </a:ext>
            </a:extLst>
          </p:cNvPr>
          <p:cNvSpPr txBox="1"/>
          <p:nvPr/>
        </p:nvSpPr>
        <p:spPr>
          <a:xfrm>
            <a:off x="638827" y="1760930"/>
            <a:ext cx="7679500" cy="1754326"/>
          </a:xfrm>
          <a:prstGeom prst="rect">
            <a:avLst/>
          </a:prstGeom>
          <a:noFill/>
        </p:spPr>
        <p:txBody>
          <a:bodyPr wrap="square" rtlCol="0">
            <a:spAutoFit/>
          </a:bodyPr>
          <a:lstStyle/>
          <a:p>
            <a:pPr algn="just">
              <a:buNone/>
            </a:pPr>
            <a:r>
              <a:rPr lang="en-US" sz="1800" dirty="0">
                <a:effectLst/>
                <a:latin typeface="Times New Roman" panose="02020603050405020304" pitchFamily="18" charset="0"/>
                <a:ea typeface="Times New Roman" panose="02020603050405020304" pitchFamily="18" charset="0"/>
              </a:rPr>
              <a:t>Recognition and certification programs help motivate staff to pursue ongoing learning. Encouraging crew members to complete professional culinary certifications in advanced techniques or regional cuisines not only validates their skills but can also open doors for promotion. For instance, a cook who earns a certification in Mediterranean cuisine might be asked to contribute to a themed night on board.</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8CB83A35-9C04-9FE3-BE38-3CB61E417861}"/>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9286C524-CF6A-3E61-0F43-E5D287A0F2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9645BFD-798D-5CD3-5488-A01BF645860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57F789F-906E-DA99-B6CA-8A966B7389FF}"/>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4E312F72-481E-2786-C9FD-D08B6E3DBC4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906CA7B-054A-0344-4D2B-FA04D9CF19D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0A2C1C1B-BAB0-3535-3AF8-2A569A473941}"/>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1BC6117B-9F42-724D-DFBA-83AB1015BDC2}"/>
              </a:ext>
            </a:extLst>
          </p:cNvPr>
          <p:cNvPicPr>
            <a:picLocks noChangeAspect="1"/>
          </p:cNvPicPr>
          <p:nvPr/>
        </p:nvPicPr>
        <p:blipFill>
          <a:blip r:embed="rId11"/>
          <a:stretch>
            <a:fillRect/>
          </a:stretch>
        </p:blipFill>
        <p:spPr>
          <a:xfrm>
            <a:off x="2703496" y="3759416"/>
            <a:ext cx="2952750" cy="1543050"/>
          </a:xfrm>
          <a:prstGeom prst="rect">
            <a:avLst/>
          </a:prstGeom>
        </p:spPr>
      </p:pic>
    </p:spTree>
    <p:extLst>
      <p:ext uri="{BB962C8B-B14F-4D97-AF65-F5344CB8AC3E}">
        <p14:creationId xmlns:p14="http://schemas.microsoft.com/office/powerpoint/2010/main" val="2734931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C0BBE-E20E-6476-4935-49A865E3F92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15CF721-8D2B-F78F-1B40-FDE6DB7748D9}"/>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06906BE-8FD5-A8A2-C2A3-697A33C7CF5C}"/>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dirty="0">
                <a:solidFill>
                  <a:srgbClr val="1F497D"/>
                </a:solidFill>
                <a:effectLst/>
                <a:latin typeface="Times New Roman" panose="02020603050405020304" pitchFamily="18" charset="0"/>
                <a:ea typeface="Arial" panose="020B0604020202020204" pitchFamily="34" charset="0"/>
              </a:rPr>
              <a:t>ADVANCED COOKING METHODS AND SPECIAL CUISINES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A877262-90BE-C770-F80B-9706885E203B}"/>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04DA8F63-C850-595E-76AF-688ED3BA8BF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005B37D4-4B36-1FAD-96D8-06F66C7A3F6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DEFD87C-F0D1-F7E4-10D1-1D08C8103A77}"/>
              </a:ext>
            </a:extLst>
          </p:cNvPr>
          <p:cNvSpPr txBox="1"/>
          <p:nvPr/>
        </p:nvSpPr>
        <p:spPr>
          <a:xfrm>
            <a:off x="568989" y="1760931"/>
            <a:ext cx="7679500" cy="1477328"/>
          </a:xfrm>
          <a:prstGeom prst="rect">
            <a:avLst/>
          </a:prstGeom>
          <a:noFill/>
        </p:spPr>
        <p:txBody>
          <a:bodyPr wrap="square" rtlCol="0">
            <a:spAutoFit/>
          </a:bodyPr>
          <a:lstStyle/>
          <a:p>
            <a:pPr algn="just">
              <a:buNone/>
            </a:pPr>
            <a:r>
              <a:rPr lang="en-US" sz="1800" dirty="0">
                <a:effectLst/>
                <a:latin typeface="Times New Roman" panose="02020603050405020304" pitchFamily="18" charset="0"/>
                <a:ea typeface="Times New Roman" panose="02020603050405020304" pitchFamily="18" charset="0"/>
              </a:rPr>
              <a:t>Leadership chefs should also be tasked with staying informed about industry trends. By reviewing food and hospitality reports from sources like Technomic, Food &amp; Wine, or </a:t>
            </a:r>
            <a:r>
              <a:rPr lang="en-US" sz="1800" dirty="0" err="1">
                <a:effectLst/>
                <a:latin typeface="Times New Roman" panose="02020603050405020304" pitchFamily="18" charset="0"/>
                <a:ea typeface="Times New Roman" panose="02020603050405020304" pitchFamily="18" charset="0"/>
              </a:rPr>
              <a:t>Worldchefs</a:t>
            </a:r>
            <a:r>
              <a:rPr lang="en-US" sz="1800" dirty="0">
                <a:effectLst/>
                <a:latin typeface="Times New Roman" panose="02020603050405020304" pitchFamily="18" charset="0"/>
                <a:ea typeface="Times New Roman" panose="02020603050405020304" pitchFamily="18" charset="0"/>
              </a:rPr>
              <a:t>, they can brief their teams regularly on shifts in consumer preferences and culinary innovation. This kind of knowledge-sharing keeps the whole team aligned with industry standards and guest expectations.</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9693F7F9-2ACD-3441-F05E-BFC567F90A81}"/>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115E4BAC-1F62-DC28-FD48-413FA2F6830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0F84BD56-112A-3E14-8C76-CA1E8E7DD89C}"/>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0435AE2E-8A82-FA14-4920-BC99ACB2380E}"/>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63E57BB-FD12-2C78-0ADF-D0D9F32FBE7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100837A2-C6F1-518A-2DA9-B29A582091F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0945EC7-C3C0-60DE-73F3-CFB110CD9E03}"/>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FEAF429-1597-8C8B-7A67-6007C4AAD3FD}"/>
              </a:ext>
            </a:extLst>
          </p:cNvPr>
          <p:cNvPicPr>
            <a:picLocks noChangeAspect="1"/>
          </p:cNvPicPr>
          <p:nvPr/>
        </p:nvPicPr>
        <p:blipFill>
          <a:blip r:embed="rId11"/>
          <a:stretch>
            <a:fillRect/>
          </a:stretch>
        </p:blipFill>
        <p:spPr>
          <a:xfrm>
            <a:off x="2231923" y="3315692"/>
            <a:ext cx="4572000" cy="2689860"/>
          </a:xfrm>
          <a:prstGeom prst="rect">
            <a:avLst/>
          </a:prstGeom>
        </p:spPr>
      </p:pic>
    </p:spTree>
    <p:extLst>
      <p:ext uri="{BB962C8B-B14F-4D97-AF65-F5344CB8AC3E}">
        <p14:creationId xmlns:p14="http://schemas.microsoft.com/office/powerpoint/2010/main" val="44107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7E242-71C9-F8F7-1C78-8E2448D9EF7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2ACDFC4-E2DD-F067-5CB9-8D789A3D9EBB}"/>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2D11E89-C393-EC60-CBE0-DA97A2CAE9D7}"/>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dirty="0">
                <a:solidFill>
                  <a:srgbClr val="1F497D"/>
                </a:solidFill>
                <a:effectLst/>
                <a:latin typeface="Times New Roman" panose="02020603050405020304" pitchFamily="18" charset="0"/>
                <a:ea typeface="Arial" panose="020B0604020202020204" pitchFamily="34" charset="0"/>
              </a:rPr>
              <a:t>ADVANCED COOKING METHODS AND SPECIAL CUISINES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DBCE3C7-2EF6-3D34-822D-F05057D6C00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95263F7A-B35E-4F10-DD3C-E28FA54D9936}"/>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A27BE09A-5C6B-1700-A69C-0C434D3E5260}"/>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6BCF026-0A9A-9273-8114-EE282D5ABAD0}"/>
              </a:ext>
            </a:extLst>
          </p:cNvPr>
          <p:cNvSpPr txBox="1"/>
          <p:nvPr/>
        </p:nvSpPr>
        <p:spPr>
          <a:xfrm>
            <a:off x="638827" y="1760930"/>
            <a:ext cx="7679500" cy="1754326"/>
          </a:xfrm>
          <a:prstGeom prst="rect">
            <a:avLst/>
          </a:prstGeom>
          <a:noFill/>
        </p:spPr>
        <p:txBody>
          <a:bodyPr wrap="square" rtlCol="0">
            <a:spAutoFit/>
          </a:bodyPr>
          <a:lstStyle/>
          <a:p>
            <a:pPr algn="just">
              <a:buNone/>
            </a:pPr>
            <a:r>
              <a:rPr lang="en-US" dirty="0">
                <a:latin typeface="Times New Roman" panose="02020603050405020304" pitchFamily="18" charset="0"/>
                <a:ea typeface="Times New Roman" panose="02020603050405020304" pitchFamily="18" charset="0"/>
              </a:rPr>
              <a:t>T</a:t>
            </a:r>
            <a:r>
              <a:rPr lang="en-US" sz="1800" dirty="0">
                <a:effectLst/>
                <a:latin typeface="Times New Roman" panose="02020603050405020304" pitchFamily="18" charset="0"/>
                <a:ea typeface="Times New Roman" panose="02020603050405020304" pitchFamily="18" charset="0"/>
              </a:rPr>
              <a:t>raining and development should not be limited to active contracts. Offering optional pre-deployment workshops or post-contract culinary bootcamps ensures that returning staff continue to evolve their skills even when off duty. These can focus on cutting-edge topics like sustainability, wellness-focused cooking, or advanced regional techniques, giving returning crew an edge before they rejoin the team.</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F7300ED9-3C22-1729-FC6F-AE6313F7F298}"/>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C71F9BC6-79B2-2635-118C-D5298510DC6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748CDCF-0386-9077-CF51-683F3C4971B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0C1336F-545D-F8DA-4862-40B3184C7253}"/>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334DCF7-CCB9-5998-42CA-9FBA1055A20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C375D00-8A60-7908-F30B-77C7A6593E9F}"/>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2B9990F-6525-FAC0-4B47-A210AB030DA3}"/>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BA0C099F-A3C9-1633-493D-E6E4766DB476}"/>
              </a:ext>
            </a:extLst>
          </p:cNvPr>
          <p:cNvPicPr>
            <a:picLocks noChangeAspect="1"/>
          </p:cNvPicPr>
          <p:nvPr/>
        </p:nvPicPr>
        <p:blipFill>
          <a:blip r:embed="rId11"/>
          <a:stretch>
            <a:fillRect/>
          </a:stretch>
        </p:blipFill>
        <p:spPr>
          <a:xfrm>
            <a:off x="2610042" y="3465598"/>
            <a:ext cx="2738455" cy="2428875"/>
          </a:xfrm>
          <a:prstGeom prst="rect">
            <a:avLst/>
          </a:prstGeom>
        </p:spPr>
      </p:pic>
    </p:spTree>
    <p:extLst>
      <p:ext uri="{BB962C8B-B14F-4D97-AF65-F5344CB8AC3E}">
        <p14:creationId xmlns:p14="http://schemas.microsoft.com/office/powerpoint/2010/main" val="10021327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CEA41-7920-1A0F-15C2-C32E3122AFE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5EA2326-9019-4FD7-3229-BFC17E4EAA78}"/>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128BC54D-8327-35BC-145B-245106DA1FE0}"/>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dirty="0">
                <a:solidFill>
                  <a:srgbClr val="1F497D"/>
                </a:solidFill>
                <a:effectLst/>
                <a:latin typeface="Times New Roman" panose="02020603050405020304" pitchFamily="18" charset="0"/>
                <a:ea typeface="Arial" panose="020B0604020202020204" pitchFamily="34" charset="0"/>
              </a:rPr>
              <a:t>ADVANCED COOKING METHODS AND SPECIAL CUISINES</a:t>
            </a: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B67959FE-D22E-14B8-29E6-D097679A64C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13A98D0-181B-4543-AB45-F0D63BD50A79}"/>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B5AAB97-5A4F-B329-14C5-62418EC1412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72D023AF-AF64-8ABB-CA3D-45218D68F66C}"/>
              </a:ext>
            </a:extLst>
          </p:cNvPr>
          <p:cNvSpPr txBox="1"/>
          <p:nvPr/>
        </p:nvSpPr>
        <p:spPr>
          <a:xfrm>
            <a:off x="638827" y="1760930"/>
            <a:ext cx="7679500" cy="1754326"/>
          </a:xfrm>
          <a:prstGeom prst="rect">
            <a:avLst/>
          </a:prstGeom>
          <a:noFill/>
        </p:spPr>
        <p:txBody>
          <a:bodyPr wrap="square" rtlCol="0">
            <a:spAutoFit/>
          </a:bodyPr>
          <a:lstStyle/>
          <a:p>
            <a:pPr algn="just">
              <a:buNone/>
            </a:pPr>
            <a:r>
              <a:rPr lang="en-US" dirty="0">
                <a:latin typeface="Times New Roman" panose="02020603050405020304" pitchFamily="18" charset="0"/>
                <a:ea typeface="Times New Roman" panose="02020603050405020304" pitchFamily="18" charset="0"/>
              </a:rPr>
              <a:t>S</a:t>
            </a:r>
            <a:r>
              <a:rPr lang="en-US" sz="1800" dirty="0">
                <a:effectLst/>
                <a:latin typeface="Times New Roman" panose="02020603050405020304" pitchFamily="18" charset="0"/>
                <a:ea typeface="Times New Roman" panose="02020603050405020304" pitchFamily="18" charset="0"/>
              </a:rPr>
              <a:t>taying up to date with advanced cooking methods and specialized cuisines onboard ships requires a multi-faceted approach that blends hands-on experience, digital learning, cultural exchange, and structured innovation. By cultivating a culture of continuous learning and curiosity, shipboard culinary teams can meet and exceed guest expectations—delivering world-class cuisine, even in the middle of the ocean.</a:t>
            </a:r>
            <a:endParaRPr lang="en-US" sz="2800" dirty="0">
              <a:effectLst/>
              <a:latin typeface="Times New Roman" panose="02020603050405020304" pitchFamily="18" charset="0"/>
              <a:ea typeface="Times New Roman" panose="02020603050405020304" pitchFamily="18" charset="0"/>
            </a:endParaRPr>
          </a:p>
        </p:txBody>
      </p:sp>
      <p:sp>
        <p:nvSpPr>
          <p:cNvPr id="3" name="Rectangle 2">
            <a:extLst>
              <a:ext uri="{FF2B5EF4-FFF2-40B4-BE49-F238E27FC236}">
                <a16:creationId xmlns:a16="http://schemas.microsoft.com/office/drawing/2014/main" id="{423F5B82-6AE0-C87C-6ABC-B06A5AE4E64B}"/>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A515FAD3-5086-C971-C9A8-17367D681E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C412CC0C-49AD-6DB3-0581-1D74F55327F0}"/>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ECD4670-B871-D90F-9DA7-D9801F862F3D}"/>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F890893-EA92-9F1E-C8AC-98A322596832}"/>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18F6B3B-49BE-B721-8080-F572A139841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76C2BFE3-D6D6-D7E0-2DD1-0AFF119B7459}"/>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4582683E-49F1-6D70-2671-10F25D4CEB30}"/>
              </a:ext>
            </a:extLst>
          </p:cNvPr>
          <p:cNvPicPr>
            <a:picLocks noChangeAspect="1"/>
          </p:cNvPicPr>
          <p:nvPr/>
        </p:nvPicPr>
        <p:blipFill>
          <a:blip r:embed="rId11"/>
          <a:stretch>
            <a:fillRect/>
          </a:stretch>
        </p:blipFill>
        <p:spPr>
          <a:xfrm>
            <a:off x="3284435" y="3597798"/>
            <a:ext cx="2466975" cy="1847850"/>
          </a:xfrm>
          <a:prstGeom prst="rect">
            <a:avLst/>
          </a:prstGeom>
        </p:spPr>
      </p:pic>
    </p:spTree>
    <p:extLst>
      <p:ext uri="{BB962C8B-B14F-4D97-AF65-F5344CB8AC3E}">
        <p14:creationId xmlns:p14="http://schemas.microsoft.com/office/powerpoint/2010/main" val="1277471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500A3-A8D8-14BE-00C0-3176012A55BE}"/>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6EA9AB1-7023-2052-CCD6-5DF0FBB5012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C6C878C-A845-E03C-3EAA-6E6CFFEED64C}"/>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BLUE SKILLS FOR THE GREEN GALLEYS</a:t>
            </a:r>
          </a:p>
        </p:txBody>
      </p:sp>
      <p:grpSp>
        <p:nvGrpSpPr>
          <p:cNvPr id="4" name="Group 3">
            <a:extLst>
              <a:ext uri="{FF2B5EF4-FFF2-40B4-BE49-F238E27FC236}">
                <a16:creationId xmlns:a16="http://schemas.microsoft.com/office/drawing/2014/main" id="{FDE1A54A-3404-88B1-7F10-988435D2DE4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DA12D9DE-275D-A45F-3DE9-18E6F330089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5107638-D502-FE93-D719-2259DA9F524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157E4535-D112-0A1C-3A10-0D933E9C0687}"/>
              </a:ext>
            </a:extLst>
          </p:cNvPr>
          <p:cNvSpPr txBox="1"/>
          <p:nvPr/>
        </p:nvSpPr>
        <p:spPr>
          <a:xfrm>
            <a:off x="638827" y="1760930"/>
            <a:ext cx="7679500" cy="1754326"/>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Blue Skills for Green Galleys</a:t>
            </a:r>
            <a:r>
              <a:rPr lang="en-US" sz="1800" dirty="0">
                <a:effectLst/>
                <a:latin typeface="Times New Roman" panose="02020603050405020304" pitchFamily="18" charset="0"/>
                <a:ea typeface="Times New Roman" panose="02020603050405020304" pitchFamily="18" charset="0"/>
              </a:rPr>
              <a:t> refers to the combination of maritime culinary skills (“blue skills”) with sustainable, eco-friendly practices (“green galleys”) aimed at reducing the environmental impact of shipboard food operations. This concept highlights the importance of equipping galley staff not only with traditional cooking and kitchen management skills but also with knowledge and practices that support environmental stewardship at sea.</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B15FB95-8DC6-DA31-9BA5-2AE26C10DD2F}"/>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1AE17889-4820-E85A-B1C4-9948AF11A86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666DD0E-BC8B-9A2A-D60D-2FF976FDB93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FAA15E0-4600-71C3-4CFD-38CAEBB6F6B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B1195BC-D743-2553-4183-BB6FABD1D61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C0E1765-CD92-2975-926B-62FB7DA12D49}"/>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6B0BCA1-469D-CD89-7361-A5CA0D8F3458}"/>
              </a:ext>
            </a:extLst>
          </p:cNvPr>
          <p:cNvPicPr>
            <a:picLocks noChangeAspect="1"/>
          </p:cNvPicPr>
          <p:nvPr/>
        </p:nvPicPr>
        <p:blipFill>
          <a:blip r:embed="rId10"/>
          <a:stretch>
            <a:fillRect/>
          </a:stretch>
        </p:blipFill>
        <p:spPr>
          <a:xfrm>
            <a:off x="7704595" y="0"/>
            <a:ext cx="1227464" cy="1224789"/>
          </a:xfrm>
          <a:prstGeom prst="rect">
            <a:avLst/>
          </a:prstGeom>
        </p:spPr>
      </p:pic>
      <p:pic>
        <p:nvPicPr>
          <p:cNvPr id="6" name="Picture 5">
            <a:extLst>
              <a:ext uri="{FF2B5EF4-FFF2-40B4-BE49-F238E27FC236}">
                <a16:creationId xmlns:a16="http://schemas.microsoft.com/office/drawing/2014/main" id="{19DC58BA-E62D-67C9-E180-E6DFD4D30F2E}"/>
              </a:ext>
            </a:extLst>
          </p:cNvPr>
          <p:cNvPicPr>
            <a:picLocks noChangeAspect="1"/>
          </p:cNvPicPr>
          <p:nvPr/>
        </p:nvPicPr>
        <p:blipFill>
          <a:blip r:embed="rId11"/>
          <a:stretch>
            <a:fillRect/>
          </a:stretch>
        </p:blipFill>
        <p:spPr>
          <a:xfrm>
            <a:off x="3247667" y="3578965"/>
            <a:ext cx="2540511" cy="2534299"/>
          </a:xfrm>
          <a:prstGeom prst="rect">
            <a:avLst/>
          </a:prstGeom>
        </p:spPr>
      </p:pic>
    </p:spTree>
    <p:extLst>
      <p:ext uri="{BB962C8B-B14F-4D97-AF65-F5344CB8AC3E}">
        <p14:creationId xmlns:p14="http://schemas.microsoft.com/office/powerpoint/2010/main" val="3231750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1A782-974A-1C28-3327-B6DDE040741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CB2C5FF-7196-8A30-241A-0C673685F79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1FB9FBB-C4FC-02CE-8EA8-E6356000EB19}"/>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BLUE SKILLS FOR THE GREEN GALLEYS</a:t>
            </a:r>
          </a:p>
        </p:txBody>
      </p:sp>
      <p:grpSp>
        <p:nvGrpSpPr>
          <p:cNvPr id="4" name="Group 3">
            <a:extLst>
              <a:ext uri="{FF2B5EF4-FFF2-40B4-BE49-F238E27FC236}">
                <a16:creationId xmlns:a16="http://schemas.microsoft.com/office/drawing/2014/main" id="{35752ABD-F64B-DFA1-A20E-254320294D9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E0B634F-A562-CD58-999B-92A4F7CDB40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8AF4D4B-32FD-1E99-0589-7860C6E142D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3025B7EE-F1E5-C00D-9240-31206017F3E5}"/>
              </a:ext>
            </a:extLst>
          </p:cNvPr>
          <p:cNvSpPr txBox="1"/>
          <p:nvPr/>
        </p:nvSpPr>
        <p:spPr>
          <a:xfrm>
            <a:off x="638827" y="1760930"/>
            <a:ext cx="7679500" cy="3293209"/>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What Are Blue Skills?</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en-US" sz="1800" dirty="0">
                <a:effectLst/>
                <a:latin typeface="Times New Roman" panose="02020603050405020304" pitchFamily="18" charset="0"/>
                <a:ea typeface="Times New Roman" panose="02020603050405020304" pitchFamily="18" charset="0"/>
              </a:rPr>
              <a:t>“Blue skills” are the technical and operational competencies required to work effectively in maritime culinary environments. These include:</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Expertise in shipboard food preparation, storage, and service under space and resource constraints.</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Knowledge of maritime hygiene and safety regulations.</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Ability to manage inventory and reduce food waste in limited-provision contexts.</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Familiarity with emergency protocols and teamwork onboard.</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en-US" sz="1800" dirty="0">
                <a:effectLst/>
                <a:latin typeface="Times New Roman" panose="02020603050405020304" pitchFamily="18" charset="0"/>
                <a:ea typeface="Times New Roman" panose="02020603050405020304" pitchFamily="18" charset="0"/>
              </a:rPr>
              <a:t>In essence, blue skills cover everything a culinary professional needs to know to operate efficiently within the unique conditions of a ship’s galley.</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E4E426C5-2BF6-31E4-A18F-6392C7BB7FD6}"/>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3891BDDF-0A34-36EB-7140-51F367E0B1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028C89F-05E0-E4EE-B037-C60B362D1019}"/>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7911E644-5FDD-C87B-06F0-697B6697FC2B}"/>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203E0CC4-DE5C-8AEC-1E75-39359383702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88E4626D-B2E1-E73C-7373-CD698C59FB9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6C2AC80B-F551-DE56-39D6-CE6B93169B2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4989713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C9C52-9FEA-B24A-D42D-DCD02EE898F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5786E08-036C-31E9-B811-06C841BE3FF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7487B742-B424-C860-E1DA-CBE6DA47C9BE}"/>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BLUE SKILLS FOR THE GREEN GALLEYS</a:t>
            </a:r>
          </a:p>
        </p:txBody>
      </p:sp>
      <p:grpSp>
        <p:nvGrpSpPr>
          <p:cNvPr id="4" name="Group 3">
            <a:extLst>
              <a:ext uri="{FF2B5EF4-FFF2-40B4-BE49-F238E27FC236}">
                <a16:creationId xmlns:a16="http://schemas.microsoft.com/office/drawing/2014/main" id="{E88C2950-310A-CACD-A202-5D1619A5925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20029A39-A219-B4B0-DF6F-D5D829766CC8}"/>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758F099B-A8D8-B0C9-BC96-4FA15DF856B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B2D99974-0253-FC65-DB24-F7741D4B5FCB}"/>
              </a:ext>
            </a:extLst>
          </p:cNvPr>
          <p:cNvSpPr txBox="1"/>
          <p:nvPr/>
        </p:nvSpPr>
        <p:spPr>
          <a:xfrm>
            <a:off x="638827" y="1760930"/>
            <a:ext cx="7679500" cy="3293209"/>
          </a:xfrm>
          <a:prstGeom prst="rect">
            <a:avLst/>
          </a:prstGeom>
          <a:noFill/>
        </p:spPr>
        <p:txBody>
          <a:bodyPr wrap="square" rtlCol="0">
            <a:spAutoFit/>
          </a:bodyPr>
          <a:lstStyle/>
          <a:p>
            <a:pPr algn="l">
              <a:spcAft>
                <a:spcPts val="200"/>
              </a:spcAft>
              <a:buNone/>
            </a:pPr>
            <a:r>
              <a:rPr lang="en-US" sz="1800" dirty="0">
                <a:effectLst/>
                <a:latin typeface="Times New Roman" panose="02020603050405020304" pitchFamily="18" charset="0"/>
                <a:ea typeface="Times New Roman" panose="02020603050405020304" pitchFamily="18" charset="0"/>
              </a:rPr>
              <a:t>“Green galleys” focus on the environmental sustainability within the ship’s kitchen operations. Key principles include:</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Reducing food waste</a:t>
            </a:r>
            <a:r>
              <a:rPr lang="en-US" sz="1800" dirty="0">
                <a:effectLst/>
                <a:latin typeface="Times New Roman" panose="02020603050405020304" pitchFamily="18" charset="0"/>
                <a:ea typeface="Times New Roman" panose="02020603050405020304" pitchFamily="18" charset="0"/>
              </a:rPr>
              <a:t> through smarter purchasing, portion control, and reusing leftovers creatively.</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Energy efficiency</a:t>
            </a:r>
            <a:r>
              <a:rPr lang="en-US" sz="1800" dirty="0">
                <a:effectLst/>
                <a:latin typeface="Times New Roman" panose="02020603050405020304" pitchFamily="18" charset="0"/>
                <a:ea typeface="Times New Roman" panose="02020603050405020304" pitchFamily="18" charset="0"/>
              </a:rPr>
              <a:t> by optimizing kitchen equipment use and adopting energy-saving appliances.</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Water conservation</a:t>
            </a:r>
            <a:r>
              <a:rPr lang="en-US" sz="1800" dirty="0">
                <a:effectLst/>
                <a:latin typeface="Times New Roman" panose="02020603050405020304" pitchFamily="18" charset="0"/>
                <a:ea typeface="Times New Roman" panose="02020603050405020304" pitchFamily="18" charset="0"/>
              </a:rPr>
              <a:t> through efficient dishwashing and cooking processes.</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Sustainable sourcing</a:t>
            </a:r>
            <a:r>
              <a:rPr lang="en-US" sz="1800" dirty="0">
                <a:effectLst/>
                <a:latin typeface="Times New Roman" panose="02020603050405020304" pitchFamily="18" charset="0"/>
                <a:ea typeface="Times New Roman" panose="02020603050405020304" pitchFamily="18" charset="0"/>
              </a:rPr>
              <a:t> by prioritizing local, seasonal, and certified sustainable ingredients.</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Waste segregation and recycling</a:t>
            </a:r>
            <a:r>
              <a:rPr lang="en-US" sz="1800" dirty="0">
                <a:effectLst/>
                <a:latin typeface="Times New Roman" panose="02020603050405020304" pitchFamily="18" charset="0"/>
                <a:ea typeface="Times New Roman" panose="02020603050405020304" pitchFamily="18" charset="0"/>
              </a:rPr>
              <a:t> to minimize landfill impact.</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b="1" dirty="0">
                <a:effectLst/>
                <a:latin typeface="Times New Roman" panose="02020603050405020304" pitchFamily="18" charset="0"/>
                <a:ea typeface="Times New Roman" panose="02020603050405020304" pitchFamily="18" charset="0"/>
              </a:rPr>
              <a:t>Reducing single-use plastics</a:t>
            </a:r>
            <a:r>
              <a:rPr lang="en-US" sz="1800" dirty="0">
                <a:effectLst/>
                <a:latin typeface="Times New Roman" panose="02020603050405020304" pitchFamily="18" charset="0"/>
                <a:ea typeface="Times New Roman" panose="02020603050405020304" pitchFamily="18" charset="0"/>
              </a:rPr>
              <a:t> and using eco-friendly packaging.</a:t>
            </a: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C6A367BE-5941-11B8-EE3A-BC4624686025}"/>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6E2B5328-65A6-67AF-9078-6A5CF364ABE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7C764BA8-480B-46D6-634F-64D29F0CC8F8}"/>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0D9FCB2-5023-A304-8EA0-1F59168CACE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5DDDD1F-C00B-ECFC-D082-C4D71C1BF98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DA98907-49C7-3E63-888A-82AB31C49E7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1441C52F-075E-9AC3-8721-05884AB8AF19}"/>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602470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1D084-0409-9253-8A95-46FFC33C1FF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0F0D374-F311-A280-35D4-F9CCA18AF243}"/>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0B0A8A9-00D2-C0EF-D61E-3A74B2F34F78}"/>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BLUE SKILLS FOR THE GREEN GALLEYS</a:t>
            </a:r>
          </a:p>
        </p:txBody>
      </p:sp>
      <p:grpSp>
        <p:nvGrpSpPr>
          <p:cNvPr id="4" name="Group 3">
            <a:extLst>
              <a:ext uri="{FF2B5EF4-FFF2-40B4-BE49-F238E27FC236}">
                <a16:creationId xmlns:a16="http://schemas.microsoft.com/office/drawing/2014/main" id="{F8DB7F8B-3108-0314-D05A-4AC9F0884BA6}"/>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872E579-2118-E90B-6137-D620A71A228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8A90A8C3-9D6B-FD1C-8AED-7B1B08348C02}"/>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1C8D1CB-F964-4672-13B1-E45795502C84}"/>
              </a:ext>
            </a:extLst>
          </p:cNvPr>
          <p:cNvSpPr txBox="1"/>
          <p:nvPr/>
        </p:nvSpPr>
        <p:spPr>
          <a:xfrm>
            <a:off x="638827" y="1760930"/>
            <a:ext cx="7679500" cy="1805623"/>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Why Are Blue Skills Important for Green Galleys?</a:t>
            </a:r>
            <a:endParaRPr lang="en-US" sz="1800" dirty="0">
              <a:effectLst/>
              <a:latin typeface="Times New Roman" panose="02020603050405020304" pitchFamily="18" charset="0"/>
              <a:ea typeface="Arial" panose="020B0604020202020204" pitchFamily="34" charset="0"/>
            </a:endParaRPr>
          </a:p>
          <a:p>
            <a:pPr algn="l">
              <a:spcAft>
                <a:spcPts val="200"/>
              </a:spcAft>
              <a:buNone/>
            </a:pPr>
            <a:r>
              <a:rPr lang="en-US" sz="1800" dirty="0">
                <a:effectLst/>
                <a:latin typeface="Times New Roman" panose="02020603050405020304" pitchFamily="18" charset="0"/>
                <a:ea typeface="Times New Roman" panose="02020603050405020304" pitchFamily="18" charset="0"/>
              </a:rPr>
              <a:t>To run a truly sustainable galley, crew members must integrate their maritime culinary expertise with eco-friendly practices. This means understanding not only how to prepare food safely and efficiently but also how to minimize environmental impact while maintaining quality and service standards.</a:t>
            </a:r>
            <a:endParaRPr lang="en-US" sz="1800" dirty="0">
              <a:effectLst/>
              <a:latin typeface="Times New Roman" panose="02020603050405020304" pitchFamily="18" charset="0"/>
              <a:ea typeface="Arial" panose="020B0604020202020204" pitchFamily="34" charset="0"/>
            </a:endParaRPr>
          </a:p>
          <a:p>
            <a:pPr lvl="0" algn="l">
              <a:spcAft>
                <a:spcPts val="200"/>
              </a:spcAft>
              <a:buSzPts val="1000"/>
              <a:tabLst>
                <a:tab pos="45720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2808C797-BC54-DAAB-3AF9-FD8F0417AF94}"/>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63DE2C9A-E5D8-22B5-4047-4F6E99A2D3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852685D-304B-7D7E-5B8C-2F65CD19FD5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5464ABC5-FA41-C66A-DF52-00EB06290839}"/>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A97C201B-5160-6ECD-44B3-5AE93BE7B96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267316D-484D-1C34-4CC5-E9B4EEFC0E0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C5E9577-8401-122D-6913-082C5A18C5AA}"/>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93EBF4BF-A41A-A33F-82E2-94D4B05670EC}"/>
              </a:ext>
            </a:extLst>
          </p:cNvPr>
          <p:cNvPicPr>
            <a:picLocks noChangeAspect="1"/>
          </p:cNvPicPr>
          <p:nvPr/>
        </p:nvPicPr>
        <p:blipFill>
          <a:blip r:embed="rId11"/>
          <a:stretch>
            <a:fillRect/>
          </a:stretch>
        </p:blipFill>
        <p:spPr>
          <a:xfrm>
            <a:off x="1789364" y="3705152"/>
            <a:ext cx="2619375" cy="1743075"/>
          </a:xfrm>
          <a:prstGeom prst="rect">
            <a:avLst/>
          </a:prstGeom>
        </p:spPr>
      </p:pic>
      <p:pic>
        <p:nvPicPr>
          <p:cNvPr id="6" name="Picture 5">
            <a:extLst>
              <a:ext uri="{FF2B5EF4-FFF2-40B4-BE49-F238E27FC236}">
                <a16:creationId xmlns:a16="http://schemas.microsoft.com/office/drawing/2014/main" id="{29770B9D-912F-E5F0-39DD-F8264573A0E3}"/>
              </a:ext>
            </a:extLst>
          </p:cNvPr>
          <p:cNvPicPr>
            <a:picLocks noChangeAspect="1"/>
          </p:cNvPicPr>
          <p:nvPr/>
        </p:nvPicPr>
        <p:blipFill>
          <a:blip r:embed="rId12"/>
          <a:stretch>
            <a:fillRect/>
          </a:stretch>
        </p:blipFill>
        <p:spPr>
          <a:xfrm>
            <a:off x="5225002" y="3705152"/>
            <a:ext cx="2619375" cy="1743075"/>
          </a:xfrm>
          <a:prstGeom prst="rect">
            <a:avLst/>
          </a:prstGeom>
        </p:spPr>
      </p:pic>
    </p:spTree>
    <p:extLst>
      <p:ext uri="{BB962C8B-B14F-4D97-AF65-F5344CB8AC3E}">
        <p14:creationId xmlns:p14="http://schemas.microsoft.com/office/powerpoint/2010/main" val="1254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25E35E7-ADF2-DF87-F593-238EB257855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AFB18B8A-F333-2823-E4C5-2F382FABFC59}"/>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2400" b="1" dirty="0">
                <a:solidFill>
                  <a:srgbClr val="002060"/>
                </a:solidFill>
                <a:latin typeface="Times New Roman" panose="02020603050405020304" pitchFamily="18" charset="0"/>
                <a:cs typeface="Times New Roman" panose="02020603050405020304" pitchFamily="18" charset="0"/>
              </a:rPr>
              <a:t>COURSE OVERVIEW</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81020B7-6199-F090-F61D-88E549EFF36A}"/>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18D063-6CD9-818F-0B92-D5AA466AA41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98871C56-B0CA-B50E-DCCE-AB940CBF213C}"/>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4A543130-7339-D6F9-E1AD-DEEABE3928B8}"/>
              </a:ext>
            </a:extLst>
          </p:cNvPr>
          <p:cNvSpPr txBox="1"/>
          <p:nvPr/>
        </p:nvSpPr>
        <p:spPr>
          <a:xfrm>
            <a:off x="552450" y="1678387"/>
            <a:ext cx="7962900" cy="1502976"/>
          </a:xfrm>
          <a:prstGeom prst="rect">
            <a:avLst/>
          </a:prstGeom>
          <a:noFill/>
        </p:spPr>
        <p:txBody>
          <a:bodyPr wrap="square" rtlCol="0">
            <a:spAutoFit/>
          </a:bodyPr>
          <a:lstStyle/>
          <a:p>
            <a:pPr algn="just">
              <a:spcAft>
                <a:spcPts val="200"/>
              </a:spcAft>
              <a:buNone/>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This course is designed to equip galley staff with the skills, knowledge, and mindset necessary to excel in modern maritime culinary environments. Upon successful completion, participants will be able to achieve the following learning objectives:</a:t>
            </a:r>
          </a:p>
          <a:p>
            <a:pPr algn="just">
              <a:spcAft>
                <a:spcPts val="200"/>
              </a:spcAft>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42486440-B35B-62E0-126C-D1DCC0EE54AE}"/>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82A46AF0-F2FC-5EB2-ECC1-3841E418A1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72290F9-ED76-C9E6-74EE-091CC469C30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D733F1F1-E3EB-D09E-0C78-D639209332C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127A4D7-11B0-B7EE-75FC-06409BB713AD}"/>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D2D36D7-A54E-49F0-C31A-A6F15608FB1D}"/>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58DE7111-D642-DDD9-AC40-A762F4BAA3B7}"/>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D6DEFD2A-B624-8936-3F28-A9361700F763}"/>
              </a:ext>
            </a:extLst>
          </p:cNvPr>
          <p:cNvPicPr>
            <a:picLocks noChangeAspect="1"/>
          </p:cNvPicPr>
          <p:nvPr/>
        </p:nvPicPr>
        <p:blipFill>
          <a:blip r:embed="rId11"/>
          <a:stretch>
            <a:fillRect/>
          </a:stretch>
        </p:blipFill>
        <p:spPr>
          <a:xfrm>
            <a:off x="1143000" y="3516928"/>
            <a:ext cx="2609850" cy="1752600"/>
          </a:xfrm>
          <a:prstGeom prst="rect">
            <a:avLst/>
          </a:prstGeom>
        </p:spPr>
      </p:pic>
      <p:pic>
        <p:nvPicPr>
          <p:cNvPr id="6" name="Picture 5">
            <a:extLst>
              <a:ext uri="{FF2B5EF4-FFF2-40B4-BE49-F238E27FC236}">
                <a16:creationId xmlns:a16="http://schemas.microsoft.com/office/drawing/2014/main" id="{F5EAF5DD-69EE-9ADA-4813-14A15C1DE612}"/>
              </a:ext>
            </a:extLst>
          </p:cNvPr>
          <p:cNvPicPr>
            <a:picLocks noChangeAspect="1"/>
          </p:cNvPicPr>
          <p:nvPr/>
        </p:nvPicPr>
        <p:blipFill>
          <a:blip r:embed="rId12"/>
          <a:stretch>
            <a:fillRect/>
          </a:stretch>
        </p:blipFill>
        <p:spPr>
          <a:xfrm>
            <a:off x="4894807" y="3559392"/>
            <a:ext cx="2619375" cy="1743075"/>
          </a:xfrm>
          <a:prstGeom prst="rect">
            <a:avLst/>
          </a:prstGeom>
        </p:spPr>
      </p:pic>
    </p:spTree>
    <p:extLst>
      <p:ext uri="{BB962C8B-B14F-4D97-AF65-F5344CB8AC3E}">
        <p14:creationId xmlns:p14="http://schemas.microsoft.com/office/powerpoint/2010/main" val="3790637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1881D-34C5-0BD2-B9A2-C33C6C1A9C98}"/>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EA41F504-56D9-2A45-EC6A-EF4BEAEFED34}"/>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566DE75-3A26-CC14-770F-4A37FE8B421E}"/>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BLUE SKILLS FOR THE GREEN GALLEYS</a:t>
            </a:r>
          </a:p>
        </p:txBody>
      </p:sp>
      <p:grpSp>
        <p:nvGrpSpPr>
          <p:cNvPr id="4" name="Group 3">
            <a:extLst>
              <a:ext uri="{FF2B5EF4-FFF2-40B4-BE49-F238E27FC236}">
                <a16:creationId xmlns:a16="http://schemas.microsoft.com/office/drawing/2014/main" id="{C755D4E5-94B3-027C-7976-E3A7CDE2ECE5}"/>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66A27788-898F-3FF4-D0F6-08BD5C3EA1DC}"/>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52147603-1899-26BF-EDD6-1163824BCB3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A552D15C-BC1E-6736-B6CF-20D0B0CBD47D}"/>
              </a:ext>
            </a:extLst>
          </p:cNvPr>
          <p:cNvSpPr txBox="1"/>
          <p:nvPr/>
        </p:nvSpPr>
        <p:spPr>
          <a:xfrm>
            <a:off x="638827" y="1760930"/>
            <a:ext cx="7679500" cy="3570208"/>
          </a:xfrm>
          <a:prstGeom prst="rect">
            <a:avLst/>
          </a:prstGeom>
          <a:noFill/>
        </p:spPr>
        <p:txBody>
          <a:bodyPr wrap="square" rtlCol="0">
            <a:spAutoFit/>
          </a:bodyPr>
          <a:lstStyle/>
          <a:p>
            <a:pPr algn="l">
              <a:spcAft>
                <a:spcPts val="200"/>
              </a:spcAft>
              <a:buNone/>
            </a:pPr>
            <a:r>
              <a:rPr lang="en-US" sz="1800" b="1" dirty="0">
                <a:effectLst/>
                <a:latin typeface="Times New Roman" panose="02020603050405020304" pitchFamily="18" charset="0"/>
                <a:ea typeface="Times New Roman" panose="02020603050405020304" pitchFamily="18" charset="0"/>
              </a:rPr>
              <a:t>Examples of Blue Skills for Green Galleys in Practice</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Planning menus that use seasonal, locally sourced ingredients to reduce the carbon footprint of food transport.</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Using energy-efficient cooking methods such as induction cooking or steam ovens.</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Implementing rigorous portion control to avoid overproduction and food waste.</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Training galley staff on proper waste segregation, composting, and recycling onboard.</a:t>
            </a:r>
            <a:endParaRPr lang="en-US" sz="1800" dirty="0">
              <a:effectLst/>
              <a:latin typeface="Times New Roman" panose="02020603050405020304" pitchFamily="18" charset="0"/>
              <a:ea typeface="Arial" panose="020B0604020202020204" pitchFamily="34" charset="0"/>
            </a:endParaRPr>
          </a:p>
          <a:p>
            <a:pPr marL="342900" lvl="0" indent="-342900" algn="l">
              <a:spcAft>
                <a:spcPts val="200"/>
              </a:spcAft>
              <a:buSzPts val="1000"/>
              <a:buFont typeface="Symbol" panose="05050102010706020507" pitchFamily="18" charset="2"/>
              <a:buChar char=""/>
              <a:tabLst>
                <a:tab pos="457200" algn="l"/>
              </a:tabLst>
            </a:pPr>
            <a:r>
              <a:rPr lang="en-US" sz="1800" dirty="0">
                <a:effectLst/>
                <a:latin typeface="Times New Roman" panose="02020603050405020304" pitchFamily="18" charset="0"/>
                <a:ea typeface="Times New Roman" panose="02020603050405020304" pitchFamily="18" charset="0"/>
              </a:rPr>
              <a:t>Designing cleaning schedules that minimize water and chemical usage without compromising hygiene.</a:t>
            </a:r>
            <a:endParaRPr lang="en-US" sz="1800" dirty="0">
              <a:effectLst/>
              <a:latin typeface="Times New Roman" panose="02020603050405020304" pitchFamily="18" charset="0"/>
              <a:ea typeface="Arial" panose="020B0604020202020204" pitchFamily="34" charset="0"/>
            </a:endParaRPr>
          </a:p>
          <a:p>
            <a:pPr lvl="0" algn="l">
              <a:spcAft>
                <a:spcPts val="200"/>
              </a:spcAft>
              <a:buSzPts val="1000"/>
              <a:tabLst>
                <a:tab pos="457200" algn="l"/>
              </a:tabLst>
            </a:pPr>
            <a:endParaRPr lang="en-US" sz="1800"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80B80741-DB9E-554C-4A15-4A8383DADCBE}"/>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3B3DF679-CD03-A32E-5BA5-BD0994CE14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4567C1DB-E42F-C561-44CF-6373CBC74F96}"/>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E4C25AA-E54A-C5D5-9B64-C71610C4A65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3C33C961-3A95-D943-9954-CC5E99A2A225}"/>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C2AC0B1F-5F95-609E-CB37-E59ACA90E773}"/>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D0403F61-D018-457A-26D2-B815207198B1}"/>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2106246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9EF380-5419-43A6-5069-45C432649EB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ABF95F0-51E7-748D-0C91-4B0515BF4C71}"/>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E9DCEB1E-EC0A-5A29-CA64-A79B3BD40E4F}"/>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TEACHING BLUE SKILLS FOR GREEN GALLEYS</a:t>
            </a:r>
          </a:p>
        </p:txBody>
      </p:sp>
      <p:grpSp>
        <p:nvGrpSpPr>
          <p:cNvPr id="4" name="Group 3">
            <a:extLst>
              <a:ext uri="{FF2B5EF4-FFF2-40B4-BE49-F238E27FC236}">
                <a16:creationId xmlns:a16="http://schemas.microsoft.com/office/drawing/2014/main" id="{61EE3EE3-95A5-1163-4243-706E30D75A2F}"/>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56C4E038-E34B-A68F-BCBA-513276A898CD}"/>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DBA719B9-3109-2CD6-87DB-871CCE12BFA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DCC0B479-F667-37EF-894D-C53D8AE5B071}"/>
              </a:ext>
            </a:extLst>
          </p:cNvPr>
          <p:cNvSpPr txBox="1"/>
          <p:nvPr/>
        </p:nvSpPr>
        <p:spPr>
          <a:xfrm>
            <a:off x="638827" y="1760930"/>
            <a:ext cx="7679500" cy="4679743"/>
          </a:xfrm>
          <a:prstGeom prst="rect">
            <a:avLst/>
          </a:prstGeom>
          <a:noFill/>
        </p:spPr>
        <p:txBody>
          <a:bodyPr wrap="square" rtlCol="0">
            <a:spAutoFit/>
          </a:bodyPr>
          <a:lstStyle/>
          <a:p>
            <a:pPr algn="l">
              <a:spcAft>
                <a:spcPts val="200"/>
              </a:spcAft>
              <a:buNone/>
            </a:pPr>
            <a:r>
              <a:rPr lang="en-US" sz="1800" dirty="0">
                <a:effectLst/>
                <a:latin typeface="Times New Roman" panose="02020603050405020304" pitchFamily="18" charset="0"/>
                <a:ea typeface="Times New Roman" panose="02020603050405020304" pitchFamily="18" charset="0"/>
              </a:rPr>
              <a:t>Teaching </a:t>
            </a:r>
            <a:r>
              <a:rPr lang="en-US" sz="1800" b="1" dirty="0">
                <a:effectLst/>
                <a:latin typeface="Times New Roman" panose="02020603050405020304" pitchFamily="18" charset="0"/>
                <a:ea typeface="Times New Roman" panose="02020603050405020304" pitchFamily="18" charset="0"/>
              </a:rPr>
              <a:t>Blue Skills for Green Galleys</a:t>
            </a:r>
            <a:r>
              <a:rPr lang="en-US" sz="1800" dirty="0">
                <a:effectLst/>
                <a:latin typeface="Times New Roman" panose="02020603050405020304" pitchFamily="18" charset="0"/>
                <a:ea typeface="Times New Roman" panose="02020603050405020304" pitchFamily="18" charset="0"/>
              </a:rPr>
              <a:t> effectively requires a blend of practical training, awareness-building, and ongoing support to embed sustainable practices alongside maritime culinary expertise. Here’s how these skills can be taught onboard ships:</a:t>
            </a:r>
            <a:endParaRPr lang="en-US" sz="1800" dirty="0">
              <a:effectLst/>
              <a:latin typeface="Times New Roman" panose="02020603050405020304" pitchFamily="18" charset="0"/>
              <a:ea typeface="Arial" panose="020B0604020202020204" pitchFamily="34" charset="0"/>
            </a:endParaRPr>
          </a:p>
          <a:p>
            <a:pPr algn="l">
              <a:lnSpc>
                <a:spcPct val="150000"/>
              </a:lnSpc>
              <a:spcAft>
                <a:spcPts val="200"/>
              </a:spcAft>
              <a:buNone/>
            </a:pPr>
            <a:r>
              <a:rPr lang="en-US" sz="1800" b="1" dirty="0">
                <a:effectLst/>
                <a:latin typeface="Times New Roman" panose="02020603050405020304" pitchFamily="18" charset="0"/>
                <a:ea typeface="Times New Roman" panose="02020603050405020304" pitchFamily="18" charset="0"/>
              </a:rPr>
              <a:t>1. Hands-On Workshops and Practical Demonstrations</a:t>
            </a:r>
            <a:endParaRPr lang="en-US" sz="1800" dirty="0">
              <a:effectLst/>
              <a:latin typeface="Times New Roman" panose="02020603050405020304" pitchFamily="18" charset="0"/>
              <a:ea typeface="Arial" panose="020B0604020202020204" pitchFamily="34" charset="0"/>
            </a:endParaRPr>
          </a:p>
          <a:p>
            <a:pPr algn="l">
              <a:lnSpc>
                <a:spcPct val="150000"/>
              </a:lnSpc>
              <a:spcAft>
                <a:spcPts val="200"/>
              </a:spcAft>
              <a:buNone/>
            </a:pPr>
            <a:r>
              <a:rPr lang="en-US" sz="1800" b="1" dirty="0">
                <a:effectLst/>
                <a:latin typeface="Times New Roman" panose="02020603050405020304" pitchFamily="18" charset="0"/>
                <a:ea typeface="Times New Roman" panose="02020603050405020304" pitchFamily="18" charset="0"/>
              </a:rPr>
              <a:t>2. Structured Training Programs and E-Learning Modules</a:t>
            </a:r>
            <a:endParaRPr lang="en-US" sz="1800" dirty="0">
              <a:effectLst/>
              <a:latin typeface="Times New Roman" panose="02020603050405020304" pitchFamily="18" charset="0"/>
              <a:ea typeface="Arial" panose="020B0604020202020204" pitchFamily="34" charset="0"/>
            </a:endParaRPr>
          </a:p>
          <a:p>
            <a:pPr algn="l">
              <a:lnSpc>
                <a:spcPct val="150000"/>
              </a:lnSpc>
              <a:spcAft>
                <a:spcPts val="200"/>
              </a:spcAft>
              <a:buNone/>
            </a:pPr>
            <a:r>
              <a:rPr lang="en-US" sz="1800" b="1" dirty="0">
                <a:effectLst/>
                <a:latin typeface="Times New Roman" panose="02020603050405020304" pitchFamily="18" charset="0"/>
                <a:ea typeface="Times New Roman" panose="02020603050405020304" pitchFamily="18" charset="0"/>
              </a:rPr>
              <a:t>3. Incorporate Sustainability into Standard Operating Procedures (SOPs)</a:t>
            </a:r>
            <a:endParaRPr lang="en-US" sz="1800" dirty="0">
              <a:effectLst/>
              <a:latin typeface="Times New Roman" panose="02020603050405020304" pitchFamily="18" charset="0"/>
              <a:ea typeface="Arial" panose="020B0604020202020204" pitchFamily="34" charset="0"/>
            </a:endParaRPr>
          </a:p>
          <a:p>
            <a:pPr algn="l">
              <a:lnSpc>
                <a:spcPct val="150000"/>
              </a:lnSpc>
              <a:spcAft>
                <a:spcPts val="200"/>
              </a:spcAft>
              <a:buNone/>
            </a:pPr>
            <a:r>
              <a:rPr lang="en-US" sz="1800" b="1" dirty="0">
                <a:effectLst/>
                <a:latin typeface="Times New Roman" panose="02020603050405020304" pitchFamily="18" charset="0"/>
                <a:ea typeface="Times New Roman" panose="02020603050405020304" pitchFamily="18" charset="0"/>
              </a:rPr>
              <a:t>4. Mentorship and Role Modeling by Senior Staff</a:t>
            </a:r>
            <a:endParaRPr lang="en-US" sz="1800" dirty="0">
              <a:effectLst/>
              <a:latin typeface="Times New Roman" panose="02020603050405020304" pitchFamily="18" charset="0"/>
              <a:ea typeface="Arial" panose="020B0604020202020204" pitchFamily="34" charset="0"/>
            </a:endParaRPr>
          </a:p>
          <a:p>
            <a:pPr algn="l">
              <a:lnSpc>
                <a:spcPct val="150000"/>
              </a:lnSpc>
              <a:spcAft>
                <a:spcPts val="200"/>
              </a:spcAft>
              <a:buNone/>
            </a:pPr>
            <a:r>
              <a:rPr lang="en-US" sz="1800" b="1" dirty="0">
                <a:effectLst/>
                <a:latin typeface="Times New Roman" panose="02020603050405020304" pitchFamily="18" charset="0"/>
                <a:ea typeface="Times New Roman" panose="02020603050405020304" pitchFamily="18" charset="0"/>
              </a:rPr>
              <a:t>5. Engage Crew Through Awareness Campaigns and Incentives</a:t>
            </a:r>
            <a:endParaRPr lang="en-US" sz="1800" dirty="0">
              <a:effectLst/>
              <a:latin typeface="Times New Roman" panose="02020603050405020304" pitchFamily="18" charset="0"/>
              <a:ea typeface="Arial" panose="020B0604020202020204" pitchFamily="34" charset="0"/>
            </a:endParaRPr>
          </a:p>
          <a:p>
            <a:pPr lvl="0" algn="l">
              <a:lnSpc>
                <a:spcPct val="150000"/>
              </a:lnSpc>
              <a:spcAft>
                <a:spcPts val="200"/>
              </a:spcAft>
              <a:buSzPts val="1000"/>
              <a:tabLst>
                <a:tab pos="457200" algn="l"/>
              </a:tabLst>
            </a:pPr>
            <a:r>
              <a:rPr lang="en-US" sz="1800" b="1" dirty="0">
                <a:effectLst/>
                <a:latin typeface="Times New Roman" panose="02020603050405020304" pitchFamily="18" charset="0"/>
                <a:ea typeface="Arial" panose="020B0604020202020204" pitchFamily="34" charset="0"/>
              </a:rPr>
              <a:t>6. Use Real-Time Feedback and Monitoring Tools</a:t>
            </a:r>
          </a:p>
          <a:p>
            <a:pPr algn="l">
              <a:lnSpc>
                <a:spcPct val="150000"/>
              </a:lnSpc>
              <a:spcAft>
                <a:spcPts val="200"/>
              </a:spcAft>
              <a:buNone/>
            </a:pPr>
            <a:r>
              <a:rPr lang="en-US" sz="1800" b="1" dirty="0">
                <a:effectLst/>
                <a:latin typeface="Times New Roman" panose="02020603050405020304" pitchFamily="18" charset="0"/>
                <a:ea typeface="Times New Roman" panose="02020603050405020304" pitchFamily="18" charset="0"/>
              </a:rPr>
              <a:t>7. Regular Review and Continuous Improvement Sessions</a:t>
            </a:r>
            <a:endParaRPr lang="en-US" sz="1800" dirty="0">
              <a:effectLst/>
              <a:latin typeface="Times New Roman" panose="02020603050405020304" pitchFamily="18" charset="0"/>
              <a:ea typeface="Arial" panose="020B0604020202020204" pitchFamily="34" charset="0"/>
            </a:endParaRPr>
          </a:p>
          <a:p>
            <a:pPr lvl="0" algn="l">
              <a:lnSpc>
                <a:spcPct val="150000"/>
              </a:lnSpc>
              <a:spcAft>
                <a:spcPts val="200"/>
              </a:spcAft>
              <a:buSzPts val="1000"/>
              <a:tabLst>
                <a:tab pos="457200" algn="l"/>
              </a:tabLst>
            </a:pPr>
            <a:endParaRPr lang="en-US" sz="1800" b="1"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A41695A6-2FF7-1E04-3217-9E7B7D37DCA4}"/>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D6D76B42-185A-91C8-BD05-175EDAEAC5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A229DA42-080A-640D-50BA-D85616CEA99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D8374F5-600C-0A53-DDDD-706111D701D6}"/>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EAE18CB7-527D-834A-C610-5E0CABD87B80}"/>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9B6B49CE-DA8E-B458-A68B-585FB7087468}"/>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85EFC353-0386-AE31-FE12-23DCC4CE8266}"/>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1446327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25B1C-A0C2-987B-1F40-27D75C26CE6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E83BC4C-A0A0-742E-2AA7-6B20F8D4063C}"/>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25090E92-A1FB-B588-DC25-AA82C59A2F6F}"/>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REFERENCES</a:t>
            </a:r>
          </a:p>
        </p:txBody>
      </p:sp>
      <p:grpSp>
        <p:nvGrpSpPr>
          <p:cNvPr id="4" name="Group 3">
            <a:extLst>
              <a:ext uri="{FF2B5EF4-FFF2-40B4-BE49-F238E27FC236}">
                <a16:creationId xmlns:a16="http://schemas.microsoft.com/office/drawing/2014/main" id="{7B5D4163-C61A-A851-C9D2-C34BA9C146FC}"/>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7F0C9839-EDC9-F419-203F-9C873F1D130B}"/>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2CA33FB1-7A69-0799-5B72-FD1377D4780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278FEDD-974D-4789-A466-BEB31D8AAE93}"/>
              </a:ext>
            </a:extLst>
          </p:cNvPr>
          <p:cNvSpPr txBox="1"/>
          <p:nvPr/>
        </p:nvSpPr>
        <p:spPr>
          <a:xfrm>
            <a:off x="313151" y="1489258"/>
            <a:ext cx="8254652" cy="5131661"/>
          </a:xfrm>
          <a:prstGeom prst="rect">
            <a:avLst/>
          </a:prstGeom>
          <a:noFill/>
        </p:spPr>
        <p:txBody>
          <a:bodyPr wrap="square" rtlCol="0">
            <a:spAutoFit/>
          </a:bodyPr>
          <a:lstStyle/>
          <a:p>
            <a:pPr marL="342900" lvl="0" indent="-342900" algn="l">
              <a:lnSpc>
                <a:spcPct val="115000"/>
              </a:lnSpc>
              <a:spcBef>
                <a:spcPts val="400"/>
              </a:spcBef>
              <a:spcAft>
                <a:spcPts val="800"/>
              </a:spcAft>
              <a:buSzPts val="1000"/>
              <a:buFont typeface="+mj-lt"/>
              <a:buAutoNum type="arabicPeriod"/>
              <a:tabLst>
                <a:tab pos="811530" algn="l"/>
                <a:tab pos="457200" algn="l"/>
              </a:tabLst>
            </a:pPr>
            <a:r>
              <a:rPr lang="en-US" sz="1800" dirty="0">
                <a:solidFill>
                  <a:srgbClr val="222222"/>
                </a:solidFill>
                <a:effectLst/>
                <a:latin typeface="Times New Roman" panose="02020603050405020304" pitchFamily="18" charset="0"/>
                <a:ea typeface="Arial" panose="020B0604020202020204" pitchFamily="34" charset="0"/>
              </a:rPr>
              <a:t>Hall, C. M., &amp; </a:t>
            </a:r>
            <a:r>
              <a:rPr lang="en-US" sz="1800" dirty="0" err="1">
                <a:solidFill>
                  <a:srgbClr val="222222"/>
                </a:solidFill>
                <a:effectLst/>
                <a:latin typeface="Times New Roman" panose="02020603050405020304" pitchFamily="18" charset="0"/>
                <a:ea typeface="Arial" panose="020B0604020202020204" pitchFamily="34" charset="0"/>
              </a:rPr>
              <a:t>Gössling</a:t>
            </a:r>
            <a:r>
              <a:rPr lang="en-US" sz="1800" dirty="0">
                <a:solidFill>
                  <a:srgbClr val="222222"/>
                </a:solidFill>
                <a:effectLst/>
                <a:latin typeface="Times New Roman" panose="02020603050405020304" pitchFamily="18" charset="0"/>
                <a:ea typeface="Arial" panose="020B0604020202020204" pitchFamily="34" charset="0"/>
              </a:rPr>
              <a:t>, S. (2013). Reimagining sustainable culinary systems: The future of culinary systems. In </a:t>
            </a:r>
            <a:r>
              <a:rPr lang="en-US" sz="1800" i="1" dirty="0">
                <a:effectLst/>
                <a:latin typeface="Times New Roman" panose="02020603050405020304" pitchFamily="18" charset="0"/>
                <a:ea typeface="Arial" panose="020B0604020202020204" pitchFamily="34" charset="0"/>
              </a:rPr>
              <a:t>Sustainable Culinary Systems</a:t>
            </a:r>
            <a:r>
              <a:rPr lang="en-US" sz="1800" dirty="0">
                <a:effectLst/>
                <a:latin typeface="Times New Roman" panose="02020603050405020304" pitchFamily="18" charset="0"/>
                <a:ea typeface="Arial" panose="020B0604020202020204" pitchFamily="34" charset="0"/>
              </a:rPr>
              <a:t> (pp. 293-304). Routledge.</a:t>
            </a:r>
          </a:p>
          <a:p>
            <a:pPr marL="342900" lvl="0" indent="-342900" algn="l">
              <a:lnSpc>
                <a:spcPct val="115000"/>
              </a:lnSpc>
              <a:spcBef>
                <a:spcPts val="400"/>
              </a:spcBef>
              <a:spcAft>
                <a:spcPts val="400"/>
              </a:spcAft>
              <a:buSzPts val="1000"/>
              <a:buFont typeface="+mj-lt"/>
              <a:buAutoNum type="arabicPeriod"/>
              <a:tabLst>
                <a:tab pos="811530" algn="l"/>
                <a:tab pos="457200" algn="l"/>
              </a:tabLst>
            </a:pPr>
            <a:r>
              <a:rPr lang="en-US" sz="1800" dirty="0">
                <a:effectLst/>
                <a:latin typeface="Times New Roman" panose="02020603050405020304" pitchFamily="18" charset="0"/>
                <a:ea typeface="Times New Roman" panose="02020603050405020304" pitchFamily="18" charset="0"/>
              </a:rPr>
              <a:t>Kolb, D. A. (1984). </a:t>
            </a:r>
            <a:r>
              <a:rPr lang="en-US" sz="1800" i="1" dirty="0">
                <a:effectLst/>
                <a:latin typeface="Times New Roman" panose="02020603050405020304" pitchFamily="18" charset="0"/>
                <a:ea typeface="Times New Roman" panose="02020603050405020304" pitchFamily="18" charset="0"/>
              </a:rPr>
              <a:t>Experiential Learning: Experience as the Source of Learning and Development.</a:t>
            </a:r>
            <a:r>
              <a:rPr lang="en-US"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Arial" panose="020B0604020202020204" pitchFamily="34" charset="0"/>
            </a:endParaRPr>
          </a:p>
          <a:p>
            <a:pPr marL="342900" lvl="0" indent="-342900" algn="l">
              <a:spcBef>
                <a:spcPts val="400"/>
              </a:spcBef>
              <a:spcAft>
                <a:spcPts val="400"/>
              </a:spcAft>
              <a:buSzPts val="1000"/>
              <a:buFont typeface="+mj-lt"/>
              <a:buAutoNum type="arabicPeriod"/>
              <a:tabLst>
                <a:tab pos="811530" algn="l"/>
                <a:tab pos="457200" algn="l"/>
              </a:tabLst>
            </a:pPr>
            <a:r>
              <a:rPr lang="en-US" sz="1800" dirty="0">
                <a:effectLst/>
                <a:latin typeface="Times New Roman" panose="02020603050405020304" pitchFamily="18" charset="0"/>
                <a:ea typeface="Times New Roman" panose="02020603050405020304" pitchFamily="18" charset="0"/>
              </a:rPr>
              <a:t>Hattie, J., &amp; Timperley, H. (2007). </a:t>
            </a:r>
            <a:r>
              <a:rPr lang="en-US" sz="1800" i="1" dirty="0">
                <a:effectLst/>
                <a:latin typeface="Times New Roman" panose="02020603050405020304" pitchFamily="18" charset="0"/>
                <a:ea typeface="Times New Roman" panose="02020603050405020304" pitchFamily="18" charset="0"/>
              </a:rPr>
              <a:t>The Power of Feedback</a:t>
            </a:r>
            <a:r>
              <a:rPr lang="en-US" sz="1800" dirty="0">
                <a:effectLst/>
                <a:latin typeface="Times New Roman" panose="02020603050405020304" pitchFamily="18" charset="0"/>
                <a:ea typeface="Times New Roman" panose="02020603050405020304" pitchFamily="18" charset="0"/>
              </a:rPr>
              <a:t>, </a:t>
            </a:r>
            <a:r>
              <a:rPr lang="en-US" sz="1800" i="1" dirty="0">
                <a:effectLst/>
                <a:latin typeface="Times New Roman" panose="02020603050405020304" pitchFamily="18" charset="0"/>
                <a:ea typeface="Times New Roman" panose="02020603050405020304" pitchFamily="18" charset="0"/>
              </a:rPr>
              <a:t>Review of Educational Research</a:t>
            </a:r>
            <a:r>
              <a:rPr lang="en-US" sz="1800" dirty="0">
                <a:effectLst/>
                <a:latin typeface="Times New Roman" panose="02020603050405020304" pitchFamily="18" charset="0"/>
                <a:ea typeface="Times New Roman" panose="02020603050405020304" pitchFamily="18" charset="0"/>
              </a:rPr>
              <a:t>, 77(1), 81–112.</a:t>
            </a:r>
            <a:endParaRPr lang="en-US" sz="1800" dirty="0">
              <a:effectLst/>
              <a:latin typeface="Times New Roman" panose="02020603050405020304" pitchFamily="18" charset="0"/>
              <a:ea typeface="Arial" panose="020B0604020202020204" pitchFamily="34" charset="0"/>
            </a:endParaRPr>
          </a:p>
          <a:p>
            <a:pPr marL="342900" lvl="0" indent="-342900" algn="l">
              <a:lnSpc>
                <a:spcPct val="115000"/>
              </a:lnSpc>
              <a:spcBef>
                <a:spcPts val="400"/>
              </a:spcBef>
              <a:spcAft>
                <a:spcPts val="400"/>
              </a:spcAft>
              <a:buSzPts val="1000"/>
              <a:buFont typeface="+mj-lt"/>
              <a:buAutoNum type="arabicPeriod"/>
              <a:tabLst>
                <a:tab pos="811530" algn="l"/>
                <a:tab pos="457200" algn="l"/>
              </a:tabLst>
            </a:pPr>
            <a:r>
              <a:rPr lang="en-US" sz="1800" dirty="0" err="1">
                <a:effectLst/>
                <a:latin typeface="Times New Roman" panose="02020603050405020304" pitchFamily="18" charset="0"/>
                <a:ea typeface="Arial" panose="020B0604020202020204" pitchFamily="34" charset="0"/>
              </a:rPr>
              <a:t>Worldchefs</a:t>
            </a:r>
            <a:r>
              <a:rPr lang="en-US" sz="1800" dirty="0">
                <a:effectLst/>
                <a:latin typeface="Times New Roman" panose="02020603050405020304" pitchFamily="18" charset="0"/>
                <a:ea typeface="Arial" panose="020B0604020202020204" pitchFamily="34" charset="0"/>
              </a:rPr>
              <a:t> Global Culinary Certification outlines benchmarks for professional culinary competence (www.worldchefs.org).</a:t>
            </a:r>
          </a:p>
          <a:p>
            <a:pPr marL="342900" lvl="0" indent="-342900" algn="l">
              <a:lnSpc>
                <a:spcPct val="115000"/>
              </a:lnSpc>
              <a:spcBef>
                <a:spcPts val="400"/>
              </a:spcBef>
              <a:spcAft>
                <a:spcPts val="400"/>
              </a:spcAft>
              <a:buSzPts val="1000"/>
              <a:buFont typeface="+mj-lt"/>
              <a:buAutoNum type="arabicPeriod"/>
              <a:tabLst>
                <a:tab pos="811530" algn="l"/>
                <a:tab pos="457200" algn="l"/>
              </a:tabLst>
            </a:pPr>
            <a:r>
              <a:rPr lang="en-US" sz="1800" dirty="0">
                <a:effectLst/>
                <a:latin typeface="Times New Roman" panose="02020603050405020304" pitchFamily="18" charset="0"/>
                <a:ea typeface="Arial" panose="020B0604020202020204" pitchFamily="34" charset="0"/>
              </a:rPr>
              <a:t>Schon, D. A. (1983). The Reflective Practitioner: How Professionals Think in Action.</a:t>
            </a:r>
          </a:p>
          <a:p>
            <a:pPr marL="342900" lvl="0" indent="-342900" algn="l">
              <a:lnSpc>
                <a:spcPct val="115000"/>
              </a:lnSpc>
              <a:spcBef>
                <a:spcPts val="400"/>
              </a:spcBef>
              <a:spcAft>
                <a:spcPts val="400"/>
              </a:spcAft>
              <a:buSzPts val="1000"/>
              <a:buFont typeface="+mj-lt"/>
              <a:buAutoNum type="arabicPeriod"/>
              <a:tabLst>
                <a:tab pos="811530" algn="l"/>
                <a:tab pos="457200" algn="l"/>
              </a:tabLst>
            </a:pPr>
            <a:r>
              <a:rPr lang="en-US" sz="1800" dirty="0">
                <a:effectLst/>
                <a:latin typeface="Times New Roman" panose="02020603050405020304" pitchFamily="18" charset="0"/>
                <a:ea typeface="Arial" panose="020B0604020202020204" pitchFamily="34" charset="0"/>
              </a:rPr>
              <a:t>Allen, T.D., &amp; Eby, L.T. (2010). The Blackwell Handbook of Mentoring: A Multiple Perspectives Approach.</a:t>
            </a:r>
          </a:p>
          <a:p>
            <a:pPr lvl="0" algn="l">
              <a:lnSpc>
                <a:spcPct val="150000"/>
              </a:lnSpc>
              <a:spcAft>
                <a:spcPts val="200"/>
              </a:spcAft>
              <a:buSzPts val="1000"/>
              <a:tabLst>
                <a:tab pos="457200" algn="l"/>
              </a:tabLst>
            </a:pPr>
            <a:endParaRPr lang="en-US" sz="1800" b="1"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4A0849AA-EEBB-0873-6652-1790A79F2F72}"/>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81D07449-1EB9-DA35-83E1-B7FB0355B6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9196F250-0936-A183-B180-38F861E1B334}"/>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10C05DB4-D842-6225-36D1-CD904750A960}"/>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7CBE669C-2362-CC11-B637-20C0981F4251}"/>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BB43D0B-3166-5588-9742-911FCBFAA55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C1837933-99F5-7FA9-8F4F-E01BB8B4ABEB}"/>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594417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50456-3668-A889-150F-FCC4B05CAFA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9318213-27FE-BBD8-6EAC-881CCF71F6E5}"/>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B0C11181-6086-A326-032E-C0C1DEA9C13E}"/>
              </a:ext>
            </a:extLst>
          </p:cNvPr>
          <p:cNvSpPr>
            <a:spLocks noGrp="1"/>
          </p:cNvSpPr>
          <p:nvPr>
            <p:ph type="title"/>
          </p:nvPr>
        </p:nvSpPr>
        <p:spPr>
          <a:xfrm>
            <a:off x="112733" y="1099120"/>
            <a:ext cx="8819325" cy="579268"/>
          </a:xfrm>
        </p:spPr>
        <p:txBody>
          <a:bodyPr>
            <a:noAutofit/>
          </a:bodyPr>
          <a:lstStyle/>
          <a:p>
            <a:pPr lvl="0" algn="ctr">
              <a:spcBef>
                <a:spcPts val="435"/>
              </a:spcBef>
              <a:spcAft>
                <a:spcPts val="200"/>
              </a:spcAft>
            </a:pPr>
            <a:r>
              <a:rPr lang="en-US" sz="2400" b="1" kern="0" dirty="0">
                <a:solidFill>
                  <a:srgbClr val="1F497D"/>
                </a:solidFill>
                <a:effectLst/>
                <a:latin typeface="Times New Roman" panose="02020603050405020304" pitchFamily="18" charset="0"/>
                <a:ea typeface="Arial" panose="020B0604020202020204" pitchFamily="34" charset="0"/>
              </a:rPr>
              <a:t>REFERENCES</a:t>
            </a:r>
          </a:p>
        </p:txBody>
      </p:sp>
      <p:grpSp>
        <p:nvGrpSpPr>
          <p:cNvPr id="4" name="Group 3">
            <a:extLst>
              <a:ext uri="{FF2B5EF4-FFF2-40B4-BE49-F238E27FC236}">
                <a16:creationId xmlns:a16="http://schemas.microsoft.com/office/drawing/2014/main" id="{0695572A-BF0B-1414-8133-B1D63A2E19F7}"/>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66757D5-BCC6-B73E-3DC9-C8BC20AF9067}"/>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CA7C4C55-D686-EDBD-F674-B28397FB52ED}"/>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C7105DE0-F894-F533-F688-9DC5BE5948EF}"/>
              </a:ext>
            </a:extLst>
          </p:cNvPr>
          <p:cNvSpPr txBox="1"/>
          <p:nvPr/>
        </p:nvSpPr>
        <p:spPr>
          <a:xfrm>
            <a:off x="363255" y="1662098"/>
            <a:ext cx="8204548" cy="4854662"/>
          </a:xfrm>
          <a:prstGeom prst="rect">
            <a:avLst/>
          </a:prstGeom>
          <a:noFill/>
        </p:spPr>
        <p:txBody>
          <a:bodyPr wrap="square" rtlCol="0">
            <a:spAutoFit/>
          </a:bodyPr>
          <a:lstStyle/>
          <a:p>
            <a:pPr lvl="0" algn="l">
              <a:lnSpc>
                <a:spcPct val="115000"/>
              </a:lnSpc>
              <a:spcBef>
                <a:spcPts val="400"/>
              </a:spcBef>
              <a:spcAft>
                <a:spcPts val="800"/>
              </a:spcAft>
              <a:buSzPts val="1000"/>
              <a:tabLst>
                <a:tab pos="811530" algn="l"/>
                <a:tab pos="457200" algn="l"/>
              </a:tabLst>
            </a:pPr>
            <a:r>
              <a:rPr lang="en-US" sz="1800" dirty="0">
                <a:effectLst/>
                <a:latin typeface="Times New Roman" panose="02020603050405020304" pitchFamily="18" charset="0"/>
                <a:ea typeface="Arial" panose="020B0604020202020204" pitchFamily="34" charset="0"/>
              </a:rPr>
              <a:t>7. Wenger, E. (1998). </a:t>
            </a:r>
            <a:r>
              <a:rPr lang="en-US" sz="1800" i="1" dirty="0">
                <a:effectLst/>
                <a:latin typeface="Times New Roman" panose="02020603050405020304" pitchFamily="18" charset="0"/>
                <a:ea typeface="Arial" panose="020B0604020202020204" pitchFamily="34" charset="0"/>
              </a:rPr>
              <a:t>Communities of Practice: Learning, Meaning, and Identity</a:t>
            </a:r>
            <a:r>
              <a:rPr lang="en-US" sz="1800" dirty="0">
                <a:effectLst/>
                <a:latin typeface="Times New Roman" panose="02020603050405020304" pitchFamily="18" charset="0"/>
                <a:ea typeface="Arial" panose="020B0604020202020204" pitchFamily="34" charset="0"/>
              </a:rPr>
              <a:t> – shows how knowledge is often acquired informally through participation.</a:t>
            </a:r>
          </a:p>
          <a:p>
            <a:pPr lvl="0" algn="l">
              <a:lnSpc>
                <a:spcPct val="115000"/>
              </a:lnSpc>
              <a:spcBef>
                <a:spcPts val="400"/>
              </a:spcBef>
              <a:spcAft>
                <a:spcPts val="400"/>
              </a:spcAft>
              <a:buSzPts val="1000"/>
              <a:tabLst>
                <a:tab pos="811530" algn="l"/>
                <a:tab pos="457200" algn="l"/>
              </a:tabLst>
            </a:pPr>
            <a:r>
              <a:rPr lang="en-US" sz="1800" dirty="0">
                <a:solidFill>
                  <a:srgbClr val="222222"/>
                </a:solidFill>
                <a:effectLst/>
                <a:latin typeface="Times New Roman" panose="02020603050405020304" pitchFamily="18" charset="0"/>
                <a:ea typeface="Arial" panose="020B0604020202020204" pitchFamily="34" charset="0"/>
              </a:rPr>
              <a:t>8. Bell, G. R., &amp; </a:t>
            </a:r>
            <a:r>
              <a:rPr lang="en-US" sz="1800" dirty="0" err="1">
                <a:solidFill>
                  <a:srgbClr val="222222"/>
                </a:solidFill>
                <a:effectLst/>
                <a:latin typeface="Times New Roman" panose="02020603050405020304" pitchFamily="18" charset="0"/>
                <a:ea typeface="Arial" panose="020B0604020202020204" pitchFamily="34" charset="0"/>
              </a:rPr>
              <a:t>Rosowsky</a:t>
            </a:r>
            <a:r>
              <a:rPr lang="en-US" sz="1800" dirty="0">
                <a:solidFill>
                  <a:srgbClr val="222222"/>
                </a:solidFill>
                <a:effectLst/>
                <a:latin typeface="Times New Roman" panose="02020603050405020304" pitchFamily="18" charset="0"/>
                <a:ea typeface="Arial" panose="020B0604020202020204" pitchFamily="34" charset="0"/>
              </a:rPr>
              <a:t>, D. V. (2021). On the importance of mentorship and great mentors. </a:t>
            </a:r>
            <a:r>
              <a:rPr lang="en-US" sz="1800" i="1" dirty="0">
                <a:effectLst/>
                <a:latin typeface="Times New Roman" panose="02020603050405020304" pitchFamily="18" charset="0"/>
                <a:ea typeface="Arial" panose="020B0604020202020204" pitchFamily="34" charset="0"/>
              </a:rPr>
              <a:t>Structural Safety</a:t>
            </a:r>
            <a:r>
              <a:rPr lang="en-US" sz="1800" dirty="0">
                <a:effectLst/>
                <a:latin typeface="Times New Roman" panose="02020603050405020304" pitchFamily="18" charset="0"/>
                <a:ea typeface="Arial" panose="020B0604020202020204" pitchFamily="34" charset="0"/>
              </a:rPr>
              <a:t>, </a:t>
            </a:r>
            <a:r>
              <a:rPr lang="en-US" sz="1800" i="1" dirty="0">
                <a:effectLst/>
                <a:latin typeface="Times New Roman" panose="02020603050405020304" pitchFamily="18" charset="0"/>
                <a:ea typeface="Arial" panose="020B0604020202020204" pitchFamily="34" charset="0"/>
              </a:rPr>
              <a:t>91</a:t>
            </a:r>
            <a:r>
              <a:rPr lang="en-US" sz="1800" dirty="0">
                <a:effectLst/>
                <a:latin typeface="Times New Roman" panose="02020603050405020304" pitchFamily="18" charset="0"/>
                <a:ea typeface="Arial" panose="020B0604020202020204" pitchFamily="34" charset="0"/>
              </a:rPr>
              <a:t>, 102076.</a:t>
            </a:r>
          </a:p>
          <a:p>
            <a:pPr lvl="0" algn="l">
              <a:lnSpc>
                <a:spcPct val="115000"/>
              </a:lnSpc>
              <a:spcBef>
                <a:spcPts val="400"/>
              </a:spcBef>
              <a:spcAft>
                <a:spcPts val="400"/>
              </a:spcAft>
              <a:buSzPts val="1000"/>
              <a:tabLst>
                <a:tab pos="811530" algn="l"/>
                <a:tab pos="457200" algn="l"/>
              </a:tabLst>
            </a:pPr>
            <a:r>
              <a:rPr lang="en-US" sz="1800" dirty="0">
                <a:solidFill>
                  <a:srgbClr val="222222"/>
                </a:solidFill>
                <a:effectLst/>
                <a:latin typeface="Times New Roman" panose="02020603050405020304" pitchFamily="18" charset="0"/>
                <a:ea typeface="Arial" panose="020B0604020202020204" pitchFamily="34" charset="0"/>
              </a:rPr>
              <a:t>9. Kay, F. M., Hagan, J., &amp; Parker, P. (2009). Principals in practice: The importance of mentorship in the early stages of career development. </a:t>
            </a:r>
            <a:r>
              <a:rPr lang="en-US" sz="1800" i="1" dirty="0">
                <a:effectLst/>
                <a:latin typeface="Times New Roman" panose="02020603050405020304" pitchFamily="18" charset="0"/>
                <a:ea typeface="Arial" panose="020B0604020202020204" pitchFamily="34" charset="0"/>
              </a:rPr>
              <a:t>Law &amp; Policy</a:t>
            </a:r>
            <a:r>
              <a:rPr lang="en-US" sz="1800" dirty="0">
                <a:effectLst/>
                <a:latin typeface="Times New Roman" panose="02020603050405020304" pitchFamily="18" charset="0"/>
                <a:ea typeface="Arial" panose="020B0604020202020204" pitchFamily="34" charset="0"/>
              </a:rPr>
              <a:t>, </a:t>
            </a:r>
            <a:r>
              <a:rPr lang="en-US" sz="1800" i="1" dirty="0">
                <a:effectLst/>
                <a:latin typeface="Times New Roman" panose="02020603050405020304" pitchFamily="18" charset="0"/>
                <a:ea typeface="Arial" panose="020B0604020202020204" pitchFamily="34" charset="0"/>
              </a:rPr>
              <a:t>31</a:t>
            </a:r>
            <a:r>
              <a:rPr lang="en-US" sz="1800" dirty="0">
                <a:effectLst/>
                <a:latin typeface="Times New Roman" panose="02020603050405020304" pitchFamily="18" charset="0"/>
                <a:ea typeface="Arial" panose="020B0604020202020204" pitchFamily="34" charset="0"/>
              </a:rPr>
              <a:t>(1), 69-110.</a:t>
            </a:r>
          </a:p>
          <a:p>
            <a:pPr lvl="0" algn="l">
              <a:lnSpc>
                <a:spcPct val="115000"/>
              </a:lnSpc>
              <a:spcBef>
                <a:spcPts val="400"/>
              </a:spcBef>
              <a:spcAft>
                <a:spcPts val="400"/>
              </a:spcAft>
              <a:buSzPts val="1000"/>
              <a:tabLst>
                <a:tab pos="811530" algn="l"/>
                <a:tab pos="457200" algn="l"/>
              </a:tabLst>
            </a:pPr>
            <a:r>
              <a:rPr lang="en-US" sz="1800" dirty="0">
                <a:solidFill>
                  <a:srgbClr val="222222"/>
                </a:solidFill>
                <a:effectLst/>
                <a:latin typeface="Times New Roman" panose="02020603050405020304" pitchFamily="18" charset="0"/>
                <a:ea typeface="Arial" panose="020B0604020202020204" pitchFamily="34" charset="0"/>
              </a:rPr>
              <a:t>10. Simon, L. M. (2015). The value of mentorship. </a:t>
            </a:r>
            <a:r>
              <a:rPr lang="en-US" sz="1800" i="1" dirty="0">
                <a:effectLst/>
                <a:latin typeface="Times New Roman" panose="02020603050405020304" pitchFamily="18" charset="0"/>
                <a:ea typeface="Arial" panose="020B0604020202020204" pitchFamily="34" charset="0"/>
              </a:rPr>
              <a:t>Otolaryngology--Head and Neck Surgery</a:t>
            </a:r>
            <a:r>
              <a:rPr lang="en-US" sz="1800" dirty="0">
                <a:effectLst/>
                <a:latin typeface="Times New Roman" panose="02020603050405020304" pitchFamily="18" charset="0"/>
                <a:ea typeface="Arial" panose="020B0604020202020204" pitchFamily="34" charset="0"/>
              </a:rPr>
              <a:t>, </a:t>
            </a:r>
            <a:r>
              <a:rPr lang="en-US" sz="1800" i="1" dirty="0">
                <a:effectLst/>
                <a:latin typeface="Times New Roman" panose="02020603050405020304" pitchFamily="18" charset="0"/>
                <a:ea typeface="Arial" panose="020B0604020202020204" pitchFamily="34" charset="0"/>
              </a:rPr>
              <a:t>153</a:t>
            </a:r>
            <a:r>
              <a:rPr lang="en-US" sz="1800" dirty="0">
                <a:effectLst/>
                <a:latin typeface="Times New Roman" panose="02020603050405020304" pitchFamily="18" charset="0"/>
                <a:ea typeface="Arial" panose="020B0604020202020204" pitchFamily="34" charset="0"/>
              </a:rPr>
              <a:t>(4), 482-483.</a:t>
            </a:r>
          </a:p>
          <a:p>
            <a:pPr lvl="0" algn="l">
              <a:lnSpc>
                <a:spcPct val="115000"/>
              </a:lnSpc>
              <a:spcBef>
                <a:spcPts val="400"/>
              </a:spcBef>
              <a:spcAft>
                <a:spcPts val="400"/>
              </a:spcAft>
              <a:buSzPts val="1000"/>
              <a:tabLst>
                <a:tab pos="811530" algn="l"/>
                <a:tab pos="457200" algn="l"/>
              </a:tabLst>
            </a:pPr>
            <a:r>
              <a:rPr lang="en-US" sz="1800" dirty="0">
                <a:effectLst/>
                <a:latin typeface="Times New Roman" panose="02020603050405020304" pitchFamily="18" charset="0"/>
                <a:ea typeface="Arial" panose="020B0604020202020204" pitchFamily="34" charset="0"/>
              </a:rPr>
              <a:t>11. </a:t>
            </a:r>
            <a:r>
              <a:rPr lang="pl-PL" sz="1800" dirty="0">
                <a:effectLst/>
                <a:latin typeface="Times New Roman" panose="02020603050405020304" pitchFamily="18" charset="0"/>
                <a:ea typeface="Arial" panose="020B0604020202020204" pitchFamily="34" charset="0"/>
              </a:rPr>
              <a:t>Ramaswami, A., &amp; Dreher, G. F. (2007). </a:t>
            </a:r>
            <a:r>
              <a:rPr lang="en-US" sz="1800" dirty="0">
                <a:effectLst/>
                <a:latin typeface="Times New Roman" panose="02020603050405020304" pitchFamily="18" charset="0"/>
                <a:ea typeface="Arial" panose="020B0604020202020204" pitchFamily="34" charset="0"/>
              </a:rPr>
              <a:t>The benefits associated with workplace mentoring relationships. </a:t>
            </a:r>
            <a:r>
              <a:rPr lang="en-US" sz="1800" i="1" dirty="0">
                <a:effectLst/>
                <a:latin typeface="Times New Roman" panose="02020603050405020304" pitchFamily="18" charset="0"/>
                <a:ea typeface="Arial" panose="020B0604020202020204" pitchFamily="34" charset="0"/>
              </a:rPr>
              <a:t>The Blackwell handbook of mentoring: A multiple perspectives approach</a:t>
            </a:r>
            <a:r>
              <a:rPr lang="en-US" sz="1800" dirty="0">
                <a:effectLst/>
                <a:latin typeface="Times New Roman" panose="02020603050405020304" pitchFamily="18" charset="0"/>
                <a:ea typeface="Arial" panose="020B0604020202020204" pitchFamily="34" charset="0"/>
              </a:rPr>
              <a:t>, 211-231.</a:t>
            </a:r>
          </a:p>
          <a:p>
            <a:pPr marL="457200" indent="-228600" algn="just">
              <a:spcBef>
                <a:spcPts val="400"/>
              </a:spcBef>
              <a:spcAft>
                <a:spcPts val="400"/>
              </a:spcAft>
              <a:buNone/>
              <a:tabLst>
                <a:tab pos="811530" algn="l"/>
              </a:tabLst>
            </a:pPr>
            <a:r>
              <a:rPr lang="en-US" sz="1800" dirty="0">
                <a:effectLst/>
                <a:latin typeface="Times New Roman" panose="02020603050405020304" pitchFamily="18" charset="0"/>
                <a:ea typeface="Arial" panose="020B0604020202020204" pitchFamily="34" charset="0"/>
              </a:rPr>
              <a:t> </a:t>
            </a:r>
          </a:p>
          <a:p>
            <a:pPr lvl="0" algn="l">
              <a:lnSpc>
                <a:spcPct val="150000"/>
              </a:lnSpc>
              <a:spcAft>
                <a:spcPts val="200"/>
              </a:spcAft>
              <a:buSzPts val="1000"/>
              <a:tabLst>
                <a:tab pos="457200" algn="l"/>
              </a:tabLst>
            </a:pPr>
            <a:endParaRPr lang="en-US" sz="1800" b="1" dirty="0">
              <a:effectLst/>
              <a:latin typeface="Times New Roman" panose="02020603050405020304" pitchFamily="18" charset="0"/>
              <a:ea typeface="Arial" panose="020B0604020202020204" pitchFamily="34" charset="0"/>
            </a:endParaRPr>
          </a:p>
        </p:txBody>
      </p:sp>
      <p:sp>
        <p:nvSpPr>
          <p:cNvPr id="3" name="Rectangle 2">
            <a:extLst>
              <a:ext uri="{FF2B5EF4-FFF2-40B4-BE49-F238E27FC236}">
                <a16:creationId xmlns:a16="http://schemas.microsoft.com/office/drawing/2014/main" id="{14FE308F-A0A7-FD42-480F-9EE304E5A0CD}"/>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A8358E7F-65BB-5122-9BC1-C643547382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59860CF-BE28-3BB2-D1D2-55E56804A55E}"/>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2B2557B9-BB95-82D2-DE93-6658210F08A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DD6DBB4-64A1-EEB3-05C7-3DE148FEC10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30225DED-6A16-997E-9065-AC4BC407CAD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9F51A1B1-B28D-0D61-2726-ED35A2237FB8}"/>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761059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19461-7EC1-E988-947C-856DEAD5C8E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DA020D6-AA2C-BB6A-E9EF-98F6FBEF6372}"/>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5AF139B3-17C6-7A6D-0929-75A6B5FDD932}"/>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2400" b="1" dirty="0">
                <a:solidFill>
                  <a:srgbClr val="002060"/>
                </a:solidFill>
                <a:latin typeface="Times New Roman" panose="02020603050405020304" pitchFamily="18" charset="0"/>
                <a:cs typeface="Times New Roman" panose="02020603050405020304" pitchFamily="18" charset="0"/>
              </a:rPr>
              <a:t>COURSE OVERVIEW</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9E1EC6F2-D914-EF1B-1A77-3F086B98FC5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E2C0243A-CFA8-F4DD-7A2D-E0E88C53A33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EB63D3A6-ED28-4DBA-0540-7ABD85687FA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47ECD58-84AB-F922-8938-0E69F39B35A4}"/>
              </a:ext>
            </a:extLst>
          </p:cNvPr>
          <p:cNvSpPr txBox="1"/>
          <p:nvPr/>
        </p:nvSpPr>
        <p:spPr>
          <a:xfrm>
            <a:off x="552450" y="1678387"/>
            <a:ext cx="7962900" cy="3795911"/>
          </a:xfrm>
          <a:prstGeom prst="rect">
            <a:avLst/>
          </a:prstGeom>
          <a:noFill/>
        </p:spPr>
        <p:txBody>
          <a:bodyPr wrap="square" rtlCol="0">
            <a:spAutoFit/>
          </a:bodyPr>
          <a:lstStyle/>
          <a:p>
            <a:pPr marL="342900" lvl="0" indent="-342900" algn="just">
              <a:spcAft>
                <a:spcPts val="200"/>
              </a:spcAft>
              <a:buFont typeface="+mj-lt"/>
              <a:buAutoNum type="arabicPeriod"/>
              <a:tabLst>
                <a:tab pos="457200" algn="l"/>
              </a:tabLst>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Arial" panose="020B0604020202020204" pitchFamily="34" charset="0"/>
              </a:rPr>
              <a:t>Demonstrate proficiency in essential and advanced culinary techniques, including proper knife skills, cooking methods, and food presentation, through guided hands-on practice.</a:t>
            </a:r>
          </a:p>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Effectively participate in collaborative galley environments, utilizing strong communication, coordination, and problem-solving skills to enhance team performance.</a:t>
            </a:r>
          </a:p>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Engage in mentorship and professional development, applying guidance from experienced chefs to support continuous learning, career planning, and personal growth.</a:t>
            </a:r>
          </a:p>
          <a:p>
            <a:pPr marL="342900" lvl="0" indent="-342900" algn="just">
              <a:spcAft>
                <a:spcPts val="200"/>
              </a:spcAft>
              <a:buFont typeface="+mj-lt"/>
              <a:buAutoNum type="arabicPeriod"/>
              <a:tabLst>
                <a:tab pos="457200" algn="l"/>
              </a:tabLst>
            </a:pPr>
            <a:r>
              <a:rPr lang="en-US" sz="1800" dirty="0">
                <a:effectLst/>
                <a:latin typeface="Times New Roman" panose="02020603050405020304" pitchFamily="18" charset="0"/>
                <a:ea typeface="Arial" panose="020B0604020202020204" pitchFamily="34" charset="0"/>
              </a:rPr>
              <a:t>Apply advanced cooking methods and adapt to specialized cuisines, incorporating innovative techniques and global culinary trends into practical meal preparation.</a:t>
            </a:r>
          </a:p>
          <a:p>
            <a:pPr algn="just">
              <a:spcAft>
                <a:spcPts val="200"/>
              </a:spcAft>
              <a:buNone/>
            </a:pPr>
            <a:endParaRPr lang="en-US" sz="1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2BA6F92-A6DD-497F-1906-FF6AAABDF655}"/>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A1D6C8B1-2BEF-3E3D-629D-4B4381506BB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A377300-4ADA-C75F-E3DF-E8D4D1E2F4EB}"/>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42A95778-7ABB-4B59-551E-2ECCB6763414}"/>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64FB7256-800B-A6DD-A327-F7A4D09A2143}"/>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43EDB778-F32D-403F-76CB-FCB7938A0787}"/>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BC089EDF-29AF-61DB-3AAC-ED9984B14DC9}"/>
              </a:ext>
            </a:extLst>
          </p:cNvPr>
          <p:cNvPicPr>
            <a:picLocks noChangeAspect="1"/>
          </p:cNvPicPr>
          <p:nvPr/>
        </p:nvPicPr>
        <p:blipFill>
          <a:blip r:embed="rId10"/>
          <a:stretch>
            <a:fillRect/>
          </a:stretch>
        </p:blipFill>
        <p:spPr>
          <a:xfrm>
            <a:off x="7704595" y="0"/>
            <a:ext cx="1227464" cy="1224789"/>
          </a:xfrm>
          <a:prstGeom prst="rect">
            <a:avLst/>
          </a:prstGeom>
        </p:spPr>
      </p:pic>
    </p:spTree>
    <p:extLst>
      <p:ext uri="{BB962C8B-B14F-4D97-AF65-F5344CB8AC3E}">
        <p14:creationId xmlns:p14="http://schemas.microsoft.com/office/powerpoint/2010/main" val="2425581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4C9B8-B173-139D-70B5-C060D21685D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92AE52FE-D652-D30E-A0EA-F3139CD722E6}"/>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6A695F6-3826-284E-BF34-B06AD9990AE4}"/>
              </a:ext>
            </a:extLst>
          </p:cNvPr>
          <p:cNvSpPr>
            <a:spLocks noGrp="1"/>
          </p:cNvSpPr>
          <p:nvPr>
            <p:ph type="title"/>
          </p:nvPr>
        </p:nvSpPr>
        <p:spPr>
          <a:xfrm>
            <a:off x="628650" y="1107174"/>
            <a:ext cx="7886700" cy="571213"/>
          </a:xfrm>
        </p:spPr>
        <p:txBody>
          <a:bodyPr>
            <a:noAutofit/>
          </a:bodyPr>
          <a:lstStyle/>
          <a:p>
            <a:pPr algn="ctr"/>
            <a:r>
              <a:rPr lang="en-US" sz="2400" b="1" dirty="0">
                <a:latin typeface="Times New Roman" panose="02020603050405020304" pitchFamily="18" charset="0"/>
                <a:cs typeface="Times New Roman" panose="02020603050405020304" pitchFamily="18" charset="0"/>
              </a:rPr>
              <a:t>1. </a:t>
            </a:r>
            <a:r>
              <a:rPr lang="en-US" sz="2400" b="1" dirty="0">
                <a:solidFill>
                  <a:srgbClr val="002060"/>
                </a:solidFill>
                <a:latin typeface="Times New Roman" panose="02020603050405020304" pitchFamily="18" charset="0"/>
                <a:cs typeface="Times New Roman" panose="02020603050405020304" pitchFamily="18" charset="0"/>
              </a:rPr>
              <a:t>COURSE OVERVIEW</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A43ABBF7-C983-2EEB-BF8A-256DA583F722}"/>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397B97D9-37CA-CA60-D11F-66E4672A5264}"/>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76AFB8F-A2CA-2EED-6587-AD4FC848421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8DC5604F-C661-3955-4D5E-345B95C6D4CE}"/>
              </a:ext>
            </a:extLst>
          </p:cNvPr>
          <p:cNvSpPr txBox="1"/>
          <p:nvPr/>
        </p:nvSpPr>
        <p:spPr>
          <a:xfrm>
            <a:off x="552450" y="1678387"/>
            <a:ext cx="7962900" cy="2662267"/>
          </a:xfrm>
          <a:prstGeom prst="rect">
            <a:avLst/>
          </a:prstGeom>
          <a:noFill/>
        </p:spPr>
        <p:txBody>
          <a:bodyPr wrap="square" rtlCol="0">
            <a:spAutoFit/>
          </a:bodyPr>
          <a:lstStyle/>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5. Design and implement sustainable cooking practices in maritime settings, using eco-friendly methods and materials to minimize environmental impact and support green galley initiatives.</a:t>
            </a:r>
          </a:p>
          <a:p>
            <a:pPr lvl="0" algn="just">
              <a:spcAft>
                <a:spcPts val="200"/>
              </a:spcAft>
              <a:tabLst>
                <a:tab pos="457200" algn="l"/>
              </a:tabLst>
            </a:pPr>
            <a:r>
              <a:rPr lang="en-US" dirty="0">
                <a:latin typeface="Times New Roman" panose="02020603050405020304" pitchFamily="18" charset="0"/>
                <a:ea typeface="Arial" panose="020B0604020202020204" pitchFamily="34" charset="0"/>
              </a:rPr>
              <a:t>6. </a:t>
            </a:r>
            <a:r>
              <a:rPr lang="en-US" sz="1800" dirty="0">
                <a:effectLst/>
                <a:latin typeface="Times New Roman" panose="02020603050405020304" pitchFamily="18" charset="0"/>
                <a:ea typeface="Arial" panose="020B0604020202020204" pitchFamily="34" charset="0"/>
              </a:rPr>
              <a:t>Integrate safety, efficiency, and quality standards in all aspects of culinary operations, in alignment with maritime industry best practices.</a:t>
            </a: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7. Adapt menus and preparation methods to accommodate dietary restrictions and diverse passenger needs, ensuring inclusivity and nutritional balance.</a:t>
            </a:r>
          </a:p>
          <a:p>
            <a:pPr lvl="0" algn="just">
              <a:spcAft>
                <a:spcPts val="200"/>
              </a:spcAft>
              <a:tabLst>
                <a:tab pos="457200" algn="l"/>
              </a:tabLst>
            </a:pPr>
            <a:r>
              <a:rPr lang="en-US" sz="1800" dirty="0">
                <a:effectLst/>
                <a:latin typeface="Times New Roman" panose="02020603050405020304" pitchFamily="18" charset="0"/>
                <a:ea typeface="Arial" panose="020B0604020202020204" pitchFamily="34" charset="0"/>
              </a:rPr>
              <a:t>8. Reflect on personal learning and development, identifying strengths and areas for improvement, and setting actionable goals for continued growth in the culinary field.</a:t>
            </a:r>
          </a:p>
        </p:txBody>
      </p:sp>
      <p:sp>
        <p:nvSpPr>
          <p:cNvPr id="3" name="Rectangle 2">
            <a:extLst>
              <a:ext uri="{FF2B5EF4-FFF2-40B4-BE49-F238E27FC236}">
                <a16:creationId xmlns:a16="http://schemas.microsoft.com/office/drawing/2014/main" id="{0E006FDA-95B2-1F11-02F5-20A3EAD5EA01}"/>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CBF08B12-18A2-D40B-EAA0-9903BACF650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1F040442-ED49-1004-3C08-F7807921CD5F}"/>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C3B07A4D-DF47-8726-4811-1F056AC35BB7}"/>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DC5D208E-037B-032B-4391-1EB99CD4BF4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D5013CEE-1250-AE28-6960-EC9C835B26AB}"/>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45C2F5EA-E79A-93E7-4169-0571DD058C02}"/>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EC126B0C-413E-6716-40BA-6F27DE8D6CC2}"/>
              </a:ext>
            </a:extLst>
          </p:cNvPr>
          <p:cNvPicPr>
            <a:picLocks noChangeAspect="1"/>
          </p:cNvPicPr>
          <p:nvPr/>
        </p:nvPicPr>
        <p:blipFill>
          <a:blip r:embed="rId11"/>
          <a:stretch>
            <a:fillRect/>
          </a:stretch>
        </p:blipFill>
        <p:spPr>
          <a:xfrm>
            <a:off x="2089024" y="4361210"/>
            <a:ext cx="4965951" cy="1686443"/>
          </a:xfrm>
          <a:prstGeom prst="rect">
            <a:avLst/>
          </a:prstGeom>
        </p:spPr>
      </p:pic>
    </p:spTree>
    <p:extLst>
      <p:ext uri="{BB962C8B-B14F-4D97-AF65-F5344CB8AC3E}">
        <p14:creationId xmlns:p14="http://schemas.microsoft.com/office/powerpoint/2010/main" val="1143660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EFC56-2C1F-9097-D564-15107E88563B}"/>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8A5297A-1EBC-1AF2-EB15-0D4CC9D8692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6BABA179-1618-860D-2853-11A605E3942B}"/>
              </a:ext>
            </a:extLst>
          </p:cNvPr>
          <p:cNvSpPr>
            <a:spLocks noGrp="1"/>
          </p:cNvSpPr>
          <p:nvPr>
            <p:ph type="title"/>
          </p:nvPr>
        </p:nvSpPr>
        <p:spPr>
          <a:xfrm>
            <a:off x="628650" y="1107174"/>
            <a:ext cx="7886700" cy="571213"/>
          </a:xfrm>
        </p:spPr>
        <p:txBody>
          <a:bodyPr>
            <a:noAutofit/>
          </a:bodyPr>
          <a:lstStyle/>
          <a:p>
            <a:pPr algn="ctr"/>
            <a:r>
              <a:rPr lang="en-US" sz="2400" dirty="0">
                <a:solidFill>
                  <a:srgbClr val="1F497D"/>
                </a:solidFill>
                <a:effectLst/>
                <a:latin typeface="Times New Roman" panose="02020603050405020304" pitchFamily="18" charset="0"/>
                <a:ea typeface="Arial" panose="020B0604020202020204" pitchFamily="34" charset="0"/>
              </a:rPr>
              <a:t>BENEFITS OF WORKSHOPS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85819752-E637-9E80-6EAF-D2A2FF01219D}"/>
              </a:ext>
            </a:extLst>
          </p:cNvPr>
          <p:cNvGrpSpPr/>
          <p:nvPr/>
        </p:nvGrpSpPr>
        <p:grpSpPr>
          <a:xfrm>
            <a:off x="0" y="79942"/>
            <a:ext cx="9144000" cy="6778058"/>
            <a:chOff x="0" y="93100"/>
            <a:chExt cx="9144000" cy="6778058"/>
          </a:xfrm>
        </p:grpSpPr>
        <p:sp>
          <p:nvSpPr>
            <p:cNvPr id="12" name="Rectangle 11">
              <a:extLst>
                <a:ext uri="{FF2B5EF4-FFF2-40B4-BE49-F238E27FC236}">
                  <a16:creationId xmlns:a16="http://schemas.microsoft.com/office/drawing/2014/main" id="{812F5F0A-1A85-F428-B909-BE57D011DD4F}"/>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B7E62C03-F88B-71AE-A937-580D4C2D5B7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E46261D5-EB7A-8F6D-2333-FD5A99D9B82B}"/>
              </a:ext>
            </a:extLst>
          </p:cNvPr>
          <p:cNvSpPr txBox="1"/>
          <p:nvPr/>
        </p:nvSpPr>
        <p:spPr>
          <a:xfrm>
            <a:off x="523875" y="1571602"/>
            <a:ext cx="7743825" cy="2862322"/>
          </a:xfrm>
          <a:prstGeom prst="rect">
            <a:avLst/>
          </a:prstGeom>
          <a:noFill/>
        </p:spPr>
        <p:txBody>
          <a:bodyPr wrap="square" rtlCol="0">
            <a:spAutoFit/>
          </a:bodyPr>
          <a:lstStyle/>
          <a:p>
            <a:pPr algn="just">
              <a:spcAft>
                <a:spcPts val="200"/>
              </a:spcAft>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Times New Roman" panose="02020603050405020304" pitchFamily="18" charset="0"/>
              </a:rPr>
              <a:t>Tourism—both leisure and business—leads to the preparation and consumption of massive amounts of food across various settings such as restaurants, transport services, and catering. An estimated 75 billion meals per year are linked to tourism activities. The global food service (catering) sector accounts for a significant share of food sales, reaching over 44% of the $4.096 trillion global food sales in 2002. This share is expected to grow due to increasing consumer demand for </a:t>
            </a:r>
            <a:r>
              <a:rPr lang="en-US" dirty="0">
                <a:latin typeface="Times New Roman" panose="02020603050405020304" pitchFamily="18" charset="0"/>
              </a:rPr>
              <a:t>convenience. Food consumption, particularly food waste, has significant environmental impacts. The UK produces around 15 million </a:t>
            </a:r>
            <a:r>
              <a:rPr lang="en-US" dirty="0" err="1">
                <a:latin typeface="Times New Roman" panose="02020603050405020304" pitchFamily="18" charset="0"/>
              </a:rPr>
              <a:t>tonnes</a:t>
            </a:r>
            <a:r>
              <a:rPr lang="en-US" dirty="0">
                <a:latin typeface="Times New Roman" panose="02020603050405020304" pitchFamily="18" charset="0"/>
              </a:rPr>
              <a:t> of food and drink annually, with a significant portion from households and the hospitality sector. </a:t>
            </a:r>
          </a:p>
        </p:txBody>
      </p:sp>
      <p:sp>
        <p:nvSpPr>
          <p:cNvPr id="3" name="Rectangle 2">
            <a:extLst>
              <a:ext uri="{FF2B5EF4-FFF2-40B4-BE49-F238E27FC236}">
                <a16:creationId xmlns:a16="http://schemas.microsoft.com/office/drawing/2014/main" id="{F33C4A11-AFEC-9F7B-191C-DFADF79E5B6B}"/>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B27BB79C-A514-4242-0955-771086FBC4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F2EA9D80-0B68-FF10-DD88-88778E8FB51D}"/>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6CFD1BC3-2B99-B141-998E-34E1B5BD98EC}"/>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FAB2D09F-F41D-279C-514D-1E7F425C495C}"/>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6EAA1BB9-8E57-626A-E28A-658A26172000}"/>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BB0FDDB-D785-AE62-1529-0EC6E471A000}"/>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66658877-A0BB-F509-272C-EA5218AD1600}"/>
              </a:ext>
            </a:extLst>
          </p:cNvPr>
          <p:cNvPicPr>
            <a:picLocks noChangeAspect="1"/>
          </p:cNvPicPr>
          <p:nvPr/>
        </p:nvPicPr>
        <p:blipFill>
          <a:blip r:embed="rId11"/>
          <a:stretch>
            <a:fillRect/>
          </a:stretch>
        </p:blipFill>
        <p:spPr>
          <a:xfrm>
            <a:off x="3029656" y="4375242"/>
            <a:ext cx="2762250" cy="1657350"/>
          </a:xfrm>
          <a:prstGeom prst="rect">
            <a:avLst/>
          </a:prstGeom>
        </p:spPr>
      </p:pic>
    </p:spTree>
    <p:extLst>
      <p:ext uri="{BB962C8B-B14F-4D97-AF65-F5344CB8AC3E}">
        <p14:creationId xmlns:p14="http://schemas.microsoft.com/office/powerpoint/2010/main" val="34775049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99731-2842-058C-85DB-3BC5E7BC6BF5}"/>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B36EB1BB-FA60-562C-8898-77535A97038E}"/>
              </a:ext>
            </a:extLst>
          </p:cNvPr>
          <p:cNvPicPr>
            <a:picLocks noChangeAspect="1"/>
          </p:cNvPicPr>
          <p:nvPr/>
        </p:nvPicPr>
        <p:blipFill>
          <a:blip r:embed="rId3"/>
          <a:stretch>
            <a:fillRect/>
          </a:stretch>
        </p:blipFill>
        <p:spPr>
          <a:xfrm>
            <a:off x="18646" y="154232"/>
            <a:ext cx="3218912" cy="680419"/>
          </a:xfrm>
          <a:prstGeom prst="rect">
            <a:avLst/>
          </a:prstGeom>
        </p:spPr>
      </p:pic>
      <p:sp>
        <p:nvSpPr>
          <p:cNvPr id="2" name="Title 1">
            <a:extLst>
              <a:ext uri="{FF2B5EF4-FFF2-40B4-BE49-F238E27FC236}">
                <a16:creationId xmlns:a16="http://schemas.microsoft.com/office/drawing/2014/main" id="{C457C7BB-3A9C-97B7-AF80-FF076FBB2C07}"/>
              </a:ext>
            </a:extLst>
          </p:cNvPr>
          <p:cNvSpPr>
            <a:spLocks noGrp="1"/>
          </p:cNvSpPr>
          <p:nvPr>
            <p:ph type="title"/>
          </p:nvPr>
        </p:nvSpPr>
        <p:spPr>
          <a:xfrm>
            <a:off x="628650" y="1107174"/>
            <a:ext cx="7886700" cy="571213"/>
          </a:xfrm>
        </p:spPr>
        <p:txBody>
          <a:bodyPr>
            <a:noAutofit/>
          </a:bodyPr>
          <a:lstStyle/>
          <a:p>
            <a:pPr algn="ctr"/>
            <a:r>
              <a:rPr lang="en-US" sz="2400" dirty="0">
                <a:solidFill>
                  <a:srgbClr val="1F497D"/>
                </a:solidFill>
                <a:effectLst/>
                <a:latin typeface="Times New Roman" panose="02020603050405020304" pitchFamily="18" charset="0"/>
                <a:ea typeface="Arial" panose="020B0604020202020204" pitchFamily="34" charset="0"/>
              </a:rPr>
              <a:t>BENEFITS OF WORKSHOPS </a:t>
            </a:r>
            <a:br>
              <a:rPr lang="en-US" sz="2400" dirty="0"/>
            </a:br>
            <a:endParaRPr lang="en-US" sz="24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3BFC2CCC-F670-11EE-6C66-AC784446DA74}"/>
              </a:ext>
            </a:extLst>
          </p:cNvPr>
          <p:cNvGrpSpPr/>
          <p:nvPr/>
        </p:nvGrpSpPr>
        <p:grpSpPr>
          <a:xfrm>
            <a:off x="108154" y="154232"/>
            <a:ext cx="9144000" cy="6778058"/>
            <a:chOff x="0" y="93100"/>
            <a:chExt cx="9144000" cy="6778058"/>
          </a:xfrm>
        </p:grpSpPr>
        <p:sp>
          <p:nvSpPr>
            <p:cNvPr id="12" name="Rectangle 11">
              <a:extLst>
                <a:ext uri="{FF2B5EF4-FFF2-40B4-BE49-F238E27FC236}">
                  <a16:creationId xmlns:a16="http://schemas.microsoft.com/office/drawing/2014/main" id="{376C1A2F-0DCD-006C-1D60-A8C6B853596A}"/>
                </a:ext>
              </a:extLst>
            </p:cNvPr>
            <p:cNvSpPr/>
            <p:nvPr/>
          </p:nvSpPr>
          <p:spPr>
            <a:xfrm>
              <a:off x="3200618" y="93100"/>
              <a:ext cx="3008363" cy="68041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ro-RO"/>
            </a:p>
          </p:txBody>
        </p:sp>
        <p:pic>
          <p:nvPicPr>
            <p:cNvPr id="7" name="Picture 6" descr="Blue Background Powerpoint posted by Michelle Mercado">
              <a:extLst>
                <a:ext uri="{FF2B5EF4-FFF2-40B4-BE49-F238E27FC236}">
                  <a16:creationId xmlns:a16="http://schemas.microsoft.com/office/drawing/2014/main" id="{35DDE3CA-F59A-ECD0-D9FB-0CDF86AFA8D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0" y="6233651"/>
              <a:ext cx="9144000" cy="637507"/>
            </a:xfrm>
            <a:prstGeom prst="rect">
              <a:avLst/>
            </a:prstGeom>
            <a:noFill/>
            <a:ln>
              <a:noFill/>
            </a:ln>
          </p:spPr>
        </p:pic>
      </p:grpSp>
      <p:sp>
        <p:nvSpPr>
          <p:cNvPr id="21" name="TextBox 20">
            <a:extLst>
              <a:ext uri="{FF2B5EF4-FFF2-40B4-BE49-F238E27FC236}">
                <a16:creationId xmlns:a16="http://schemas.microsoft.com/office/drawing/2014/main" id="{52B5F52E-7E2D-3536-A201-BFAB15378041}"/>
              </a:ext>
            </a:extLst>
          </p:cNvPr>
          <p:cNvSpPr txBox="1"/>
          <p:nvPr/>
        </p:nvSpPr>
        <p:spPr>
          <a:xfrm>
            <a:off x="523875" y="1571602"/>
            <a:ext cx="7743825" cy="3344505"/>
          </a:xfrm>
          <a:prstGeom prst="rect">
            <a:avLst/>
          </a:prstGeom>
          <a:noFill/>
        </p:spPr>
        <p:txBody>
          <a:bodyPr wrap="square" rtlCol="0">
            <a:spAutoFit/>
          </a:bodyPr>
          <a:lstStyle/>
          <a:p>
            <a:pPr lvl="0" algn="just">
              <a:spcBef>
                <a:spcPts val="1200"/>
              </a:spcBef>
              <a:spcAft>
                <a:spcPts val="200"/>
              </a:spcAft>
              <a:tabLst>
                <a:tab pos="318770" algn="l"/>
              </a:tabLst>
            </a:pPr>
            <a:r>
              <a:rPr lang="en-US" sz="1800" b="1" dirty="0">
                <a:effectLst/>
                <a:latin typeface="+mj-lt"/>
                <a:ea typeface="Arial" panose="020B0604020202020204" pitchFamily="34" charset="0"/>
              </a:rPr>
              <a:t>	</a:t>
            </a:r>
            <a:r>
              <a:rPr lang="en-US" sz="1800" dirty="0">
                <a:effectLst/>
                <a:latin typeface="Times New Roman" panose="02020603050405020304" pitchFamily="18" charset="0"/>
                <a:ea typeface="Times New Roman" panose="02020603050405020304" pitchFamily="18" charset="0"/>
              </a:rPr>
              <a:t>In 2009, UK hospitality businesses sent approximately 600,000 </a:t>
            </a:r>
            <a:r>
              <a:rPr lang="en-US" sz="1800" dirty="0" err="1">
                <a:effectLst/>
                <a:latin typeface="Times New Roman" panose="02020603050405020304" pitchFamily="18" charset="0"/>
                <a:ea typeface="Times New Roman" panose="02020603050405020304" pitchFamily="18" charset="0"/>
              </a:rPr>
              <a:t>tonnes</a:t>
            </a:r>
            <a:r>
              <a:rPr lang="en-US" sz="1800" dirty="0">
                <a:effectLst/>
                <a:latin typeface="Times New Roman" panose="02020603050405020304" pitchFamily="18" charset="0"/>
                <a:ea typeface="Times New Roman" panose="02020603050405020304" pitchFamily="18" charset="0"/>
              </a:rPr>
              <a:t> of food waste to landfill, two-thirds of which was avoidable, costing them about £1.02 billion. However, waste levels in the sector had decreased by over 40% from 2002–3 to 2009 (1). These examples show the importance of food consumption regarding environmental concerns and sustainability, which also emphasizes the importance of training and educating sustainability-conscious cooks in the kitchens everywhere, including ships. In the following part, the main benefits of hands-on workshops and practice sessions in culinary techniques led by experienced chefs are given.</a:t>
            </a:r>
          </a:p>
          <a:p>
            <a:pPr lvl="0" algn="just">
              <a:spcBef>
                <a:spcPts val="1200"/>
              </a:spcBef>
              <a:spcAft>
                <a:spcPts val="200"/>
              </a:spcAft>
              <a:tabLst>
                <a:tab pos="318770" algn="l"/>
              </a:tabLst>
            </a:pPr>
            <a:endParaRPr lang="en-US" sz="1800" dirty="0">
              <a:effectLst/>
              <a:latin typeface="Times New Roman" panose="02020603050405020304" pitchFamily="18" charset="0"/>
              <a:ea typeface="Arial" panose="020B0604020202020204" pitchFamily="34" charset="0"/>
            </a:endParaRPr>
          </a:p>
          <a:p>
            <a:pPr algn="just">
              <a:spcAft>
                <a:spcPts val="200"/>
              </a:spcAft>
            </a:pPr>
            <a:endParaRPr lang="en-US" dirty="0">
              <a:latin typeface="Times New Roman" panose="02020603050405020304" pitchFamily="18" charset="0"/>
            </a:endParaRPr>
          </a:p>
        </p:txBody>
      </p:sp>
      <p:sp>
        <p:nvSpPr>
          <p:cNvPr id="3" name="Rectangle 2">
            <a:extLst>
              <a:ext uri="{FF2B5EF4-FFF2-40B4-BE49-F238E27FC236}">
                <a16:creationId xmlns:a16="http://schemas.microsoft.com/office/drawing/2014/main" id="{7E9D9FC5-2666-8D22-6837-AC12348253F7}"/>
              </a:ext>
            </a:extLst>
          </p:cNvPr>
          <p:cNvSpPr/>
          <p:nvPr/>
        </p:nvSpPr>
        <p:spPr>
          <a:xfrm>
            <a:off x="0" y="6359092"/>
            <a:ext cx="9035846" cy="369332"/>
          </a:xfrm>
          <a:prstGeom prst="rect">
            <a:avLst/>
          </a:prstGeom>
          <a:noFill/>
        </p:spPr>
        <p:txBody>
          <a:bodyPr wrap="square" lIns="91440" tIns="45720" rIns="91440" bIns="45720" anchor="ctr" anchorCtr="0">
            <a:spAutoFit/>
          </a:bodyPr>
          <a:lstStyle/>
          <a:p>
            <a:pPr algn="ctr">
              <a:spcAft>
                <a:spcPts val="200"/>
              </a:spcAft>
              <a:buNone/>
            </a:pPr>
            <a:r>
              <a:rPr lang="en-GB" b="1" kern="1400" spc="-50" dirty="0">
                <a:solidFill>
                  <a:srgbClr val="1F497D"/>
                </a:solidFill>
                <a:latin typeface="Times New Roman" panose="02020603050405020304" pitchFamily="18" charset="0"/>
                <a:ea typeface="Times New Roman" panose="02020603050405020304" pitchFamily="18" charset="0"/>
              </a:rPr>
              <a:t>CULINARY TECHNIQUES AND MENTORSHIP</a:t>
            </a:r>
            <a:endParaRPr lang="en-US" sz="500" dirty="0">
              <a:latin typeface="Times New Roman" panose="02020603050405020304" pitchFamily="18" charset="0"/>
              <a:ea typeface="Arial" panose="020B0604020202020204" pitchFamily="34" charset="0"/>
            </a:endParaRPr>
          </a:p>
        </p:txBody>
      </p:sp>
      <p:pic>
        <p:nvPicPr>
          <p:cNvPr id="25" name="Picture 24">
            <a:extLst>
              <a:ext uri="{FF2B5EF4-FFF2-40B4-BE49-F238E27FC236}">
                <a16:creationId xmlns:a16="http://schemas.microsoft.com/office/drawing/2014/main" id="{DDB3DC16-B93B-A488-21B7-98117CB6A30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41383" y="63663"/>
            <a:ext cx="623570" cy="620864"/>
          </a:xfrm>
          <a:prstGeom prst="rect">
            <a:avLst/>
          </a:prstGeom>
        </p:spPr>
      </p:pic>
      <p:pic>
        <p:nvPicPr>
          <p:cNvPr id="26" name="Picture 25">
            <a:extLst>
              <a:ext uri="{FF2B5EF4-FFF2-40B4-BE49-F238E27FC236}">
                <a16:creationId xmlns:a16="http://schemas.microsoft.com/office/drawing/2014/main" id="{2EA8B2AD-E488-E0F0-3719-D6E368DE1F67}"/>
              </a:ext>
            </a:extLst>
          </p:cNvPr>
          <p:cNvPicPr>
            <a:picLocks noChangeAspect="1"/>
          </p:cNvPicPr>
          <p:nvPr/>
        </p:nvPicPr>
        <p:blipFill>
          <a:blip r:embed="rId6"/>
          <a:stretch>
            <a:fillRect/>
          </a:stretch>
        </p:blipFill>
        <p:spPr>
          <a:xfrm>
            <a:off x="4910225" y="63663"/>
            <a:ext cx="629555" cy="637524"/>
          </a:xfrm>
          <a:prstGeom prst="rect">
            <a:avLst/>
          </a:prstGeom>
        </p:spPr>
      </p:pic>
      <p:pic>
        <p:nvPicPr>
          <p:cNvPr id="27" name="Picture 26">
            <a:extLst>
              <a:ext uri="{FF2B5EF4-FFF2-40B4-BE49-F238E27FC236}">
                <a16:creationId xmlns:a16="http://schemas.microsoft.com/office/drawing/2014/main" id="{BB9B1BE7-1DDA-3B5A-7D98-81296C33BE71}"/>
              </a:ext>
            </a:extLst>
          </p:cNvPr>
          <p:cNvPicPr>
            <a:picLocks noChangeAspect="1"/>
          </p:cNvPicPr>
          <p:nvPr/>
        </p:nvPicPr>
        <p:blipFill>
          <a:blip r:embed="rId7"/>
          <a:stretch>
            <a:fillRect/>
          </a:stretch>
        </p:blipFill>
        <p:spPr>
          <a:xfrm>
            <a:off x="5631268" y="82543"/>
            <a:ext cx="1053458" cy="579268"/>
          </a:xfrm>
          <a:prstGeom prst="rect">
            <a:avLst/>
          </a:prstGeom>
        </p:spPr>
      </p:pic>
      <p:pic>
        <p:nvPicPr>
          <p:cNvPr id="28" name="Picture 27">
            <a:extLst>
              <a:ext uri="{FF2B5EF4-FFF2-40B4-BE49-F238E27FC236}">
                <a16:creationId xmlns:a16="http://schemas.microsoft.com/office/drawing/2014/main" id="{C950BDB4-2438-6E19-4D4D-99649E81FBFA}"/>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2703496" y="47003"/>
            <a:ext cx="623570" cy="680419"/>
          </a:xfrm>
          <a:prstGeom prst="rect">
            <a:avLst/>
          </a:prstGeom>
        </p:spPr>
      </p:pic>
      <p:pic>
        <p:nvPicPr>
          <p:cNvPr id="29" name="Picture 28">
            <a:extLst>
              <a:ext uri="{FF2B5EF4-FFF2-40B4-BE49-F238E27FC236}">
                <a16:creationId xmlns:a16="http://schemas.microsoft.com/office/drawing/2014/main" id="{E7D6A8D7-3A75-A23E-FC75-3A9E3B432B9C}"/>
              </a:ext>
            </a:extLst>
          </p:cNvPr>
          <p:cNvPicPr>
            <a:picLocks noChangeAspect="1"/>
          </p:cNvPicPr>
          <p:nvPr/>
        </p:nvPicPr>
        <p:blipFill>
          <a:blip r:embed="rId9"/>
          <a:stretch>
            <a:fillRect/>
          </a:stretch>
        </p:blipFill>
        <p:spPr>
          <a:xfrm>
            <a:off x="3979270" y="47003"/>
            <a:ext cx="858938" cy="620864"/>
          </a:xfrm>
          <a:prstGeom prst="rect">
            <a:avLst/>
          </a:prstGeom>
        </p:spPr>
      </p:pic>
      <p:pic>
        <p:nvPicPr>
          <p:cNvPr id="30" name="Picture 29">
            <a:extLst>
              <a:ext uri="{FF2B5EF4-FFF2-40B4-BE49-F238E27FC236}">
                <a16:creationId xmlns:a16="http://schemas.microsoft.com/office/drawing/2014/main" id="{F33272B4-B992-34A8-2C81-AA130F11A4CE}"/>
              </a:ext>
            </a:extLst>
          </p:cNvPr>
          <p:cNvPicPr>
            <a:picLocks noChangeAspect="1"/>
          </p:cNvPicPr>
          <p:nvPr/>
        </p:nvPicPr>
        <p:blipFill>
          <a:blip r:embed="rId10"/>
          <a:stretch>
            <a:fillRect/>
          </a:stretch>
        </p:blipFill>
        <p:spPr>
          <a:xfrm>
            <a:off x="7704595" y="0"/>
            <a:ext cx="1227464" cy="1224789"/>
          </a:xfrm>
          <a:prstGeom prst="rect">
            <a:avLst/>
          </a:prstGeom>
        </p:spPr>
      </p:pic>
      <p:pic>
        <p:nvPicPr>
          <p:cNvPr id="5" name="Picture 4">
            <a:extLst>
              <a:ext uri="{FF2B5EF4-FFF2-40B4-BE49-F238E27FC236}">
                <a16:creationId xmlns:a16="http://schemas.microsoft.com/office/drawing/2014/main" id="{A4FDB7E8-EE61-EA11-F681-A52A3861BE36}"/>
              </a:ext>
            </a:extLst>
          </p:cNvPr>
          <p:cNvPicPr>
            <a:picLocks noChangeAspect="1"/>
          </p:cNvPicPr>
          <p:nvPr/>
        </p:nvPicPr>
        <p:blipFill>
          <a:blip r:embed="rId11"/>
          <a:stretch>
            <a:fillRect/>
          </a:stretch>
        </p:blipFill>
        <p:spPr>
          <a:xfrm>
            <a:off x="2773768" y="4217940"/>
            <a:ext cx="2857500" cy="1600200"/>
          </a:xfrm>
          <a:prstGeom prst="rect">
            <a:avLst/>
          </a:prstGeom>
        </p:spPr>
      </p:pic>
    </p:spTree>
    <p:extLst>
      <p:ext uri="{BB962C8B-B14F-4D97-AF65-F5344CB8AC3E}">
        <p14:creationId xmlns:p14="http://schemas.microsoft.com/office/powerpoint/2010/main" val="9850514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1299</TotalTime>
  <Words>4630</Words>
  <Application>Microsoft Office PowerPoint</Application>
  <PresentationFormat>On-screen Show (4:3)</PresentationFormat>
  <Paragraphs>393</Paragraphs>
  <Slides>53</Slides>
  <Notes>53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Arial</vt:lpstr>
      <vt:lpstr>Calibri</vt:lpstr>
      <vt:lpstr>Calibri Light</vt:lpstr>
      <vt:lpstr>CharterBT-Roman</vt:lpstr>
      <vt:lpstr>coranto-2</vt:lpstr>
      <vt:lpstr>Segoe UI Emoji</vt:lpstr>
      <vt:lpstr>Symbol</vt:lpstr>
      <vt:lpstr>Times New Roman</vt:lpstr>
      <vt:lpstr>Office Theme</vt:lpstr>
      <vt:lpstr>MARitime Soft Skills for Onboard Healthy Nutrition and CULinary Arts in Seagoing Services – CUL-MAR-Skills</vt:lpstr>
      <vt:lpstr>Learning outcomes of the course </vt:lpstr>
      <vt:lpstr>Learning outcomes of the course </vt:lpstr>
      <vt:lpstr>Content of the course </vt:lpstr>
      <vt:lpstr>1. COURSE OVERVIEW </vt:lpstr>
      <vt:lpstr>1. COURSE OVERVIEW </vt:lpstr>
      <vt:lpstr>1. COURSE OVERVIEW </vt:lpstr>
      <vt:lpstr>BENEFITS OF WORKSHOPS  </vt:lpstr>
      <vt:lpstr>BENEFITS OF WORKSHOPS  </vt:lpstr>
      <vt:lpstr>BENEFITS OF WORKSHOPS  </vt:lpstr>
      <vt:lpstr>BENEFITS OF WORKSHOPS  </vt:lpstr>
      <vt:lpstr>BENEFITS OF WORKSHOPS  </vt:lpstr>
      <vt:lpstr>BENEFITS OF WORKSHOPS  </vt:lpstr>
      <vt:lpstr>BENEFITS OF WORKSHOPS  </vt:lpstr>
      <vt:lpstr>BENEFITS OF WORKSHOPS  </vt:lpstr>
      <vt:lpstr>BENEFITS OF WORKSHOPS  </vt:lpstr>
      <vt:lpstr>BENEFITS OF WORKSHOPS  </vt:lpstr>
      <vt:lpstr> COLLABORATION&amp;KNOWLEDGE-SHARING   </vt:lpstr>
      <vt:lpstr> COLLABORATION&amp;KNOWLEDGE-SHARING   </vt:lpstr>
      <vt:lpstr> COLLABORATION&amp;KNOWLEDGE-SHARING   </vt:lpstr>
      <vt:lpstr> COLLABORATION&amp;KNOWLEDGE-SHARING   </vt:lpstr>
      <vt:lpstr> COLLABORATION&amp;KNOWLEDGE-SHARING   </vt:lpstr>
      <vt:lpstr> COLLABORATION&amp;KNOWLEDGE-SHARING   </vt:lpstr>
      <vt:lpstr> COLLABORATION&amp;KNOWLEDGE-SHARING   </vt:lpstr>
      <vt:lpstr> COLLABORATION&amp;KNOWLEDGE-SHARING   </vt:lpstr>
      <vt:lpstr> MENTORSHIP &amp; GUIDANCE FROM PROFESSIONALS  </vt:lpstr>
      <vt:lpstr> MENTORSHIP &amp; GUIDANCE FROM PROFESSIONALS  </vt:lpstr>
      <vt:lpstr> MENTORSHIP &amp; GUIDANCE FROM PROFESSIONALS  </vt:lpstr>
      <vt:lpstr> MENTORSHIP &amp; GUIDANCE FROM PROFESSIONALS  </vt:lpstr>
      <vt:lpstr> MENTORSHIP &amp; GUIDANCE FROM PROFESSIONALS  </vt:lpstr>
      <vt:lpstr> MENTORSHIP &amp; GUIDANCE FROM PROFESSIONALS  </vt:lpstr>
      <vt:lpstr> MENTORSHIP &amp; GUIDANCE FROM PROFESSIONALS  </vt:lpstr>
      <vt:lpstr> MENTORSHIP &amp; GUIDANCE FROM PROFESSIONALS  </vt:lpstr>
      <vt:lpstr>ADVANCED COOKING METHODS AND SPECIAL CUISINES</vt:lpstr>
      <vt:lpstr>ADVANCED COOKING METHODS AND SPECIAL CUISINES</vt:lpstr>
      <vt:lpstr>ADVANCED COOKING METHODS AND SPECIAL CUISINES</vt:lpstr>
      <vt:lpstr>ADVANCED COOKING METHODS AND SPECIAL CUISINES</vt:lpstr>
      <vt:lpstr>ADVANCED COOKING METHODS AND SPECIAL CUISINES</vt:lpstr>
      <vt:lpstr>ADVANCED COOKING METHODS AND SPECIAL CUISINES</vt:lpstr>
      <vt:lpstr>ADVANCED COOKING METHODS AND SPECIAL CUISINES</vt:lpstr>
      <vt:lpstr>ADVANCED COOKING METHODS AND SPECIAL CUISINES</vt:lpstr>
      <vt:lpstr>ADVANCED COOKING METHODS AND SPECIAL CUISINES</vt:lpstr>
      <vt:lpstr>ADVANCED COOKING METHODS AND SPECIAL CUISINES</vt:lpstr>
      <vt:lpstr>ADVANCED COOKING METHODS AND SPECIAL CUISINES</vt:lpstr>
      <vt:lpstr>ADVANCED COOKING METHODS AND SPECIAL CUISINES</vt:lpstr>
      <vt:lpstr>BLUE SKILLS FOR THE GREEN GALLEYS</vt:lpstr>
      <vt:lpstr>BLUE SKILLS FOR THE GREEN GALLEYS</vt:lpstr>
      <vt:lpstr>BLUE SKILLS FOR THE GREEN GALLEYS</vt:lpstr>
      <vt:lpstr>BLUE SKILLS FOR THE GREEN GALLEYS</vt:lpstr>
      <vt:lpstr>BLUE SKILLS FOR THE GREEN GALLEYS</vt:lpstr>
      <vt:lpstr>TEACHING BLUE SKILLS FOR GREEN GALLEYS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Cristea Ovidiu</dc:creator>
  <cp:lastModifiedBy>Pınar ÖZDEMİR</cp:lastModifiedBy>
  <cp:revision>51</cp:revision>
  <dcterms:created xsi:type="dcterms:W3CDTF">2023-11-02T13:43:46Z</dcterms:created>
  <dcterms:modified xsi:type="dcterms:W3CDTF">2025-07-29T07:21:13Z</dcterms:modified>
</cp:coreProperties>
</file>