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1" r:id="rId1"/>
  </p:sldMasterIdLst>
  <p:notesMasterIdLst>
    <p:notesMasterId r:id="rId42"/>
  </p:notesMasterIdLst>
  <p:handoutMasterIdLst>
    <p:handoutMasterId r:id="rId43"/>
  </p:handoutMasterIdLst>
  <p:sldIdLst>
    <p:sldId id="1365" r:id="rId2"/>
    <p:sldId id="1357" r:id="rId3"/>
    <p:sldId id="1361" r:id="rId4"/>
    <p:sldId id="1362" r:id="rId5"/>
    <p:sldId id="1366" r:id="rId6"/>
    <p:sldId id="1367" r:id="rId7"/>
    <p:sldId id="1306" r:id="rId8"/>
    <p:sldId id="1328" r:id="rId9"/>
    <p:sldId id="1329" r:id="rId10"/>
    <p:sldId id="1330" r:id="rId11"/>
    <p:sldId id="1331" r:id="rId12"/>
    <p:sldId id="1368" r:id="rId13"/>
    <p:sldId id="1332" r:id="rId14"/>
    <p:sldId id="1370" r:id="rId15"/>
    <p:sldId id="1369" r:id="rId16"/>
    <p:sldId id="1371" r:id="rId17"/>
    <p:sldId id="1333" r:id="rId18"/>
    <p:sldId id="1334" r:id="rId19"/>
    <p:sldId id="1335" r:id="rId20"/>
    <p:sldId id="1336" r:id="rId21"/>
    <p:sldId id="1337" r:id="rId22"/>
    <p:sldId id="1338" r:id="rId23"/>
    <p:sldId id="1340" r:id="rId24"/>
    <p:sldId id="1339" r:id="rId25"/>
    <p:sldId id="1347" r:id="rId26"/>
    <p:sldId id="1342" r:id="rId27"/>
    <p:sldId id="1343" r:id="rId28"/>
    <p:sldId id="1345" r:id="rId29"/>
    <p:sldId id="1348" r:id="rId30"/>
    <p:sldId id="1372" r:id="rId31"/>
    <p:sldId id="1363" r:id="rId32"/>
    <p:sldId id="1373" r:id="rId33"/>
    <p:sldId id="1374" r:id="rId34"/>
    <p:sldId id="1375" r:id="rId35"/>
    <p:sldId id="1376" r:id="rId36"/>
    <p:sldId id="1377" r:id="rId37"/>
    <p:sldId id="1378" r:id="rId38"/>
    <p:sldId id="1379" r:id="rId39"/>
    <p:sldId id="1380" r:id="rId40"/>
    <p:sldId id="1381" r:id="rId41"/>
  </p:sldIdLst>
  <p:sldSz cx="9144000" cy="6858000" type="screen4x3"/>
  <p:notesSz cx="9979025" cy="6834188"/>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3">
          <p15:clr>
            <a:srgbClr val="A4A3A4"/>
          </p15:clr>
        </p15:guide>
        <p15:guide id="2" pos="3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FFCC66"/>
    <a:srgbClr val="EFF9F9"/>
    <a:srgbClr val="00FFFF"/>
    <a:srgbClr val="99CC00"/>
    <a:srgbClr val="0033CC"/>
    <a:srgbClr val="FF0000"/>
    <a:srgbClr val="F4E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9" autoAdjust="0"/>
    <p:restoredTop sz="79268" autoAdjust="0"/>
  </p:normalViewPr>
  <p:slideViewPr>
    <p:cSldViewPr>
      <p:cViewPr varScale="1">
        <p:scale>
          <a:sx n="63" d="100"/>
          <a:sy n="63" d="100"/>
        </p:scale>
        <p:origin x="2052" y="78"/>
      </p:cViewPr>
      <p:guideLst>
        <p:guide orient="horz" pos="2160"/>
        <p:guide pos="2880"/>
      </p:guideLst>
    </p:cSldViewPr>
  </p:slideViewPr>
  <p:outlineViewPr>
    <p:cViewPr>
      <p:scale>
        <a:sx n="33" d="100"/>
        <a:sy n="33" d="100"/>
      </p:scale>
      <p:origin x="0" y="-5852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74" d="100"/>
          <a:sy n="74" d="100"/>
        </p:scale>
        <p:origin x="-132" y="-102"/>
      </p:cViewPr>
      <p:guideLst>
        <p:guide orient="horz" pos="2153"/>
        <p:guide pos="3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168963" name="Rectangle 3"/>
          <p:cNvSpPr>
            <a:spLocks noGrp="1" noChangeArrowheads="1"/>
          </p:cNvSpPr>
          <p:nvPr>
            <p:ph type="dt" sz="quarter"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168964" name="Rectangle 4"/>
          <p:cNvSpPr>
            <a:spLocks noGrp="1" noChangeArrowheads="1"/>
          </p:cNvSpPr>
          <p:nvPr>
            <p:ph type="ftr" sz="quarter" idx="2"/>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168965" name="Rectangle 5"/>
          <p:cNvSpPr>
            <a:spLocks noGrp="1" noChangeArrowheads="1"/>
          </p:cNvSpPr>
          <p:nvPr>
            <p:ph type="sldNum" sz="quarter" idx="3"/>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B32A7C-8AF4-4464-BC46-CCF0308E7B8D}" type="slidenum">
              <a:rPr lang="tr-TR"/>
              <a:pPr>
                <a:defRPr/>
              </a:pPr>
              <a:t>‹#›</a:t>
            </a:fld>
            <a:endParaRPr lang="tr-TR"/>
          </a:p>
        </p:txBody>
      </p:sp>
    </p:spTree>
    <p:extLst>
      <p:ext uri="{BB962C8B-B14F-4D97-AF65-F5344CB8AC3E}">
        <p14:creationId xmlns:p14="http://schemas.microsoft.com/office/powerpoint/2010/main" val="14500140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299011" name="Rectangle 3"/>
          <p:cNvSpPr>
            <a:spLocks noGrp="1" noChangeArrowheads="1"/>
          </p:cNvSpPr>
          <p:nvPr>
            <p:ph type="dt"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46084" name="Rectangle 4"/>
          <p:cNvSpPr>
            <a:spLocks noGrp="1" noRot="1" noChangeAspect="1" noChangeArrowheads="1" noTextEdit="1"/>
          </p:cNvSpPr>
          <p:nvPr>
            <p:ph type="sldImg" idx="2"/>
          </p:nvPr>
        </p:nvSpPr>
        <p:spPr bwMode="auto">
          <a:xfrm>
            <a:off x="3282950" y="512763"/>
            <a:ext cx="3417888" cy="2562225"/>
          </a:xfrm>
          <a:prstGeom prst="rect">
            <a:avLst/>
          </a:prstGeom>
          <a:noFill/>
          <a:ln w="9525">
            <a:solidFill>
              <a:srgbClr val="000000"/>
            </a:solidFill>
            <a:miter lim="800000"/>
            <a:headEnd/>
            <a:tailEnd/>
          </a:ln>
        </p:spPr>
      </p:sp>
      <p:sp>
        <p:nvSpPr>
          <p:cNvPr id="299013" name="Rectangle 5"/>
          <p:cNvSpPr>
            <a:spLocks noGrp="1" noChangeArrowheads="1"/>
          </p:cNvSpPr>
          <p:nvPr>
            <p:ph type="body" sz="quarter" idx="3"/>
          </p:nvPr>
        </p:nvSpPr>
        <p:spPr bwMode="auto">
          <a:xfrm>
            <a:off x="997578" y="3246161"/>
            <a:ext cx="7983870" cy="30752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299014" name="Rectangle 6"/>
          <p:cNvSpPr>
            <a:spLocks noGrp="1" noChangeArrowheads="1"/>
          </p:cNvSpPr>
          <p:nvPr>
            <p:ph type="ftr" sz="quarter" idx="4"/>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299015" name="Rectangle 7"/>
          <p:cNvSpPr>
            <a:spLocks noGrp="1" noChangeArrowheads="1"/>
          </p:cNvSpPr>
          <p:nvPr>
            <p:ph type="sldNum" sz="quarter" idx="5"/>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C5F69A7-BB6B-4972-A66D-B37668A31147}" type="slidenum">
              <a:rPr lang="tr-TR"/>
              <a:pPr>
                <a:defRPr/>
              </a:pPr>
              <a:t>‹#›</a:t>
            </a:fld>
            <a:endParaRPr lang="tr-TR"/>
          </a:p>
        </p:txBody>
      </p:sp>
    </p:spTree>
    <p:extLst>
      <p:ext uri="{BB962C8B-B14F-4D97-AF65-F5344CB8AC3E}">
        <p14:creationId xmlns:p14="http://schemas.microsoft.com/office/powerpoint/2010/main" val="391357409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annualreviews.org/doi/full/10.1146/annurev-psych-122216-011719"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nnualreviews.org/doi/full/10.1146/annurev-psych-122216-011719"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annualreviews.org/doi/full/10.1146/annurev-psych-122216-011719"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www.crunkfeministcollective.com/2010/04/06/dear-patriarchy/"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a:t>
            </a:fld>
            <a:endParaRPr lang="tr-TR"/>
          </a:p>
        </p:txBody>
      </p:sp>
    </p:spTree>
    <p:extLst>
      <p:ext uri="{BB962C8B-B14F-4D97-AF65-F5344CB8AC3E}">
        <p14:creationId xmlns:p14="http://schemas.microsoft.com/office/powerpoint/2010/main" val="2337421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171450" indent="-171450">
              <a:buFont typeface="Arial" charset="0"/>
              <a:buChar char="•"/>
            </a:pPr>
            <a:r>
              <a:rPr lang="pl-PL" dirty="0" err="1" smtClean="0"/>
              <a:t>Discuss</a:t>
            </a:r>
            <a:r>
              <a:rPr lang="pl-PL" baseline="0" dirty="0" smtClean="0"/>
              <a:t> the data from </a:t>
            </a:r>
            <a:r>
              <a:rPr lang="pl-PL" baseline="0" dirty="0" err="1" smtClean="0"/>
              <a:t>your</a:t>
            </a:r>
            <a:r>
              <a:rPr lang="pl-PL" baseline="0" dirty="0" smtClean="0"/>
              <a:t> country as and </a:t>
            </a:r>
            <a:r>
              <a:rPr lang="pl-PL" baseline="0" dirty="0" err="1" smtClean="0"/>
              <a:t>example</a:t>
            </a:r>
            <a:r>
              <a:rPr lang="pl-PL" baseline="0" dirty="0" smtClean="0"/>
              <a:t>.</a:t>
            </a:r>
          </a:p>
          <a:p>
            <a:pPr marL="171450" marR="0" indent="-171450" algn="l" defTabSz="914400" rtl="0" eaLnBrk="0" fontAlgn="base" latinLnBrk="0" hangingPunct="0">
              <a:lnSpc>
                <a:spcPct val="100000"/>
              </a:lnSpc>
              <a:spcBef>
                <a:spcPct val="30000"/>
              </a:spcBef>
              <a:spcAft>
                <a:spcPct val="0"/>
              </a:spcAft>
              <a:buClrTx/>
              <a:buSzTx/>
              <a:buFont typeface="Arial" charset="0"/>
              <a:buChar char="•"/>
              <a:tabLst/>
              <a:defRPr/>
            </a:pPr>
            <a:r>
              <a:rPr lang="pl-PL" baseline="0" dirty="0" err="1" smtClean="0"/>
              <a:t>Discuss</a:t>
            </a:r>
            <a:r>
              <a:rPr lang="pl-PL" baseline="0" dirty="0" smtClean="0"/>
              <a:t> the </a:t>
            </a:r>
            <a:r>
              <a:rPr lang="pl-PL" baseline="0" dirty="0" err="1" smtClean="0"/>
              <a:t>global</a:t>
            </a:r>
            <a:r>
              <a:rPr lang="pl-PL" baseline="0" dirty="0" smtClean="0"/>
              <a:t> problem </a:t>
            </a:r>
            <a:r>
              <a:rPr lang="pl-PL" baseline="0" dirty="0" err="1" smtClean="0"/>
              <a:t>known</a:t>
            </a:r>
            <a:r>
              <a:rPr lang="pl-PL" baseline="0" dirty="0" smtClean="0"/>
              <a:t> as </a:t>
            </a:r>
            <a:r>
              <a:rPr lang="pl-PL" sz="1200" baseline="0" dirty="0" smtClean="0"/>
              <a:t>t</a:t>
            </a:r>
            <a:r>
              <a:rPr lang="pl-PL" sz="1200" dirty="0" smtClean="0"/>
              <a:t>he „</a:t>
            </a:r>
            <a:r>
              <a:rPr lang="pl-PL" sz="1200" dirty="0" err="1" smtClean="0"/>
              <a:t>feminization</a:t>
            </a:r>
            <a:r>
              <a:rPr lang="pl-PL" sz="1200" dirty="0" smtClean="0"/>
              <a:t> of </a:t>
            </a:r>
            <a:r>
              <a:rPr lang="pl-PL" sz="1200" dirty="0" err="1" smtClean="0"/>
              <a:t>poverty</a:t>
            </a:r>
            <a:r>
              <a:rPr lang="pl-PL" sz="1200" dirty="0" smtClean="0"/>
              <a:t>”.</a:t>
            </a:r>
          </a:p>
          <a:p>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12</a:t>
            </a:fld>
            <a:endParaRPr lang="tr-TR"/>
          </a:p>
        </p:txBody>
      </p:sp>
    </p:spTree>
    <p:extLst>
      <p:ext uri="{BB962C8B-B14F-4D97-AF65-F5344CB8AC3E}">
        <p14:creationId xmlns:p14="http://schemas.microsoft.com/office/powerpoint/2010/main" val="1649696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Example</a:t>
            </a:r>
            <a:r>
              <a:rPr lang="pl-PL" dirty="0" smtClean="0"/>
              <a:t>: </a:t>
            </a:r>
            <a:r>
              <a:rPr lang="pl-PL" sz="1200" b="0" i="0" kern="1200" dirty="0" err="1" smtClean="0">
                <a:solidFill>
                  <a:schemeClr val="tx1"/>
                </a:solidFill>
                <a:effectLst/>
                <a:latin typeface="Arial" charset="0"/>
                <a:ea typeface="+mn-ea"/>
                <a:cs typeface="+mn-cs"/>
              </a:rPr>
              <a:t>Women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across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different</a:t>
            </a:r>
            <a:r>
              <a:rPr lang="pl-PL" sz="1200" b="0" i="0" kern="1200" dirty="0" smtClean="0">
                <a:solidFill>
                  <a:schemeClr val="tx1"/>
                </a:solidFill>
                <a:effectLst/>
                <a:latin typeface="Arial" charset="0"/>
                <a:ea typeface="+mn-ea"/>
                <a:cs typeface="+mn-cs"/>
              </a:rPr>
              <a:t> countries and </a:t>
            </a:r>
            <a:r>
              <a:rPr lang="pl-PL" sz="1200" b="0" i="0" kern="1200" dirty="0" err="1" smtClean="0">
                <a:solidFill>
                  <a:schemeClr val="tx1"/>
                </a:solidFill>
                <a:effectLst/>
                <a:latin typeface="Arial" charset="0"/>
                <a:ea typeface="+mn-ea"/>
                <a:cs typeface="+mn-cs"/>
              </a:rPr>
              <a:t>cultures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spend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more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time</a:t>
            </a:r>
            <a:r>
              <a:rPr lang="pl-PL" sz="1200" b="0" i="0" kern="1200" dirty="0" smtClean="0">
                <a:solidFill>
                  <a:schemeClr val="tx1"/>
                </a:solidFill>
                <a:effectLst/>
                <a:latin typeface="Arial" charset="0"/>
                <a:ea typeface="+mn-ea"/>
                <a:cs typeface="+mn-cs"/>
              </a:rPr>
              <a:t> on </a:t>
            </a:r>
            <a:r>
              <a:rPr lang="pl-PL" sz="1200" b="0" i="0" kern="1200" dirty="0" err="1" smtClean="0">
                <a:solidFill>
                  <a:schemeClr val="tx1"/>
                </a:solidFill>
                <a:effectLst/>
                <a:latin typeface="Arial" charset="0"/>
                <a:ea typeface="+mn-ea"/>
                <a:cs typeface="+mn-cs"/>
              </a:rPr>
              <a:t>household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activities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than</a:t>
            </a:r>
            <a:r>
              <a:rPr lang="pl-PL" sz="1200" b="0" i="0" kern="1200" dirty="0" smtClean="0">
                <a:solidFill>
                  <a:schemeClr val="tx1"/>
                </a:solidFill>
                <a:effectLst/>
                <a:latin typeface="Arial" charset="0"/>
                <a:ea typeface="+mn-ea"/>
                <a:cs typeface="+mn-cs"/>
              </a:rPr>
              <a:t> men do, </a:t>
            </a:r>
            <a:r>
              <a:rPr lang="pl-PL" sz="1200" b="0" i="0" kern="1200" dirty="0" err="1" smtClean="0">
                <a:solidFill>
                  <a:schemeClr val="tx1"/>
                </a:solidFill>
                <a:effectLst/>
                <a:latin typeface="Arial" charset="0"/>
                <a:ea typeface="+mn-ea"/>
                <a:cs typeface="+mn-cs"/>
              </a:rPr>
              <a:t>regardless</a:t>
            </a:r>
            <a:r>
              <a:rPr lang="pl-PL" sz="1200" b="0" i="0" kern="1200" dirty="0" smtClean="0">
                <a:solidFill>
                  <a:schemeClr val="tx1"/>
                </a:solidFill>
                <a:effectLst/>
                <a:latin typeface="Arial" charset="0"/>
                <a:ea typeface="+mn-ea"/>
                <a:cs typeface="+mn-cs"/>
              </a:rPr>
              <a:t> of </a:t>
            </a:r>
            <a:r>
              <a:rPr lang="pl-PL" sz="1200" b="0" i="0" kern="1200" dirty="0" err="1" smtClean="0">
                <a:solidFill>
                  <a:schemeClr val="tx1"/>
                </a:solidFill>
                <a:effectLst/>
                <a:latin typeface="Arial" charset="0"/>
                <a:ea typeface="+mn-ea"/>
                <a:cs typeface="+mn-cs"/>
              </a:rPr>
              <a:t>their</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employment</a:t>
            </a:r>
            <a:r>
              <a:rPr lang="pl-PL" sz="1200" b="0" i="0" kern="1200" dirty="0" smtClean="0">
                <a:solidFill>
                  <a:schemeClr val="tx1"/>
                </a:solidFill>
                <a:effectLst/>
                <a:latin typeface="Arial" charset="0"/>
                <a:ea typeface="+mn-ea"/>
                <a:cs typeface="+mn-cs"/>
              </a:rPr>
              <a:t> status. In 2015, </a:t>
            </a:r>
            <a:r>
              <a:rPr lang="pl-PL" sz="1200" b="0" i="0" kern="1200" dirty="0" err="1" smtClean="0">
                <a:solidFill>
                  <a:schemeClr val="tx1"/>
                </a:solidFill>
                <a:effectLst/>
                <a:latin typeface="Arial" charset="0"/>
                <a:ea typeface="+mn-ea"/>
                <a:cs typeface="+mn-cs"/>
              </a:rPr>
              <a:t>an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average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difference</a:t>
            </a:r>
            <a:r>
              <a:rPr lang="pl-PL" sz="1200" b="0" i="0" kern="1200" dirty="0" smtClean="0">
                <a:solidFill>
                  <a:schemeClr val="tx1"/>
                </a:solidFill>
                <a:effectLst/>
                <a:latin typeface="Arial" charset="0"/>
                <a:ea typeface="+mn-ea"/>
                <a:cs typeface="+mn-cs"/>
              </a:rPr>
              <a:t> of 50 </a:t>
            </a:r>
            <a:r>
              <a:rPr lang="pl-PL" sz="1200" b="0" i="0" kern="1200" dirty="0" err="1" smtClean="0">
                <a:solidFill>
                  <a:schemeClr val="tx1"/>
                </a:solidFill>
                <a:effectLst/>
                <a:latin typeface="Arial" charset="0"/>
                <a:ea typeface="+mn-ea"/>
                <a:cs typeface="+mn-cs"/>
              </a:rPr>
              <a:t>minutes</a:t>
            </a:r>
            <a:r>
              <a:rPr lang="pl-PL" sz="1200" b="0" i="0" kern="1200" dirty="0" smtClean="0">
                <a:solidFill>
                  <a:schemeClr val="tx1"/>
                </a:solidFill>
                <a:effectLst/>
                <a:latin typeface="Arial" charset="0"/>
                <a:ea typeface="+mn-ea"/>
                <a:cs typeface="+mn-cs"/>
              </a:rPr>
              <a:t> per </a:t>
            </a:r>
            <a:r>
              <a:rPr lang="pl-PL" sz="1200" b="0" i="0" kern="1200" dirty="0" err="1" smtClean="0">
                <a:solidFill>
                  <a:schemeClr val="tx1"/>
                </a:solidFill>
                <a:effectLst/>
                <a:latin typeface="Arial" charset="0"/>
                <a:ea typeface="+mn-ea"/>
                <a:cs typeface="+mn-cs"/>
              </a:rPr>
              <a:t>day</a:t>
            </a:r>
            <a:r>
              <a:rPr lang="pl-PL" sz="1200" b="0" i="0" kern="1200" dirty="0" smtClean="0">
                <a:solidFill>
                  <a:schemeClr val="tx1"/>
                </a:solidFill>
                <a:effectLst/>
                <a:latin typeface="Arial" charset="0"/>
                <a:ea typeface="+mn-ea"/>
                <a:cs typeface="+mn-cs"/>
              </a:rPr>
              <a:t> in the </a:t>
            </a:r>
            <a:r>
              <a:rPr lang="pl-PL" sz="1200" b="0" i="0" kern="1200" dirty="0" err="1" smtClean="0">
                <a:solidFill>
                  <a:schemeClr val="tx1"/>
                </a:solidFill>
                <a:effectLst/>
                <a:latin typeface="Arial" charset="0"/>
                <a:ea typeface="+mn-ea"/>
                <a:cs typeface="+mn-cs"/>
              </a:rPr>
              <a:t>time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spent</a:t>
            </a:r>
            <a:r>
              <a:rPr lang="pl-PL" sz="1200" b="0" i="0" kern="1200" dirty="0" smtClean="0">
                <a:solidFill>
                  <a:schemeClr val="tx1"/>
                </a:solidFill>
                <a:effectLst/>
                <a:latin typeface="Arial" charset="0"/>
                <a:ea typeface="+mn-ea"/>
                <a:cs typeface="+mn-cs"/>
              </a:rPr>
              <a:t> on </a:t>
            </a:r>
            <a:r>
              <a:rPr lang="pl-PL" sz="1200" b="0" i="0" kern="1200" dirty="0" err="1" smtClean="0">
                <a:solidFill>
                  <a:schemeClr val="tx1"/>
                </a:solidFill>
                <a:effectLst/>
                <a:latin typeface="Arial" charset="0"/>
                <a:ea typeface="+mn-ea"/>
                <a:cs typeface="+mn-cs"/>
              </a:rPr>
              <a:t>housework</a:t>
            </a:r>
            <a:r>
              <a:rPr lang="pl-PL" sz="1200" b="0" i="0" kern="1200" dirty="0" smtClean="0">
                <a:solidFill>
                  <a:schemeClr val="tx1"/>
                </a:solidFill>
                <a:effectLst/>
                <a:latin typeface="Arial" charset="0"/>
                <a:ea typeface="+mn-ea"/>
                <a:cs typeface="+mn-cs"/>
              </a:rPr>
              <a:t> was </a:t>
            </a:r>
            <a:r>
              <a:rPr lang="pl-PL" sz="1200" b="0" i="0" kern="1200" dirty="0" err="1" smtClean="0">
                <a:solidFill>
                  <a:schemeClr val="tx1"/>
                </a:solidFill>
                <a:effectLst/>
                <a:latin typeface="Arial" charset="0"/>
                <a:ea typeface="+mn-ea"/>
                <a:cs typeface="+mn-cs"/>
              </a:rPr>
              <a:t>observed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between</a:t>
            </a:r>
            <a:r>
              <a:rPr lang="pl-PL" sz="1200" b="0" i="0" kern="1200" dirty="0" smtClean="0">
                <a:solidFill>
                  <a:schemeClr val="tx1"/>
                </a:solidFill>
                <a:effectLst/>
                <a:latin typeface="Arial" charset="0"/>
                <a:ea typeface="+mn-ea"/>
                <a:cs typeface="+mn-cs"/>
              </a:rPr>
              <a:t> the </a:t>
            </a:r>
            <a:r>
              <a:rPr lang="pl-PL" sz="1200" b="0" i="0" kern="1200" dirty="0" err="1" smtClean="0">
                <a:solidFill>
                  <a:schemeClr val="tx1"/>
                </a:solidFill>
                <a:effectLst/>
                <a:latin typeface="Arial" charset="0"/>
                <a:ea typeface="+mn-ea"/>
                <a:cs typeface="+mn-cs"/>
              </a:rPr>
              <a:t>male</a:t>
            </a:r>
            <a:r>
              <a:rPr lang="pl-PL" sz="1200" b="0" i="0" kern="1200" dirty="0" smtClean="0">
                <a:solidFill>
                  <a:schemeClr val="tx1"/>
                </a:solidFill>
                <a:effectLst/>
                <a:latin typeface="Arial" charset="0"/>
                <a:ea typeface="+mn-ea"/>
                <a:cs typeface="+mn-cs"/>
              </a:rPr>
              <a:t> and </a:t>
            </a:r>
            <a:r>
              <a:rPr lang="pl-PL" sz="1200" b="0" i="0" kern="1200" dirty="0" err="1" smtClean="0">
                <a:solidFill>
                  <a:schemeClr val="tx1"/>
                </a:solidFill>
                <a:effectLst/>
                <a:latin typeface="Arial" charset="0"/>
                <a:ea typeface="+mn-ea"/>
                <a:cs typeface="+mn-cs"/>
              </a:rPr>
              <a:t>female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members</a:t>
            </a:r>
            <a:r>
              <a:rPr lang="pl-PL" sz="1200" b="0" i="0" kern="1200" dirty="0" smtClean="0">
                <a:solidFill>
                  <a:schemeClr val="tx1"/>
                </a:solidFill>
                <a:effectLst/>
                <a:latin typeface="Arial" charset="0"/>
                <a:ea typeface="+mn-ea"/>
                <a:cs typeface="+mn-cs"/>
              </a:rPr>
              <a:t> of </a:t>
            </a:r>
            <a:r>
              <a:rPr lang="pl-PL" sz="1200" b="0" i="0" kern="1200" dirty="0" err="1" smtClean="0">
                <a:solidFill>
                  <a:schemeClr val="tx1"/>
                </a:solidFill>
                <a:effectLst/>
                <a:latin typeface="Arial" charset="0"/>
                <a:ea typeface="+mn-ea"/>
                <a:cs typeface="+mn-cs"/>
              </a:rPr>
              <a:t>couples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living</a:t>
            </a:r>
            <a:r>
              <a:rPr lang="pl-PL" sz="1200" b="0" i="0" kern="1200" dirty="0" smtClean="0">
                <a:solidFill>
                  <a:schemeClr val="tx1"/>
                </a:solidFill>
                <a:effectLst/>
                <a:latin typeface="Arial" charset="0"/>
                <a:ea typeface="+mn-ea"/>
                <a:cs typeface="+mn-cs"/>
              </a:rPr>
              <a:t> in the United </a:t>
            </a:r>
            <a:r>
              <a:rPr lang="pl-PL" sz="1200" b="0" i="0" kern="1200" dirty="0" err="1" smtClean="0">
                <a:solidFill>
                  <a:schemeClr val="tx1"/>
                </a:solidFill>
                <a:effectLst/>
                <a:latin typeface="Arial" charset="0"/>
                <a:ea typeface="+mn-ea"/>
                <a:cs typeface="+mn-cs"/>
              </a:rPr>
              <a:t>States</a:t>
            </a:r>
            <a:r>
              <a:rPr lang="pl-PL" sz="1200" b="0" i="0" kern="1200" dirty="0" smtClean="0">
                <a:solidFill>
                  <a:schemeClr val="tx1"/>
                </a:solidFill>
                <a:effectLst/>
                <a:latin typeface="Arial" charset="0"/>
                <a:ea typeface="+mn-ea"/>
                <a:cs typeface="+mn-cs"/>
              </a:rPr>
              <a:t> (</a:t>
            </a:r>
            <a:r>
              <a:rPr lang="pl-PL" sz="1200" b="1" i="0" u="none" strike="noStrike" kern="1200" dirty="0" smtClean="0">
                <a:solidFill>
                  <a:schemeClr val="tx1"/>
                </a:solidFill>
                <a:effectLst/>
                <a:latin typeface="Arial" charset="0"/>
                <a:ea typeface="+mn-ea"/>
                <a:cs typeface="+mn-cs"/>
                <a:hlinkClick r:id="rId3"/>
              </a:rPr>
              <a:t>Bur. Labor Stat. 2016</a:t>
            </a:r>
            <a:r>
              <a:rPr lang="pl-PL" sz="1200" b="0" i="0" kern="1200" dirty="0" smtClean="0">
                <a:solidFill>
                  <a:schemeClr val="tx1"/>
                </a:solidFill>
                <a:effectLst/>
                <a:latin typeface="Arial" charset="0"/>
                <a:ea typeface="+mn-ea"/>
                <a:cs typeface="+mn-cs"/>
              </a:rPr>
              <a:t>). Source: </a:t>
            </a:r>
            <a:r>
              <a:rPr lang="pl-PL" sz="1200" b="0" i="0" kern="1200" dirty="0" err="1" smtClean="0">
                <a:solidFill>
                  <a:schemeClr val="tx1"/>
                </a:solidFill>
                <a:effectLst/>
                <a:latin typeface="Arial" charset="0"/>
                <a:ea typeface="+mn-ea"/>
                <a:cs typeface="+mn-cs"/>
              </a:rPr>
              <a:t>https</a:t>
            </a:r>
            <a:r>
              <a:rPr lang="pl-PL" sz="1200" b="0" i="0" kern="1200" dirty="0" smtClean="0">
                <a:solidFill>
                  <a:schemeClr val="tx1"/>
                </a:solidFill>
                <a:effectLst/>
                <a:latin typeface="Arial" charset="0"/>
                <a:ea typeface="+mn-ea"/>
                <a:cs typeface="+mn-cs"/>
              </a:rPr>
              <a:t>://</a:t>
            </a:r>
            <a:r>
              <a:rPr lang="pl-PL" sz="1200" b="0" i="0" kern="1200" dirty="0" err="1" smtClean="0">
                <a:solidFill>
                  <a:schemeClr val="tx1"/>
                </a:solidFill>
                <a:effectLst/>
                <a:latin typeface="Arial" charset="0"/>
                <a:ea typeface="+mn-ea"/>
                <a:cs typeface="+mn-cs"/>
              </a:rPr>
              <a:t>www.annualreviews.org</a:t>
            </a:r>
            <a:r>
              <a:rPr lang="pl-PL" sz="1200" b="0" i="0" kern="1200" dirty="0" smtClean="0">
                <a:solidFill>
                  <a:schemeClr val="tx1"/>
                </a:solidFill>
                <a:effectLst/>
                <a:latin typeface="Arial" charset="0"/>
                <a:ea typeface="+mn-ea"/>
                <a:cs typeface="+mn-cs"/>
              </a:rPr>
              <a:t>/doi/</a:t>
            </a:r>
            <a:r>
              <a:rPr lang="pl-PL" sz="1200" b="0" i="0" kern="1200" dirty="0" err="1" smtClean="0">
                <a:solidFill>
                  <a:schemeClr val="tx1"/>
                </a:solidFill>
                <a:effectLst/>
                <a:latin typeface="Arial" charset="0"/>
                <a:ea typeface="+mn-ea"/>
                <a:cs typeface="+mn-cs"/>
              </a:rPr>
              <a:t>full</a:t>
            </a:r>
            <a:r>
              <a:rPr lang="pl-PL" sz="1200" b="0" i="0" kern="1200" dirty="0" smtClean="0">
                <a:solidFill>
                  <a:schemeClr val="tx1"/>
                </a:solidFill>
                <a:effectLst/>
                <a:latin typeface="Arial" charset="0"/>
                <a:ea typeface="+mn-ea"/>
                <a:cs typeface="+mn-cs"/>
              </a:rPr>
              <a:t>/10.1146/annurev-psych-122216-011719</a:t>
            </a:r>
          </a:p>
          <a:p>
            <a:endParaRPr lang="pl-PL" sz="1200" b="0" i="0" kern="1200" dirty="0" smtClean="0">
              <a:solidFill>
                <a:schemeClr val="tx1"/>
              </a:solidFill>
              <a:effectLst/>
              <a:latin typeface="Arial" charset="0"/>
              <a:ea typeface="+mn-ea"/>
              <a:cs typeface="+mn-cs"/>
            </a:endParaRPr>
          </a:p>
          <a:p>
            <a:endParaRPr lang="pl-PL" dirty="0" smtClean="0"/>
          </a:p>
          <a:p>
            <a:r>
              <a:rPr lang="pl-PL" dirty="0" smtClean="0"/>
              <a:t>One </a:t>
            </a:r>
            <a:r>
              <a:rPr lang="pl-PL" dirty="0" err="1" smtClean="0"/>
              <a:t>may</a:t>
            </a:r>
            <a:r>
              <a:rPr lang="pl-PL" dirty="0" smtClean="0"/>
              <a:t> </a:t>
            </a:r>
            <a:r>
              <a:rPr lang="pl-PL" dirty="0" err="1" smtClean="0"/>
              <a:t>discuss</a:t>
            </a:r>
            <a:r>
              <a:rPr lang="pl-PL" dirty="0" smtClean="0"/>
              <a:t> </a:t>
            </a:r>
            <a:r>
              <a:rPr lang="pl-PL" dirty="0" err="1" smtClean="0"/>
              <a:t>another</a:t>
            </a:r>
            <a:r>
              <a:rPr lang="pl-PL" dirty="0" smtClean="0"/>
              <a:t> </a:t>
            </a:r>
            <a:r>
              <a:rPr lang="pl-PL" dirty="0" err="1" smtClean="0"/>
              <a:t>examples</a:t>
            </a:r>
            <a:r>
              <a:rPr lang="pl-PL" baseline="0" dirty="0" smtClean="0"/>
              <a:t> </a:t>
            </a:r>
            <a:r>
              <a:rPr lang="pl-PL" baseline="0" dirty="0" err="1" smtClean="0"/>
              <a:t>such</a:t>
            </a:r>
            <a:r>
              <a:rPr lang="pl-PL" baseline="0" dirty="0" smtClean="0"/>
              <a:t> as:</a:t>
            </a:r>
            <a:r>
              <a:rPr lang="pl-PL" dirty="0" smtClean="0"/>
              <a:t> </a:t>
            </a:r>
            <a:r>
              <a:rPr lang="pl-PL" dirty="0" err="1" smtClean="0"/>
              <a:t>parental</a:t>
            </a:r>
            <a:r>
              <a:rPr lang="pl-PL" dirty="0" smtClean="0"/>
              <a:t> </a:t>
            </a:r>
            <a:r>
              <a:rPr lang="pl-PL" dirty="0" err="1" smtClean="0"/>
              <a:t>leave</a:t>
            </a:r>
            <a:r>
              <a:rPr lang="pl-PL" dirty="0" smtClean="0"/>
              <a:t> for men in </a:t>
            </a:r>
            <a:r>
              <a:rPr lang="pl-PL" dirty="0" err="1" smtClean="0"/>
              <a:t>numerous</a:t>
            </a:r>
            <a:r>
              <a:rPr lang="pl-PL" dirty="0" smtClean="0"/>
              <a:t> countries, etc.</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13</a:t>
            </a:fld>
            <a:endParaRPr lang="tr-TR"/>
          </a:p>
        </p:txBody>
      </p:sp>
    </p:spTree>
    <p:extLst>
      <p:ext uri="{BB962C8B-B14F-4D97-AF65-F5344CB8AC3E}">
        <p14:creationId xmlns:p14="http://schemas.microsoft.com/office/powerpoint/2010/main" val="33762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Example</a:t>
            </a:r>
            <a:r>
              <a:rPr lang="pl-PL" dirty="0" smtClean="0"/>
              <a:t>: </a:t>
            </a:r>
            <a:r>
              <a:rPr lang="pl-PL" sz="1200" b="0" i="0" kern="1200" dirty="0" err="1" smtClean="0">
                <a:solidFill>
                  <a:schemeClr val="tx1"/>
                </a:solidFill>
                <a:effectLst/>
                <a:latin typeface="Arial" charset="0"/>
                <a:ea typeface="+mn-ea"/>
                <a:cs typeface="+mn-cs"/>
              </a:rPr>
              <a:t>Women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across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different</a:t>
            </a:r>
            <a:r>
              <a:rPr lang="pl-PL" sz="1200" b="0" i="0" kern="1200" dirty="0" smtClean="0">
                <a:solidFill>
                  <a:schemeClr val="tx1"/>
                </a:solidFill>
                <a:effectLst/>
                <a:latin typeface="Arial" charset="0"/>
                <a:ea typeface="+mn-ea"/>
                <a:cs typeface="+mn-cs"/>
              </a:rPr>
              <a:t> countries and </a:t>
            </a:r>
            <a:r>
              <a:rPr lang="pl-PL" sz="1200" b="0" i="0" kern="1200" dirty="0" err="1" smtClean="0">
                <a:solidFill>
                  <a:schemeClr val="tx1"/>
                </a:solidFill>
                <a:effectLst/>
                <a:latin typeface="Arial" charset="0"/>
                <a:ea typeface="+mn-ea"/>
                <a:cs typeface="+mn-cs"/>
              </a:rPr>
              <a:t>cultures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spend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more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time</a:t>
            </a:r>
            <a:r>
              <a:rPr lang="pl-PL" sz="1200" b="0" i="0" kern="1200" dirty="0" smtClean="0">
                <a:solidFill>
                  <a:schemeClr val="tx1"/>
                </a:solidFill>
                <a:effectLst/>
                <a:latin typeface="Arial" charset="0"/>
                <a:ea typeface="+mn-ea"/>
                <a:cs typeface="+mn-cs"/>
              </a:rPr>
              <a:t> on </a:t>
            </a:r>
            <a:r>
              <a:rPr lang="pl-PL" sz="1200" b="0" i="0" kern="1200" dirty="0" err="1" smtClean="0">
                <a:solidFill>
                  <a:schemeClr val="tx1"/>
                </a:solidFill>
                <a:effectLst/>
                <a:latin typeface="Arial" charset="0"/>
                <a:ea typeface="+mn-ea"/>
                <a:cs typeface="+mn-cs"/>
              </a:rPr>
              <a:t>household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activities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than</a:t>
            </a:r>
            <a:r>
              <a:rPr lang="pl-PL" sz="1200" b="0" i="0" kern="1200" dirty="0" smtClean="0">
                <a:solidFill>
                  <a:schemeClr val="tx1"/>
                </a:solidFill>
                <a:effectLst/>
                <a:latin typeface="Arial" charset="0"/>
                <a:ea typeface="+mn-ea"/>
                <a:cs typeface="+mn-cs"/>
              </a:rPr>
              <a:t> men do, </a:t>
            </a:r>
            <a:r>
              <a:rPr lang="pl-PL" sz="1200" b="0" i="0" kern="1200" dirty="0" err="1" smtClean="0">
                <a:solidFill>
                  <a:schemeClr val="tx1"/>
                </a:solidFill>
                <a:effectLst/>
                <a:latin typeface="Arial" charset="0"/>
                <a:ea typeface="+mn-ea"/>
                <a:cs typeface="+mn-cs"/>
              </a:rPr>
              <a:t>regardless</a:t>
            </a:r>
            <a:r>
              <a:rPr lang="pl-PL" sz="1200" b="0" i="0" kern="1200" dirty="0" smtClean="0">
                <a:solidFill>
                  <a:schemeClr val="tx1"/>
                </a:solidFill>
                <a:effectLst/>
                <a:latin typeface="Arial" charset="0"/>
                <a:ea typeface="+mn-ea"/>
                <a:cs typeface="+mn-cs"/>
              </a:rPr>
              <a:t> of </a:t>
            </a:r>
            <a:r>
              <a:rPr lang="pl-PL" sz="1200" b="0" i="0" kern="1200" dirty="0" err="1" smtClean="0">
                <a:solidFill>
                  <a:schemeClr val="tx1"/>
                </a:solidFill>
                <a:effectLst/>
                <a:latin typeface="Arial" charset="0"/>
                <a:ea typeface="+mn-ea"/>
                <a:cs typeface="+mn-cs"/>
              </a:rPr>
              <a:t>their</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employment</a:t>
            </a:r>
            <a:r>
              <a:rPr lang="pl-PL" sz="1200" b="0" i="0" kern="1200" dirty="0" smtClean="0">
                <a:solidFill>
                  <a:schemeClr val="tx1"/>
                </a:solidFill>
                <a:effectLst/>
                <a:latin typeface="Arial" charset="0"/>
                <a:ea typeface="+mn-ea"/>
                <a:cs typeface="+mn-cs"/>
              </a:rPr>
              <a:t> status. In 2015, </a:t>
            </a:r>
            <a:r>
              <a:rPr lang="pl-PL" sz="1200" b="0" i="0" kern="1200" dirty="0" err="1" smtClean="0">
                <a:solidFill>
                  <a:schemeClr val="tx1"/>
                </a:solidFill>
                <a:effectLst/>
                <a:latin typeface="Arial" charset="0"/>
                <a:ea typeface="+mn-ea"/>
                <a:cs typeface="+mn-cs"/>
              </a:rPr>
              <a:t>an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average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difference</a:t>
            </a:r>
            <a:r>
              <a:rPr lang="pl-PL" sz="1200" b="0" i="0" kern="1200" dirty="0" smtClean="0">
                <a:solidFill>
                  <a:schemeClr val="tx1"/>
                </a:solidFill>
                <a:effectLst/>
                <a:latin typeface="Arial" charset="0"/>
                <a:ea typeface="+mn-ea"/>
                <a:cs typeface="+mn-cs"/>
              </a:rPr>
              <a:t> of 50 </a:t>
            </a:r>
            <a:r>
              <a:rPr lang="pl-PL" sz="1200" b="0" i="0" kern="1200" dirty="0" err="1" smtClean="0">
                <a:solidFill>
                  <a:schemeClr val="tx1"/>
                </a:solidFill>
                <a:effectLst/>
                <a:latin typeface="Arial" charset="0"/>
                <a:ea typeface="+mn-ea"/>
                <a:cs typeface="+mn-cs"/>
              </a:rPr>
              <a:t>minutes</a:t>
            </a:r>
            <a:r>
              <a:rPr lang="pl-PL" sz="1200" b="0" i="0" kern="1200" dirty="0" smtClean="0">
                <a:solidFill>
                  <a:schemeClr val="tx1"/>
                </a:solidFill>
                <a:effectLst/>
                <a:latin typeface="Arial" charset="0"/>
                <a:ea typeface="+mn-ea"/>
                <a:cs typeface="+mn-cs"/>
              </a:rPr>
              <a:t> per </a:t>
            </a:r>
            <a:r>
              <a:rPr lang="pl-PL" sz="1200" b="0" i="0" kern="1200" dirty="0" err="1" smtClean="0">
                <a:solidFill>
                  <a:schemeClr val="tx1"/>
                </a:solidFill>
                <a:effectLst/>
                <a:latin typeface="Arial" charset="0"/>
                <a:ea typeface="+mn-ea"/>
                <a:cs typeface="+mn-cs"/>
              </a:rPr>
              <a:t>day</a:t>
            </a:r>
            <a:r>
              <a:rPr lang="pl-PL" sz="1200" b="0" i="0" kern="1200" dirty="0" smtClean="0">
                <a:solidFill>
                  <a:schemeClr val="tx1"/>
                </a:solidFill>
                <a:effectLst/>
                <a:latin typeface="Arial" charset="0"/>
                <a:ea typeface="+mn-ea"/>
                <a:cs typeface="+mn-cs"/>
              </a:rPr>
              <a:t> in the </a:t>
            </a:r>
            <a:r>
              <a:rPr lang="pl-PL" sz="1200" b="0" i="0" kern="1200" dirty="0" err="1" smtClean="0">
                <a:solidFill>
                  <a:schemeClr val="tx1"/>
                </a:solidFill>
                <a:effectLst/>
                <a:latin typeface="Arial" charset="0"/>
                <a:ea typeface="+mn-ea"/>
                <a:cs typeface="+mn-cs"/>
              </a:rPr>
              <a:t>time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spent</a:t>
            </a:r>
            <a:r>
              <a:rPr lang="pl-PL" sz="1200" b="0" i="0" kern="1200" dirty="0" smtClean="0">
                <a:solidFill>
                  <a:schemeClr val="tx1"/>
                </a:solidFill>
                <a:effectLst/>
                <a:latin typeface="Arial" charset="0"/>
                <a:ea typeface="+mn-ea"/>
                <a:cs typeface="+mn-cs"/>
              </a:rPr>
              <a:t> on </a:t>
            </a:r>
            <a:r>
              <a:rPr lang="pl-PL" sz="1200" b="0" i="0" kern="1200" dirty="0" err="1" smtClean="0">
                <a:solidFill>
                  <a:schemeClr val="tx1"/>
                </a:solidFill>
                <a:effectLst/>
                <a:latin typeface="Arial" charset="0"/>
                <a:ea typeface="+mn-ea"/>
                <a:cs typeface="+mn-cs"/>
              </a:rPr>
              <a:t>housework</a:t>
            </a:r>
            <a:r>
              <a:rPr lang="pl-PL" sz="1200" b="0" i="0" kern="1200" dirty="0" smtClean="0">
                <a:solidFill>
                  <a:schemeClr val="tx1"/>
                </a:solidFill>
                <a:effectLst/>
                <a:latin typeface="Arial" charset="0"/>
                <a:ea typeface="+mn-ea"/>
                <a:cs typeface="+mn-cs"/>
              </a:rPr>
              <a:t> was </a:t>
            </a:r>
            <a:r>
              <a:rPr lang="pl-PL" sz="1200" b="0" i="0" kern="1200" dirty="0" err="1" smtClean="0">
                <a:solidFill>
                  <a:schemeClr val="tx1"/>
                </a:solidFill>
                <a:effectLst/>
                <a:latin typeface="Arial" charset="0"/>
                <a:ea typeface="+mn-ea"/>
                <a:cs typeface="+mn-cs"/>
              </a:rPr>
              <a:t>observed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between</a:t>
            </a:r>
            <a:r>
              <a:rPr lang="pl-PL" sz="1200" b="0" i="0" kern="1200" dirty="0" smtClean="0">
                <a:solidFill>
                  <a:schemeClr val="tx1"/>
                </a:solidFill>
                <a:effectLst/>
                <a:latin typeface="Arial" charset="0"/>
                <a:ea typeface="+mn-ea"/>
                <a:cs typeface="+mn-cs"/>
              </a:rPr>
              <a:t> the </a:t>
            </a:r>
            <a:r>
              <a:rPr lang="pl-PL" sz="1200" b="0" i="0" kern="1200" dirty="0" err="1" smtClean="0">
                <a:solidFill>
                  <a:schemeClr val="tx1"/>
                </a:solidFill>
                <a:effectLst/>
                <a:latin typeface="Arial" charset="0"/>
                <a:ea typeface="+mn-ea"/>
                <a:cs typeface="+mn-cs"/>
              </a:rPr>
              <a:t>male</a:t>
            </a:r>
            <a:r>
              <a:rPr lang="pl-PL" sz="1200" b="0" i="0" kern="1200" dirty="0" smtClean="0">
                <a:solidFill>
                  <a:schemeClr val="tx1"/>
                </a:solidFill>
                <a:effectLst/>
                <a:latin typeface="Arial" charset="0"/>
                <a:ea typeface="+mn-ea"/>
                <a:cs typeface="+mn-cs"/>
              </a:rPr>
              <a:t> and </a:t>
            </a:r>
            <a:r>
              <a:rPr lang="pl-PL" sz="1200" b="0" i="0" kern="1200" dirty="0" err="1" smtClean="0">
                <a:solidFill>
                  <a:schemeClr val="tx1"/>
                </a:solidFill>
                <a:effectLst/>
                <a:latin typeface="Arial" charset="0"/>
                <a:ea typeface="+mn-ea"/>
                <a:cs typeface="+mn-cs"/>
              </a:rPr>
              <a:t>female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members</a:t>
            </a:r>
            <a:r>
              <a:rPr lang="pl-PL" sz="1200" b="0" i="0" kern="1200" dirty="0" smtClean="0">
                <a:solidFill>
                  <a:schemeClr val="tx1"/>
                </a:solidFill>
                <a:effectLst/>
                <a:latin typeface="Arial" charset="0"/>
                <a:ea typeface="+mn-ea"/>
                <a:cs typeface="+mn-cs"/>
              </a:rPr>
              <a:t> of </a:t>
            </a:r>
            <a:r>
              <a:rPr lang="pl-PL" sz="1200" b="0" i="0" kern="1200" dirty="0" err="1" smtClean="0">
                <a:solidFill>
                  <a:schemeClr val="tx1"/>
                </a:solidFill>
                <a:effectLst/>
                <a:latin typeface="Arial" charset="0"/>
                <a:ea typeface="+mn-ea"/>
                <a:cs typeface="+mn-cs"/>
              </a:rPr>
              <a:t>couples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living</a:t>
            </a:r>
            <a:r>
              <a:rPr lang="pl-PL" sz="1200" b="0" i="0" kern="1200" dirty="0" smtClean="0">
                <a:solidFill>
                  <a:schemeClr val="tx1"/>
                </a:solidFill>
                <a:effectLst/>
                <a:latin typeface="Arial" charset="0"/>
                <a:ea typeface="+mn-ea"/>
                <a:cs typeface="+mn-cs"/>
              </a:rPr>
              <a:t> in the United </a:t>
            </a:r>
            <a:r>
              <a:rPr lang="pl-PL" sz="1200" b="0" i="0" kern="1200" dirty="0" err="1" smtClean="0">
                <a:solidFill>
                  <a:schemeClr val="tx1"/>
                </a:solidFill>
                <a:effectLst/>
                <a:latin typeface="Arial" charset="0"/>
                <a:ea typeface="+mn-ea"/>
                <a:cs typeface="+mn-cs"/>
              </a:rPr>
              <a:t>States</a:t>
            </a:r>
            <a:r>
              <a:rPr lang="pl-PL" sz="1200" b="0" i="0" kern="1200" dirty="0" smtClean="0">
                <a:solidFill>
                  <a:schemeClr val="tx1"/>
                </a:solidFill>
                <a:effectLst/>
                <a:latin typeface="Arial" charset="0"/>
                <a:ea typeface="+mn-ea"/>
                <a:cs typeface="+mn-cs"/>
              </a:rPr>
              <a:t> (</a:t>
            </a:r>
            <a:r>
              <a:rPr lang="pl-PL" sz="1200" b="1" i="0" u="none" strike="noStrike" kern="1200" dirty="0" smtClean="0">
                <a:solidFill>
                  <a:schemeClr val="tx1"/>
                </a:solidFill>
                <a:effectLst/>
                <a:latin typeface="Arial" charset="0"/>
                <a:ea typeface="+mn-ea"/>
                <a:cs typeface="+mn-cs"/>
                <a:hlinkClick r:id="rId3"/>
              </a:rPr>
              <a:t>Bur. Labor Stat. 2016</a:t>
            </a:r>
            <a:r>
              <a:rPr lang="pl-PL" sz="1200" b="0" i="0" kern="1200" dirty="0" smtClean="0">
                <a:solidFill>
                  <a:schemeClr val="tx1"/>
                </a:solidFill>
                <a:effectLst/>
                <a:latin typeface="Arial" charset="0"/>
                <a:ea typeface="+mn-ea"/>
                <a:cs typeface="+mn-cs"/>
              </a:rPr>
              <a:t>). Source: </a:t>
            </a:r>
            <a:r>
              <a:rPr lang="pl-PL" sz="1200" b="0" i="0" kern="1200" dirty="0" err="1" smtClean="0">
                <a:solidFill>
                  <a:schemeClr val="tx1"/>
                </a:solidFill>
                <a:effectLst/>
                <a:latin typeface="Arial" charset="0"/>
                <a:ea typeface="+mn-ea"/>
                <a:cs typeface="+mn-cs"/>
              </a:rPr>
              <a:t>https</a:t>
            </a:r>
            <a:r>
              <a:rPr lang="pl-PL" sz="1200" b="0" i="0" kern="1200" dirty="0" smtClean="0">
                <a:solidFill>
                  <a:schemeClr val="tx1"/>
                </a:solidFill>
                <a:effectLst/>
                <a:latin typeface="Arial" charset="0"/>
                <a:ea typeface="+mn-ea"/>
                <a:cs typeface="+mn-cs"/>
              </a:rPr>
              <a:t>://</a:t>
            </a:r>
            <a:r>
              <a:rPr lang="pl-PL" sz="1200" b="0" i="0" kern="1200" dirty="0" err="1" smtClean="0">
                <a:solidFill>
                  <a:schemeClr val="tx1"/>
                </a:solidFill>
                <a:effectLst/>
                <a:latin typeface="Arial" charset="0"/>
                <a:ea typeface="+mn-ea"/>
                <a:cs typeface="+mn-cs"/>
              </a:rPr>
              <a:t>www.annualreviews.org</a:t>
            </a:r>
            <a:r>
              <a:rPr lang="pl-PL" sz="1200" b="0" i="0" kern="1200" dirty="0" smtClean="0">
                <a:solidFill>
                  <a:schemeClr val="tx1"/>
                </a:solidFill>
                <a:effectLst/>
                <a:latin typeface="Arial" charset="0"/>
                <a:ea typeface="+mn-ea"/>
                <a:cs typeface="+mn-cs"/>
              </a:rPr>
              <a:t>/doi/</a:t>
            </a:r>
            <a:r>
              <a:rPr lang="pl-PL" sz="1200" b="0" i="0" kern="1200" dirty="0" err="1" smtClean="0">
                <a:solidFill>
                  <a:schemeClr val="tx1"/>
                </a:solidFill>
                <a:effectLst/>
                <a:latin typeface="Arial" charset="0"/>
                <a:ea typeface="+mn-ea"/>
                <a:cs typeface="+mn-cs"/>
              </a:rPr>
              <a:t>full</a:t>
            </a:r>
            <a:r>
              <a:rPr lang="pl-PL" sz="1200" b="0" i="0" kern="1200" dirty="0" smtClean="0">
                <a:solidFill>
                  <a:schemeClr val="tx1"/>
                </a:solidFill>
                <a:effectLst/>
                <a:latin typeface="Arial" charset="0"/>
                <a:ea typeface="+mn-ea"/>
                <a:cs typeface="+mn-cs"/>
              </a:rPr>
              <a:t>/10.1146/annurev-psych-122216-011719</a:t>
            </a:r>
          </a:p>
          <a:p>
            <a:endParaRPr lang="pl-PL" sz="1200" b="0" i="0" kern="1200" dirty="0" smtClean="0">
              <a:solidFill>
                <a:schemeClr val="tx1"/>
              </a:solidFill>
              <a:effectLst/>
              <a:latin typeface="Arial" charset="0"/>
              <a:ea typeface="+mn-ea"/>
              <a:cs typeface="+mn-cs"/>
            </a:endParaRPr>
          </a:p>
          <a:p>
            <a:endParaRPr lang="pl-PL" dirty="0" smtClean="0"/>
          </a:p>
          <a:p>
            <a:r>
              <a:rPr lang="pl-PL" dirty="0" smtClean="0"/>
              <a:t>One </a:t>
            </a:r>
            <a:r>
              <a:rPr lang="pl-PL" dirty="0" err="1" smtClean="0"/>
              <a:t>may</a:t>
            </a:r>
            <a:r>
              <a:rPr lang="pl-PL" dirty="0" smtClean="0"/>
              <a:t> </a:t>
            </a:r>
            <a:r>
              <a:rPr lang="pl-PL" dirty="0" err="1" smtClean="0"/>
              <a:t>discuss</a:t>
            </a:r>
            <a:r>
              <a:rPr lang="pl-PL" dirty="0" smtClean="0"/>
              <a:t> </a:t>
            </a:r>
            <a:r>
              <a:rPr lang="pl-PL" dirty="0" err="1" smtClean="0"/>
              <a:t>another</a:t>
            </a:r>
            <a:r>
              <a:rPr lang="pl-PL" dirty="0" smtClean="0"/>
              <a:t> </a:t>
            </a:r>
            <a:r>
              <a:rPr lang="pl-PL" dirty="0" err="1" smtClean="0"/>
              <a:t>examples</a:t>
            </a:r>
            <a:r>
              <a:rPr lang="pl-PL" baseline="0" dirty="0" smtClean="0"/>
              <a:t> </a:t>
            </a:r>
            <a:r>
              <a:rPr lang="pl-PL" baseline="0" dirty="0" err="1" smtClean="0"/>
              <a:t>such</a:t>
            </a:r>
            <a:r>
              <a:rPr lang="pl-PL" baseline="0" dirty="0" smtClean="0"/>
              <a:t> as:</a:t>
            </a:r>
            <a:r>
              <a:rPr lang="pl-PL" dirty="0" smtClean="0"/>
              <a:t> </a:t>
            </a:r>
            <a:r>
              <a:rPr lang="pl-PL" dirty="0" err="1" smtClean="0"/>
              <a:t>parental</a:t>
            </a:r>
            <a:r>
              <a:rPr lang="pl-PL" dirty="0" smtClean="0"/>
              <a:t> </a:t>
            </a:r>
            <a:r>
              <a:rPr lang="pl-PL" dirty="0" err="1" smtClean="0"/>
              <a:t>leave</a:t>
            </a:r>
            <a:r>
              <a:rPr lang="pl-PL" dirty="0" smtClean="0"/>
              <a:t> for men in </a:t>
            </a:r>
            <a:r>
              <a:rPr lang="pl-PL" dirty="0" err="1" smtClean="0"/>
              <a:t>numerous</a:t>
            </a:r>
            <a:r>
              <a:rPr lang="pl-PL" dirty="0" smtClean="0"/>
              <a:t> countries, etc.</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14</a:t>
            </a:fld>
            <a:endParaRPr lang="tr-TR"/>
          </a:p>
        </p:txBody>
      </p:sp>
    </p:spTree>
    <p:extLst>
      <p:ext uri="{BB962C8B-B14F-4D97-AF65-F5344CB8AC3E}">
        <p14:creationId xmlns:p14="http://schemas.microsoft.com/office/powerpoint/2010/main" val="1821384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Example</a:t>
            </a:r>
            <a:r>
              <a:rPr lang="pl-PL" dirty="0" smtClean="0"/>
              <a:t>: </a:t>
            </a:r>
            <a:r>
              <a:rPr lang="pl-PL" sz="1200" b="0" i="0" kern="1200" dirty="0" err="1" smtClean="0">
                <a:solidFill>
                  <a:schemeClr val="tx1"/>
                </a:solidFill>
                <a:effectLst/>
                <a:latin typeface="Arial" charset="0"/>
                <a:ea typeface="+mn-ea"/>
                <a:cs typeface="+mn-cs"/>
              </a:rPr>
              <a:t>Women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across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different</a:t>
            </a:r>
            <a:r>
              <a:rPr lang="pl-PL" sz="1200" b="0" i="0" kern="1200" dirty="0" smtClean="0">
                <a:solidFill>
                  <a:schemeClr val="tx1"/>
                </a:solidFill>
                <a:effectLst/>
                <a:latin typeface="Arial" charset="0"/>
                <a:ea typeface="+mn-ea"/>
                <a:cs typeface="+mn-cs"/>
              </a:rPr>
              <a:t> countries and </a:t>
            </a:r>
            <a:r>
              <a:rPr lang="pl-PL" sz="1200" b="0" i="0" kern="1200" dirty="0" err="1" smtClean="0">
                <a:solidFill>
                  <a:schemeClr val="tx1"/>
                </a:solidFill>
                <a:effectLst/>
                <a:latin typeface="Arial" charset="0"/>
                <a:ea typeface="+mn-ea"/>
                <a:cs typeface="+mn-cs"/>
              </a:rPr>
              <a:t>cultures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spend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more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time</a:t>
            </a:r>
            <a:r>
              <a:rPr lang="pl-PL" sz="1200" b="0" i="0" kern="1200" dirty="0" smtClean="0">
                <a:solidFill>
                  <a:schemeClr val="tx1"/>
                </a:solidFill>
                <a:effectLst/>
                <a:latin typeface="Arial" charset="0"/>
                <a:ea typeface="+mn-ea"/>
                <a:cs typeface="+mn-cs"/>
              </a:rPr>
              <a:t> on </a:t>
            </a:r>
            <a:r>
              <a:rPr lang="pl-PL" sz="1200" b="0" i="0" kern="1200" dirty="0" err="1" smtClean="0">
                <a:solidFill>
                  <a:schemeClr val="tx1"/>
                </a:solidFill>
                <a:effectLst/>
                <a:latin typeface="Arial" charset="0"/>
                <a:ea typeface="+mn-ea"/>
                <a:cs typeface="+mn-cs"/>
              </a:rPr>
              <a:t>household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activities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than</a:t>
            </a:r>
            <a:r>
              <a:rPr lang="pl-PL" sz="1200" b="0" i="0" kern="1200" dirty="0" smtClean="0">
                <a:solidFill>
                  <a:schemeClr val="tx1"/>
                </a:solidFill>
                <a:effectLst/>
                <a:latin typeface="Arial" charset="0"/>
                <a:ea typeface="+mn-ea"/>
                <a:cs typeface="+mn-cs"/>
              </a:rPr>
              <a:t> men do, </a:t>
            </a:r>
            <a:r>
              <a:rPr lang="pl-PL" sz="1200" b="0" i="0" kern="1200" dirty="0" err="1" smtClean="0">
                <a:solidFill>
                  <a:schemeClr val="tx1"/>
                </a:solidFill>
                <a:effectLst/>
                <a:latin typeface="Arial" charset="0"/>
                <a:ea typeface="+mn-ea"/>
                <a:cs typeface="+mn-cs"/>
              </a:rPr>
              <a:t>regardless</a:t>
            </a:r>
            <a:r>
              <a:rPr lang="pl-PL" sz="1200" b="0" i="0" kern="1200" dirty="0" smtClean="0">
                <a:solidFill>
                  <a:schemeClr val="tx1"/>
                </a:solidFill>
                <a:effectLst/>
                <a:latin typeface="Arial" charset="0"/>
                <a:ea typeface="+mn-ea"/>
                <a:cs typeface="+mn-cs"/>
              </a:rPr>
              <a:t> of </a:t>
            </a:r>
            <a:r>
              <a:rPr lang="pl-PL" sz="1200" b="0" i="0" kern="1200" dirty="0" err="1" smtClean="0">
                <a:solidFill>
                  <a:schemeClr val="tx1"/>
                </a:solidFill>
                <a:effectLst/>
                <a:latin typeface="Arial" charset="0"/>
                <a:ea typeface="+mn-ea"/>
                <a:cs typeface="+mn-cs"/>
              </a:rPr>
              <a:t>their</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employment</a:t>
            </a:r>
            <a:r>
              <a:rPr lang="pl-PL" sz="1200" b="0" i="0" kern="1200" dirty="0" smtClean="0">
                <a:solidFill>
                  <a:schemeClr val="tx1"/>
                </a:solidFill>
                <a:effectLst/>
                <a:latin typeface="Arial" charset="0"/>
                <a:ea typeface="+mn-ea"/>
                <a:cs typeface="+mn-cs"/>
              </a:rPr>
              <a:t> status. In 2015, </a:t>
            </a:r>
            <a:r>
              <a:rPr lang="pl-PL" sz="1200" b="0" i="0" kern="1200" dirty="0" err="1" smtClean="0">
                <a:solidFill>
                  <a:schemeClr val="tx1"/>
                </a:solidFill>
                <a:effectLst/>
                <a:latin typeface="Arial" charset="0"/>
                <a:ea typeface="+mn-ea"/>
                <a:cs typeface="+mn-cs"/>
              </a:rPr>
              <a:t>an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average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difference</a:t>
            </a:r>
            <a:r>
              <a:rPr lang="pl-PL" sz="1200" b="0" i="0" kern="1200" dirty="0" smtClean="0">
                <a:solidFill>
                  <a:schemeClr val="tx1"/>
                </a:solidFill>
                <a:effectLst/>
                <a:latin typeface="Arial" charset="0"/>
                <a:ea typeface="+mn-ea"/>
                <a:cs typeface="+mn-cs"/>
              </a:rPr>
              <a:t> of 50 </a:t>
            </a:r>
            <a:r>
              <a:rPr lang="pl-PL" sz="1200" b="0" i="0" kern="1200" dirty="0" err="1" smtClean="0">
                <a:solidFill>
                  <a:schemeClr val="tx1"/>
                </a:solidFill>
                <a:effectLst/>
                <a:latin typeface="Arial" charset="0"/>
                <a:ea typeface="+mn-ea"/>
                <a:cs typeface="+mn-cs"/>
              </a:rPr>
              <a:t>minutes</a:t>
            </a:r>
            <a:r>
              <a:rPr lang="pl-PL" sz="1200" b="0" i="0" kern="1200" dirty="0" smtClean="0">
                <a:solidFill>
                  <a:schemeClr val="tx1"/>
                </a:solidFill>
                <a:effectLst/>
                <a:latin typeface="Arial" charset="0"/>
                <a:ea typeface="+mn-ea"/>
                <a:cs typeface="+mn-cs"/>
              </a:rPr>
              <a:t> per </a:t>
            </a:r>
            <a:r>
              <a:rPr lang="pl-PL" sz="1200" b="0" i="0" kern="1200" dirty="0" err="1" smtClean="0">
                <a:solidFill>
                  <a:schemeClr val="tx1"/>
                </a:solidFill>
                <a:effectLst/>
                <a:latin typeface="Arial" charset="0"/>
                <a:ea typeface="+mn-ea"/>
                <a:cs typeface="+mn-cs"/>
              </a:rPr>
              <a:t>day</a:t>
            </a:r>
            <a:r>
              <a:rPr lang="pl-PL" sz="1200" b="0" i="0" kern="1200" dirty="0" smtClean="0">
                <a:solidFill>
                  <a:schemeClr val="tx1"/>
                </a:solidFill>
                <a:effectLst/>
                <a:latin typeface="Arial" charset="0"/>
                <a:ea typeface="+mn-ea"/>
                <a:cs typeface="+mn-cs"/>
              </a:rPr>
              <a:t> in the </a:t>
            </a:r>
            <a:r>
              <a:rPr lang="pl-PL" sz="1200" b="0" i="0" kern="1200" dirty="0" err="1" smtClean="0">
                <a:solidFill>
                  <a:schemeClr val="tx1"/>
                </a:solidFill>
                <a:effectLst/>
                <a:latin typeface="Arial" charset="0"/>
                <a:ea typeface="+mn-ea"/>
                <a:cs typeface="+mn-cs"/>
              </a:rPr>
              <a:t>time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spent</a:t>
            </a:r>
            <a:r>
              <a:rPr lang="pl-PL" sz="1200" b="0" i="0" kern="1200" dirty="0" smtClean="0">
                <a:solidFill>
                  <a:schemeClr val="tx1"/>
                </a:solidFill>
                <a:effectLst/>
                <a:latin typeface="Arial" charset="0"/>
                <a:ea typeface="+mn-ea"/>
                <a:cs typeface="+mn-cs"/>
              </a:rPr>
              <a:t> on </a:t>
            </a:r>
            <a:r>
              <a:rPr lang="pl-PL" sz="1200" b="0" i="0" kern="1200" dirty="0" err="1" smtClean="0">
                <a:solidFill>
                  <a:schemeClr val="tx1"/>
                </a:solidFill>
                <a:effectLst/>
                <a:latin typeface="Arial" charset="0"/>
                <a:ea typeface="+mn-ea"/>
                <a:cs typeface="+mn-cs"/>
              </a:rPr>
              <a:t>housework</a:t>
            </a:r>
            <a:r>
              <a:rPr lang="pl-PL" sz="1200" b="0" i="0" kern="1200" dirty="0" smtClean="0">
                <a:solidFill>
                  <a:schemeClr val="tx1"/>
                </a:solidFill>
                <a:effectLst/>
                <a:latin typeface="Arial" charset="0"/>
                <a:ea typeface="+mn-ea"/>
                <a:cs typeface="+mn-cs"/>
              </a:rPr>
              <a:t> was </a:t>
            </a:r>
            <a:r>
              <a:rPr lang="pl-PL" sz="1200" b="0" i="0" kern="1200" dirty="0" err="1" smtClean="0">
                <a:solidFill>
                  <a:schemeClr val="tx1"/>
                </a:solidFill>
                <a:effectLst/>
                <a:latin typeface="Arial" charset="0"/>
                <a:ea typeface="+mn-ea"/>
                <a:cs typeface="+mn-cs"/>
              </a:rPr>
              <a:t>observed</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between</a:t>
            </a:r>
            <a:r>
              <a:rPr lang="pl-PL" sz="1200" b="0" i="0" kern="1200" dirty="0" smtClean="0">
                <a:solidFill>
                  <a:schemeClr val="tx1"/>
                </a:solidFill>
                <a:effectLst/>
                <a:latin typeface="Arial" charset="0"/>
                <a:ea typeface="+mn-ea"/>
                <a:cs typeface="+mn-cs"/>
              </a:rPr>
              <a:t> the </a:t>
            </a:r>
            <a:r>
              <a:rPr lang="pl-PL" sz="1200" b="0" i="0" kern="1200" dirty="0" err="1" smtClean="0">
                <a:solidFill>
                  <a:schemeClr val="tx1"/>
                </a:solidFill>
                <a:effectLst/>
                <a:latin typeface="Arial" charset="0"/>
                <a:ea typeface="+mn-ea"/>
                <a:cs typeface="+mn-cs"/>
              </a:rPr>
              <a:t>male</a:t>
            </a:r>
            <a:r>
              <a:rPr lang="pl-PL" sz="1200" b="0" i="0" kern="1200" dirty="0" smtClean="0">
                <a:solidFill>
                  <a:schemeClr val="tx1"/>
                </a:solidFill>
                <a:effectLst/>
                <a:latin typeface="Arial" charset="0"/>
                <a:ea typeface="+mn-ea"/>
                <a:cs typeface="+mn-cs"/>
              </a:rPr>
              <a:t> and </a:t>
            </a:r>
            <a:r>
              <a:rPr lang="pl-PL" sz="1200" b="0" i="0" kern="1200" dirty="0" err="1" smtClean="0">
                <a:solidFill>
                  <a:schemeClr val="tx1"/>
                </a:solidFill>
                <a:effectLst/>
                <a:latin typeface="Arial" charset="0"/>
                <a:ea typeface="+mn-ea"/>
                <a:cs typeface="+mn-cs"/>
              </a:rPr>
              <a:t>female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members</a:t>
            </a:r>
            <a:r>
              <a:rPr lang="pl-PL" sz="1200" b="0" i="0" kern="1200" dirty="0" smtClean="0">
                <a:solidFill>
                  <a:schemeClr val="tx1"/>
                </a:solidFill>
                <a:effectLst/>
                <a:latin typeface="Arial" charset="0"/>
                <a:ea typeface="+mn-ea"/>
                <a:cs typeface="+mn-cs"/>
              </a:rPr>
              <a:t> of </a:t>
            </a:r>
            <a:r>
              <a:rPr lang="pl-PL" sz="1200" b="0" i="0" kern="1200" dirty="0" err="1" smtClean="0">
                <a:solidFill>
                  <a:schemeClr val="tx1"/>
                </a:solidFill>
                <a:effectLst/>
                <a:latin typeface="Arial" charset="0"/>
                <a:ea typeface="+mn-ea"/>
                <a:cs typeface="+mn-cs"/>
              </a:rPr>
              <a:t>couples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living</a:t>
            </a:r>
            <a:r>
              <a:rPr lang="pl-PL" sz="1200" b="0" i="0" kern="1200" dirty="0" smtClean="0">
                <a:solidFill>
                  <a:schemeClr val="tx1"/>
                </a:solidFill>
                <a:effectLst/>
                <a:latin typeface="Arial" charset="0"/>
                <a:ea typeface="+mn-ea"/>
                <a:cs typeface="+mn-cs"/>
              </a:rPr>
              <a:t> in the United </a:t>
            </a:r>
            <a:r>
              <a:rPr lang="pl-PL" sz="1200" b="0" i="0" kern="1200" dirty="0" err="1" smtClean="0">
                <a:solidFill>
                  <a:schemeClr val="tx1"/>
                </a:solidFill>
                <a:effectLst/>
                <a:latin typeface="Arial" charset="0"/>
                <a:ea typeface="+mn-ea"/>
                <a:cs typeface="+mn-cs"/>
              </a:rPr>
              <a:t>States</a:t>
            </a:r>
            <a:r>
              <a:rPr lang="pl-PL" sz="1200" b="0" i="0" kern="1200" dirty="0" smtClean="0">
                <a:solidFill>
                  <a:schemeClr val="tx1"/>
                </a:solidFill>
                <a:effectLst/>
                <a:latin typeface="Arial" charset="0"/>
                <a:ea typeface="+mn-ea"/>
                <a:cs typeface="+mn-cs"/>
              </a:rPr>
              <a:t> (</a:t>
            </a:r>
            <a:r>
              <a:rPr lang="pl-PL" sz="1200" b="1" i="0" u="none" strike="noStrike" kern="1200" dirty="0" smtClean="0">
                <a:solidFill>
                  <a:schemeClr val="tx1"/>
                </a:solidFill>
                <a:effectLst/>
                <a:latin typeface="Arial" charset="0"/>
                <a:ea typeface="+mn-ea"/>
                <a:cs typeface="+mn-cs"/>
                <a:hlinkClick r:id="rId3"/>
              </a:rPr>
              <a:t>Bur. Labor Stat. 2016</a:t>
            </a:r>
            <a:r>
              <a:rPr lang="pl-PL" sz="1200" b="0" i="0" kern="1200" dirty="0" smtClean="0">
                <a:solidFill>
                  <a:schemeClr val="tx1"/>
                </a:solidFill>
                <a:effectLst/>
                <a:latin typeface="Arial" charset="0"/>
                <a:ea typeface="+mn-ea"/>
                <a:cs typeface="+mn-cs"/>
              </a:rPr>
              <a:t>). Source: </a:t>
            </a:r>
            <a:r>
              <a:rPr lang="pl-PL" sz="1200" b="0" i="0" kern="1200" dirty="0" err="1" smtClean="0">
                <a:solidFill>
                  <a:schemeClr val="tx1"/>
                </a:solidFill>
                <a:effectLst/>
                <a:latin typeface="Arial" charset="0"/>
                <a:ea typeface="+mn-ea"/>
                <a:cs typeface="+mn-cs"/>
              </a:rPr>
              <a:t>https</a:t>
            </a:r>
            <a:r>
              <a:rPr lang="pl-PL" sz="1200" b="0" i="0" kern="1200" dirty="0" smtClean="0">
                <a:solidFill>
                  <a:schemeClr val="tx1"/>
                </a:solidFill>
                <a:effectLst/>
                <a:latin typeface="Arial" charset="0"/>
                <a:ea typeface="+mn-ea"/>
                <a:cs typeface="+mn-cs"/>
              </a:rPr>
              <a:t>://</a:t>
            </a:r>
            <a:r>
              <a:rPr lang="pl-PL" sz="1200" b="0" i="0" kern="1200" dirty="0" err="1" smtClean="0">
                <a:solidFill>
                  <a:schemeClr val="tx1"/>
                </a:solidFill>
                <a:effectLst/>
                <a:latin typeface="Arial" charset="0"/>
                <a:ea typeface="+mn-ea"/>
                <a:cs typeface="+mn-cs"/>
              </a:rPr>
              <a:t>www.annualreviews.org</a:t>
            </a:r>
            <a:r>
              <a:rPr lang="pl-PL" sz="1200" b="0" i="0" kern="1200" dirty="0" smtClean="0">
                <a:solidFill>
                  <a:schemeClr val="tx1"/>
                </a:solidFill>
                <a:effectLst/>
                <a:latin typeface="Arial" charset="0"/>
                <a:ea typeface="+mn-ea"/>
                <a:cs typeface="+mn-cs"/>
              </a:rPr>
              <a:t>/doi/</a:t>
            </a:r>
            <a:r>
              <a:rPr lang="pl-PL" sz="1200" b="0" i="0" kern="1200" dirty="0" err="1" smtClean="0">
                <a:solidFill>
                  <a:schemeClr val="tx1"/>
                </a:solidFill>
                <a:effectLst/>
                <a:latin typeface="Arial" charset="0"/>
                <a:ea typeface="+mn-ea"/>
                <a:cs typeface="+mn-cs"/>
              </a:rPr>
              <a:t>full</a:t>
            </a:r>
            <a:r>
              <a:rPr lang="pl-PL" sz="1200" b="0" i="0" kern="1200" dirty="0" smtClean="0">
                <a:solidFill>
                  <a:schemeClr val="tx1"/>
                </a:solidFill>
                <a:effectLst/>
                <a:latin typeface="Arial" charset="0"/>
                <a:ea typeface="+mn-ea"/>
                <a:cs typeface="+mn-cs"/>
              </a:rPr>
              <a:t>/10.1146/annurev-psych-122216-011719</a:t>
            </a:r>
          </a:p>
          <a:p>
            <a:endParaRPr lang="pl-PL" sz="1200" b="0" i="0" kern="1200" dirty="0" smtClean="0">
              <a:solidFill>
                <a:schemeClr val="tx1"/>
              </a:solidFill>
              <a:effectLst/>
              <a:latin typeface="Arial" charset="0"/>
              <a:ea typeface="+mn-ea"/>
              <a:cs typeface="+mn-cs"/>
            </a:endParaRPr>
          </a:p>
          <a:p>
            <a:endParaRPr lang="pl-PL" dirty="0" smtClean="0"/>
          </a:p>
          <a:p>
            <a:r>
              <a:rPr lang="pl-PL" dirty="0" smtClean="0"/>
              <a:t>One </a:t>
            </a:r>
            <a:r>
              <a:rPr lang="pl-PL" dirty="0" err="1" smtClean="0"/>
              <a:t>may</a:t>
            </a:r>
            <a:r>
              <a:rPr lang="pl-PL" dirty="0" smtClean="0"/>
              <a:t> </a:t>
            </a:r>
            <a:r>
              <a:rPr lang="pl-PL" dirty="0" err="1" smtClean="0"/>
              <a:t>discuss</a:t>
            </a:r>
            <a:r>
              <a:rPr lang="pl-PL" dirty="0" smtClean="0"/>
              <a:t> </a:t>
            </a:r>
            <a:r>
              <a:rPr lang="pl-PL" dirty="0" err="1" smtClean="0"/>
              <a:t>another</a:t>
            </a:r>
            <a:r>
              <a:rPr lang="pl-PL" dirty="0" smtClean="0"/>
              <a:t> </a:t>
            </a:r>
            <a:r>
              <a:rPr lang="pl-PL" dirty="0" err="1" smtClean="0"/>
              <a:t>examples</a:t>
            </a:r>
            <a:r>
              <a:rPr lang="pl-PL" baseline="0" dirty="0" smtClean="0"/>
              <a:t> </a:t>
            </a:r>
            <a:r>
              <a:rPr lang="pl-PL" baseline="0" dirty="0" err="1" smtClean="0"/>
              <a:t>such</a:t>
            </a:r>
            <a:r>
              <a:rPr lang="pl-PL" baseline="0" dirty="0" smtClean="0"/>
              <a:t> as:</a:t>
            </a:r>
            <a:r>
              <a:rPr lang="pl-PL" dirty="0" smtClean="0"/>
              <a:t> </a:t>
            </a:r>
            <a:r>
              <a:rPr lang="pl-PL" dirty="0" err="1" smtClean="0"/>
              <a:t>parental</a:t>
            </a:r>
            <a:r>
              <a:rPr lang="pl-PL" dirty="0" smtClean="0"/>
              <a:t> </a:t>
            </a:r>
            <a:r>
              <a:rPr lang="pl-PL" dirty="0" err="1" smtClean="0"/>
              <a:t>leave</a:t>
            </a:r>
            <a:r>
              <a:rPr lang="pl-PL" dirty="0" smtClean="0"/>
              <a:t> for men in </a:t>
            </a:r>
            <a:r>
              <a:rPr lang="pl-PL" dirty="0" err="1" smtClean="0"/>
              <a:t>numerous</a:t>
            </a:r>
            <a:r>
              <a:rPr lang="pl-PL" dirty="0" smtClean="0"/>
              <a:t> countries, etc.</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15</a:t>
            </a:fld>
            <a:endParaRPr lang="tr-TR"/>
          </a:p>
        </p:txBody>
      </p:sp>
    </p:spTree>
    <p:extLst>
      <p:ext uri="{BB962C8B-B14F-4D97-AF65-F5344CB8AC3E}">
        <p14:creationId xmlns:p14="http://schemas.microsoft.com/office/powerpoint/2010/main" val="6821998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Task</a:t>
            </a:r>
            <a:r>
              <a:rPr lang="pl-PL" dirty="0" smtClean="0"/>
              <a:t> for </a:t>
            </a:r>
            <a:r>
              <a:rPr lang="pl-PL" dirty="0" err="1" smtClean="0"/>
              <a:t>students</a:t>
            </a:r>
            <a:r>
              <a:rPr lang="pl-PL" dirty="0" smtClean="0"/>
              <a:t>:</a:t>
            </a:r>
          </a:p>
          <a:p>
            <a:r>
              <a:rPr lang="pl-PL" dirty="0" err="1" smtClean="0"/>
              <a:t>Discuss</a:t>
            </a:r>
            <a:r>
              <a:rPr lang="pl-PL" dirty="0" smtClean="0"/>
              <a:t>, </a:t>
            </a:r>
            <a:r>
              <a:rPr lang="pl-PL" dirty="0" err="1" smtClean="0"/>
              <a:t>how</a:t>
            </a:r>
            <a:r>
              <a:rPr lang="pl-PL" dirty="0" smtClean="0"/>
              <a:t> to </a:t>
            </a:r>
            <a:r>
              <a:rPr lang="pl-PL" dirty="0" err="1" smtClean="0"/>
              <a:t>protect</a:t>
            </a:r>
            <a:r>
              <a:rPr lang="pl-PL" dirty="0" smtClean="0"/>
              <a:t> </a:t>
            </a:r>
            <a:r>
              <a:rPr lang="pl-PL" dirty="0" err="1" smtClean="0"/>
              <a:t>women</a:t>
            </a:r>
            <a:r>
              <a:rPr lang="pl-PL" dirty="0" smtClean="0"/>
              <a:t> from </a:t>
            </a:r>
            <a:r>
              <a:rPr lang="pl-PL" dirty="0" err="1" smtClean="0"/>
              <a:t>discrimination</a:t>
            </a:r>
            <a:r>
              <a:rPr lang="pl-PL" baseline="0" dirty="0" smtClean="0"/>
              <a:t> in </a:t>
            </a:r>
            <a:r>
              <a:rPr lang="pl-PL" baseline="0" dirty="0" err="1" smtClean="0"/>
              <a:t>your</a:t>
            </a:r>
            <a:r>
              <a:rPr lang="pl-PL" baseline="0" dirty="0" smtClean="0"/>
              <a:t> country?</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16</a:t>
            </a:fld>
            <a:endParaRPr lang="tr-TR"/>
          </a:p>
        </p:txBody>
      </p:sp>
    </p:spTree>
    <p:extLst>
      <p:ext uri="{BB962C8B-B14F-4D97-AF65-F5344CB8AC3E}">
        <p14:creationId xmlns:p14="http://schemas.microsoft.com/office/powerpoint/2010/main" val="14056096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17</a:t>
            </a:fld>
            <a:endParaRPr lang="tr-TR"/>
          </a:p>
        </p:txBody>
      </p:sp>
    </p:spTree>
    <p:extLst>
      <p:ext uri="{BB962C8B-B14F-4D97-AF65-F5344CB8AC3E}">
        <p14:creationId xmlns:p14="http://schemas.microsoft.com/office/powerpoint/2010/main" val="990893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dirty="0" smtClean="0"/>
              <a:t>The</a:t>
            </a:r>
            <a:r>
              <a:rPr lang="en-GB" baseline="0" dirty="0" smtClean="0"/>
              <a:t> points will be developed further on.</a:t>
            </a:r>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18</a:t>
            </a:fld>
            <a:endParaRPr lang="tr-TR"/>
          </a:p>
        </p:txBody>
      </p:sp>
    </p:spTree>
    <p:extLst>
      <p:ext uri="{BB962C8B-B14F-4D97-AF65-F5344CB8AC3E}">
        <p14:creationId xmlns:p14="http://schemas.microsoft.com/office/powerpoint/2010/main" val="673637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0" i="0" kern="1200" dirty="0" smtClean="0">
                <a:solidFill>
                  <a:schemeClr val="tx1"/>
                </a:solidFill>
                <a:effectLst/>
                <a:latin typeface="Arial" charset="0"/>
                <a:ea typeface="+mn-ea"/>
                <a:cs typeface="+mn-cs"/>
              </a:rPr>
              <a:t>Patriarchy</a:t>
            </a:r>
            <a:r>
              <a:rPr lang="pl-PL" sz="1200" b="0" i="0" kern="1200" baseline="0" dirty="0" smtClean="0">
                <a:solidFill>
                  <a:schemeClr val="tx1"/>
                </a:solidFill>
                <a:effectLst/>
                <a:latin typeface="Arial" charset="0"/>
                <a:ea typeface="+mn-ea"/>
                <a:cs typeface="+mn-cs"/>
              </a:rPr>
              <a:t> </a:t>
            </a:r>
            <a:r>
              <a:rPr lang="pl-PL" sz="1200" b="0" i="0" kern="1200" baseline="0" dirty="0" err="1" smtClean="0">
                <a:solidFill>
                  <a:schemeClr val="tx1"/>
                </a:solidFill>
                <a:effectLst/>
                <a:latin typeface="Arial" charset="0"/>
                <a:ea typeface="+mn-ea"/>
                <a:cs typeface="+mn-cs"/>
              </a:rPr>
              <a:t>generates</a:t>
            </a:r>
            <a:r>
              <a:rPr lang="pl-PL" sz="1200" b="0" i="0" kern="1200" baseline="0" dirty="0" smtClean="0">
                <a:solidFill>
                  <a:schemeClr val="tx1"/>
                </a:solidFill>
                <a:effectLst/>
                <a:latin typeface="Arial" charset="0"/>
                <a:ea typeface="+mn-ea"/>
                <a:cs typeface="+mn-cs"/>
              </a:rPr>
              <a:t> a </a:t>
            </a:r>
            <a:r>
              <a:rPr lang="pl-PL" sz="1200" b="0" i="0" kern="1200" baseline="0" dirty="0" err="1" smtClean="0">
                <a:solidFill>
                  <a:schemeClr val="tx1"/>
                </a:solidFill>
                <a:effectLst/>
                <a:latin typeface="Arial" charset="0"/>
                <a:ea typeface="+mn-ea"/>
                <a:cs typeface="+mn-cs"/>
              </a:rPr>
              <a:t>type</a:t>
            </a:r>
            <a:r>
              <a:rPr lang="pl-PL" sz="1200" b="0" i="0" kern="1200" baseline="0" dirty="0" smtClean="0">
                <a:solidFill>
                  <a:schemeClr val="tx1"/>
                </a:solidFill>
                <a:effectLst/>
                <a:latin typeface="Arial" charset="0"/>
                <a:ea typeface="+mn-ea"/>
                <a:cs typeface="+mn-cs"/>
              </a:rPr>
              <a:t> of ‘</a:t>
            </a:r>
            <a:r>
              <a:rPr lang="pl-PL" sz="1200" b="0" i="0" kern="1200" baseline="0" dirty="0" err="1" smtClean="0">
                <a:solidFill>
                  <a:schemeClr val="tx1"/>
                </a:solidFill>
                <a:effectLst/>
                <a:latin typeface="Arial" charset="0"/>
                <a:ea typeface="+mn-ea"/>
                <a:cs typeface="+mn-cs"/>
              </a:rPr>
              <a:t>social</a:t>
            </a:r>
            <a:r>
              <a:rPr lang="pl-PL" sz="1200" b="0" i="0" kern="1200" baseline="0" dirty="0" smtClean="0">
                <a:solidFill>
                  <a:schemeClr val="tx1"/>
                </a:solidFill>
                <a:effectLst/>
                <a:latin typeface="Arial" charset="0"/>
                <a:ea typeface="+mn-ea"/>
                <a:cs typeface="+mn-cs"/>
              </a:rPr>
              <a:t> dogma’: </a:t>
            </a:r>
            <a:r>
              <a:rPr lang="pl-PL" sz="1200" b="0" i="0" kern="1200" dirty="0" smtClean="0">
                <a:solidFill>
                  <a:schemeClr val="tx1"/>
                </a:solidFill>
                <a:effectLst/>
                <a:latin typeface="Arial" charset="0"/>
                <a:ea typeface="+mn-ea"/>
                <a:cs typeface="+mn-cs"/>
              </a:rPr>
              <a:t>in the </a:t>
            </a:r>
            <a:r>
              <a:rPr lang="pl-PL" sz="1200" b="0" i="0" kern="1200" dirty="0" err="1" smtClean="0">
                <a:solidFill>
                  <a:schemeClr val="tx1"/>
                </a:solidFill>
                <a:effectLst/>
                <a:latin typeface="Arial" charset="0"/>
                <a:ea typeface="+mn-ea"/>
                <a:cs typeface="+mn-cs"/>
              </a:rPr>
              <a:t>words</a:t>
            </a:r>
            <a:r>
              <a:rPr lang="pl-PL" sz="1200" b="0" i="0" kern="1200" dirty="0" smtClean="0">
                <a:solidFill>
                  <a:schemeClr val="tx1"/>
                </a:solidFill>
                <a:effectLst/>
                <a:latin typeface="Arial" charset="0"/>
                <a:ea typeface="+mn-ea"/>
                <a:cs typeface="+mn-cs"/>
              </a:rPr>
              <a:t> of the </a:t>
            </a:r>
            <a:r>
              <a:rPr lang="pl-PL" sz="1200" b="0" i="0" u="none" strike="noStrike" kern="1200" dirty="0" smtClean="0">
                <a:solidFill>
                  <a:schemeClr val="tx1"/>
                </a:solidFill>
                <a:effectLst/>
                <a:latin typeface="Arial" charset="0"/>
                <a:ea typeface="+mn-ea"/>
                <a:cs typeface="+mn-cs"/>
                <a:hlinkClick r:id="rId3"/>
              </a:rPr>
              <a:t>Crunk Feminist Collective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things</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are</a:t>
            </a:r>
            <a:r>
              <a:rPr lang="pl-PL" sz="1200" b="0" i="0" kern="1200" dirty="0" smtClean="0">
                <a:solidFill>
                  <a:schemeClr val="tx1"/>
                </a:solidFill>
                <a:effectLst/>
                <a:latin typeface="Arial" charset="0"/>
                <a:ea typeface="+mn-ea"/>
                <a:cs typeface="+mn-cs"/>
              </a:rPr>
              <a:t> the </a:t>
            </a:r>
            <a:r>
              <a:rPr lang="pl-PL" sz="1200" b="0" i="0" kern="1200" dirty="0" err="1" smtClean="0">
                <a:solidFill>
                  <a:schemeClr val="tx1"/>
                </a:solidFill>
                <a:effectLst/>
                <a:latin typeface="Arial" charset="0"/>
                <a:ea typeface="+mn-ea"/>
                <a:cs typeface="+mn-cs"/>
              </a:rPr>
              <a:t>way</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they</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are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because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they</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have</a:t>
            </a:r>
            <a:r>
              <a:rPr lang="pl-PL" sz="1200" b="0" i="0" kern="1200" dirty="0" smtClean="0">
                <a:solidFill>
                  <a:schemeClr val="tx1"/>
                </a:solidFill>
                <a:effectLst/>
                <a:latin typeface="Arial" charset="0"/>
                <a:ea typeface="+mn-ea"/>
                <a:cs typeface="+mn-cs"/>
              </a:rPr>
              <a:t> to be, </a:t>
            </a:r>
            <a:r>
              <a:rPr lang="pl-PL" sz="1200" b="0" i="0" kern="1200" dirty="0" err="1" smtClean="0">
                <a:solidFill>
                  <a:schemeClr val="tx1"/>
                </a:solidFill>
                <a:effectLst/>
                <a:latin typeface="Arial" charset="0"/>
                <a:ea typeface="+mn-ea"/>
                <a:cs typeface="+mn-cs"/>
              </a:rPr>
              <a:t>that</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they</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have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always</a:t>
            </a:r>
            <a:r>
              <a:rPr lang="pl-PL" sz="1200" b="0" i="0" kern="1200" dirty="0" smtClean="0">
                <a:solidFill>
                  <a:schemeClr val="tx1"/>
                </a:solidFill>
                <a:effectLst/>
                <a:latin typeface="Arial" charset="0"/>
                <a:ea typeface="+mn-ea"/>
                <a:cs typeface="+mn-cs"/>
              </a:rPr>
              <a:t> been </a:t>
            </a:r>
            <a:r>
              <a:rPr lang="pl-PL" sz="1200" b="0" i="0" kern="1200" dirty="0" err="1" smtClean="0">
                <a:solidFill>
                  <a:schemeClr val="tx1"/>
                </a:solidFill>
                <a:effectLst/>
                <a:latin typeface="Arial" charset="0"/>
                <a:ea typeface="+mn-ea"/>
                <a:cs typeface="+mn-cs"/>
              </a:rPr>
              <a:t>that</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way</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that</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there</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are</a:t>
            </a:r>
            <a:r>
              <a:rPr lang="pl-PL" sz="1200" b="0" i="0" kern="1200" dirty="0" smtClean="0">
                <a:solidFill>
                  <a:schemeClr val="tx1"/>
                </a:solidFill>
                <a:effectLst/>
                <a:latin typeface="Arial" charset="0"/>
                <a:ea typeface="+mn-ea"/>
                <a:cs typeface="+mn-cs"/>
              </a:rPr>
              <a:t> no </a:t>
            </a:r>
            <a:r>
              <a:rPr lang="pl-PL" sz="1200" b="0" i="0" kern="1200" dirty="0" err="1" smtClean="0">
                <a:solidFill>
                  <a:schemeClr val="tx1"/>
                </a:solidFill>
                <a:effectLst/>
                <a:latin typeface="Arial" charset="0"/>
                <a:ea typeface="+mn-ea"/>
                <a:cs typeface="+mn-cs"/>
              </a:rPr>
              <a:t>alternatives</a:t>
            </a:r>
            <a:r>
              <a:rPr lang="pl-PL" sz="1200" b="0" i="0" kern="1200" dirty="0" smtClean="0">
                <a:solidFill>
                  <a:schemeClr val="tx1"/>
                </a:solidFill>
                <a:effectLst/>
                <a:latin typeface="Arial" charset="0"/>
                <a:ea typeface="+mn-ea"/>
                <a:cs typeface="+mn-cs"/>
              </a:rPr>
              <a:t> and </a:t>
            </a:r>
            <a:r>
              <a:rPr lang="pl-PL" sz="1200" b="0" i="0" kern="1200" dirty="0" err="1" smtClean="0">
                <a:solidFill>
                  <a:schemeClr val="tx1"/>
                </a:solidFill>
                <a:effectLst/>
                <a:latin typeface="Arial" charset="0"/>
                <a:ea typeface="+mn-ea"/>
                <a:cs typeface="+mn-cs"/>
              </a:rPr>
              <a:t>that</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they</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will</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never</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change</a:t>
            </a:r>
            <a:r>
              <a:rPr lang="pl-PL" sz="1200" b="0" i="0" kern="1200" dirty="0" smtClean="0">
                <a:solidFill>
                  <a:schemeClr val="tx1"/>
                </a:solidFill>
                <a:effectLst/>
                <a:latin typeface="Arial" charset="0"/>
                <a:ea typeface="+mn-ea"/>
                <a:cs typeface="+mn-cs"/>
              </a:rPr>
              <a:t>.”</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19</a:t>
            </a:fld>
            <a:endParaRPr lang="tr-TR"/>
          </a:p>
        </p:txBody>
      </p:sp>
    </p:spTree>
    <p:extLst>
      <p:ext uri="{BB962C8B-B14F-4D97-AF65-F5344CB8AC3E}">
        <p14:creationId xmlns:p14="http://schemas.microsoft.com/office/powerpoint/2010/main" val="18789362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Task</a:t>
            </a:r>
            <a:r>
              <a:rPr lang="pl-PL" dirty="0" smtClean="0"/>
              <a:t> for </a:t>
            </a:r>
            <a:r>
              <a:rPr lang="pl-PL" dirty="0" err="1" smtClean="0"/>
              <a:t>students</a:t>
            </a:r>
            <a:r>
              <a:rPr lang="pl-PL" dirty="0" smtClean="0"/>
              <a:t>: </a:t>
            </a:r>
            <a:r>
              <a:rPr lang="pl-PL" dirty="0" err="1" smtClean="0"/>
              <a:t>discuss</a:t>
            </a:r>
            <a:r>
              <a:rPr lang="pl-PL" dirty="0" smtClean="0"/>
              <a:t> </a:t>
            </a:r>
            <a:r>
              <a:rPr lang="pl-PL" dirty="0" err="1" smtClean="0"/>
              <a:t>possible</a:t>
            </a:r>
            <a:r>
              <a:rPr lang="pl-PL" dirty="0" smtClean="0"/>
              <a:t> </a:t>
            </a:r>
            <a:r>
              <a:rPr lang="pl-PL" dirty="0" err="1" smtClean="0"/>
              <a:t>forms</a:t>
            </a:r>
            <a:r>
              <a:rPr lang="pl-PL" dirty="0" smtClean="0"/>
              <a:t> of patriarchy </a:t>
            </a:r>
            <a:r>
              <a:rPr lang="pl-PL" dirty="0" err="1" smtClean="0"/>
              <a:t>that</a:t>
            </a:r>
            <a:r>
              <a:rPr lang="pl-PL" dirty="0" smtClean="0"/>
              <a:t> </a:t>
            </a:r>
            <a:r>
              <a:rPr lang="pl-PL" dirty="0" err="1" smtClean="0"/>
              <a:t>may</a:t>
            </a:r>
            <a:r>
              <a:rPr lang="pl-PL" dirty="0" smtClean="0"/>
              <a:t> </a:t>
            </a:r>
            <a:r>
              <a:rPr lang="pl-PL" dirty="0" err="1" smtClean="0"/>
              <a:t>occur</a:t>
            </a:r>
            <a:r>
              <a:rPr lang="pl-PL" dirty="0" smtClean="0"/>
              <a:t> </a:t>
            </a:r>
            <a:r>
              <a:rPr lang="pl-PL" dirty="0" err="1" smtClean="0"/>
              <a:t>onboard</a:t>
            </a:r>
            <a:r>
              <a:rPr lang="pl-PL" dirty="0" smtClean="0"/>
              <a:t>.</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20</a:t>
            </a:fld>
            <a:endParaRPr lang="tr-TR"/>
          </a:p>
        </p:txBody>
      </p:sp>
    </p:spTree>
    <p:extLst>
      <p:ext uri="{BB962C8B-B14F-4D97-AF65-F5344CB8AC3E}">
        <p14:creationId xmlns:p14="http://schemas.microsoft.com/office/powerpoint/2010/main" val="7462651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dirty="0" smtClean="0"/>
              <a:t>Task for students: deliver examples of gender stereotypes that may be harmful for men \</a:t>
            </a:r>
            <a:r>
              <a:rPr lang="en-GB" baseline="0" dirty="0" smtClean="0"/>
              <a:t> for women.</a:t>
            </a:r>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23</a:t>
            </a:fld>
            <a:endParaRPr lang="tr-TR"/>
          </a:p>
        </p:txBody>
      </p:sp>
    </p:spTree>
    <p:extLst>
      <p:ext uri="{BB962C8B-B14F-4D97-AF65-F5344CB8AC3E}">
        <p14:creationId xmlns:p14="http://schemas.microsoft.com/office/powerpoint/2010/main" val="1522603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3</a:t>
            </a:fld>
            <a:endParaRPr lang="tr-TR">
              <a:solidFill>
                <a:srgbClr val="000000"/>
              </a:solidFill>
            </a:endParaRPr>
          </a:p>
        </p:txBody>
      </p:sp>
    </p:spTree>
    <p:extLst>
      <p:ext uri="{BB962C8B-B14F-4D97-AF65-F5344CB8AC3E}">
        <p14:creationId xmlns:p14="http://schemas.microsoft.com/office/powerpoint/2010/main" val="15931944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dirty="0" smtClean="0"/>
              <a:t>The points will be developed</a:t>
            </a:r>
            <a:r>
              <a:rPr lang="en-GB" baseline="0" dirty="0" smtClean="0"/>
              <a:t> further on.</a:t>
            </a:r>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25</a:t>
            </a:fld>
            <a:endParaRPr lang="tr-TR"/>
          </a:p>
        </p:txBody>
      </p:sp>
    </p:spTree>
    <p:extLst>
      <p:ext uri="{BB962C8B-B14F-4D97-AF65-F5344CB8AC3E}">
        <p14:creationId xmlns:p14="http://schemas.microsoft.com/office/powerpoint/2010/main" val="19808502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indent="0">
              <a:buNone/>
            </a:pPr>
            <a:r>
              <a:rPr lang="en-US" sz="1600" b="1" dirty="0" smtClean="0">
                <a:effectLst/>
              </a:rPr>
              <a:t>The </a:t>
            </a:r>
            <a:r>
              <a:rPr lang="en-US" sz="1600" b="1" i="1" dirty="0" smtClean="0">
                <a:effectLst/>
              </a:rPr>
              <a:t>fair sex </a:t>
            </a:r>
          </a:p>
          <a:p>
            <a:pPr marL="0" indent="0" algn="r">
              <a:buNone/>
            </a:pPr>
            <a:r>
              <a:rPr lang="en-US" sz="1200" dirty="0" smtClean="0">
                <a:effectLst/>
              </a:rPr>
              <a:t>(Female apprentice)</a:t>
            </a:r>
            <a:endParaRPr lang="pl-PL" sz="1200" dirty="0" smtClean="0">
              <a:effectLst/>
            </a:endParaRPr>
          </a:p>
          <a:p>
            <a:pPr marL="0" indent="0" algn="r">
              <a:buNone/>
            </a:pPr>
            <a:endParaRPr lang="pl-PL" sz="1200" i="1" dirty="0" smtClean="0">
              <a:effectLst/>
            </a:endParaRPr>
          </a:p>
          <a:p>
            <a:pPr marL="0" indent="0">
              <a:buNone/>
            </a:pPr>
            <a:r>
              <a:rPr lang="en-US" sz="1200" i="1" dirty="0" smtClean="0">
                <a:effectLst/>
              </a:rPr>
              <a:t>And I was often judged by the first sight (by men): “come on, a lady came onboard, there will be no use of her”</a:t>
            </a:r>
            <a:r>
              <a:rPr lang="en-US" sz="1200" dirty="0" smtClean="0">
                <a:effectLst/>
              </a:rPr>
              <a:t> </a:t>
            </a:r>
            <a:endParaRPr lang="pl-PL" sz="1200" dirty="0" smtClean="0">
              <a:effectLst/>
            </a:endParaRPr>
          </a:p>
          <a:p>
            <a:pPr marL="0" indent="0">
              <a:buNone/>
            </a:pPr>
            <a:endParaRPr lang="en-US" sz="1200" i="1" dirty="0" smtClean="0">
              <a:effectLst/>
            </a:endParaRPr>
          </a:p>
          <a:p>
            <a:pPr marL="0" indent="0">
              <a:buNone/>
            </a:pPr>
            <a:r>
              <a:rPr lang="en-US" sz="1200" i="1" dirty="0" smtClean="0">
                <a:effectLst/>
              </a:rPr>
              <a:t>It annoys you very much, because you know - on ships we have less and less people to work and every working hand is useful. And what if she is reluctant? Or constantly disable? What do I need her onboard for? I would have fired her immediately. If guys have her onboard, they think that all women are like her. </a:t>
            </a:r>
            <a:endParaRPr lang="pl-PL" sz="1200" dirty="0" smtClean="0">
              <a:effectLst/>
            </a:endParaRPr>
          </a:p>
          <a:p>
            <a:pPr marL="0" indent="0" algn="r">
              <a:buNone/>
            </a:pPr>
            <a:r>
              <a:rPr lang="en-US" sz="1200" dirty="0" smtClean="0">
                <a:effectLst/>
              </a:rPr>
              <a:t>(Female Chief Officer)</a:t>
            </a:r>
            <a:r>
              <a:rPr lang="pl-PL" sz="1200" dirty="0" smtClean="0">
                <a:effectLst/>
              </a:rPr>
              <a:t> </a:t>
            </a:r>
          </a:p>
          <a:p>
            <a:pPr marL="0" indent="0">
              <a:buNone/>
            </a:pPr>
            <a:endParaRPr lang="pl-PL" sz="1600" dirty="0">
              <a:effectLst/>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26</a:t>
            </a:fld>
            <a:endParaRPr lang="tr-TR"/>
          </a:p>
        </p:txBody>
      </p:sp>
    </p:spTree>
    <p:extLst>
      <p:ext uri="{BB962C8B-B14F-4D97-AF65-F5344CB8AC3E}">
        <p14:creationId xmlns:p14="http://schemas.microsoft.com/office/powerpoint/2010/main" val="18533317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The stereotype of </a:t>
            </a:r>
            <a:r>
              <a:rPr lang="en-GB" sz="1200" i="1" kern="1200" dirty="0" smtClean="0">
                <a:solidFill>
                  <a:schemeClr val="tx1"/>
                </a:solidFill>
                <a:effectLst/>
                <a:latin typeface="Arial" charset="0"/>
                <a:ea typeface="+mn-ea"/>
                <a:cs typeface="+mn-cs"/>
              </a:rPr>
              <a:t>un-naturalized woman</a:t>
            </a:r>
            <a:r>
              <a:rPr lang="en-GB" sz="1200" kern="1200" dirty="0" smtClean="0">
                <a:solidFill>
                  <a:schemeClr val="tx1"/>
                </a:solidFill>
                <a:effectLst/>
                <a:latin typeface="Arial" charset="0"/>
                <a:ea typeface="+mn-ea"/>
                <a:cs typeface="+mn-cs"/>
              </a:rPr>
              <a:t>, who acts in a stereotypically masculine, that is, agentic fashion, as well as who is deprived of physical attractiveness;</a:t>
            </a:r>
            <a:endParaRPr lang="pl-PL" sz="1200" kern="1200" dirty="0" smtClean="0">
              <a:solidFill>
                <a:schemeClr val="tx1"/>
              </a:solidFill>
              <a:effectLst/>
              <a:latin typeface="Arial" charset="0"/>
              <a:ea typeface="+mn-ea"/>
              <a:cs typeface="+mn-cs"/>
            </a:endParaRPr>
          </a:p>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28</a:t>
            </a:fld>
            <a:endParaRPr lang="tr-TR"/>
          </a:p>
        </p:txBody>
      </p:sp>
    </p:spTree>
    <p:extLst>
      <p:ext uri="{BB962C8B-B14F-4D97-AF65-F5344CB8AC3E}">
        <p14:creationId xmlns:p14="http://schemas.microsoft.com/office/powerpoint/2010/main" val="2879337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Arial" charset="0"/>
                <a:ea typeface="+mn-ea"/>
                <a:cs typeface="+mn-cs"/>
              </a:rPr>
              <a:t>Women around the globe often fall prey of exclusion from better-paid work. They usually undertake jobs with low wages. Many of them work within the home, which is called "home-based production", constituting itself an exploitative system. According to UN statistics, "women dominate low-pay, low-status, part-time or contract work that offers limited opportunities for social security coverage. Even for similar kinds of work, women are typically paid 20-30 percent less than men". Moreover, "women perform 66 percent of the world's work, produce 50 percent of the food, but earn 10 percent of the income and own 1 percent of the property" (17). All over the world, men tend to earn more than women - we are dealing here with a phenomenon known as "gender pay gap". Globally, men are more likely to own land and control productive assets than women. In some countries, women are limited in possibilities of running their own companies.</a:t>
            </a:r>
            <a:endParaRPr lang="pl-PL" sz="1200" kern="1200" dirty="0" smtClean="0">
              <a:solidFill>
                <a:schemeClr val="tx1"/>
              </a:solidFill>
              <a:effectLst/>
              <a:latin typeface="Arial" charset="0"/>
              <a:ea typeface="+mn-ea"/>
              <a:cs typeface="+mn-cs"/>
            </a:endParaRPr>
          </a:p>
          <a:p>
            <a:r>
              <a:rPr lang="en-GB" baseline="0" dirty="0" smtClean="0"/>
              <a:t>ender pay gap’.</a:t>
            </a:r>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29</a:t>
            </a:fld>
            <a:endParaRPr lang="tr-TR"/>
          </a:p>
        </p:txBody>
      </p:sp>
    </p:spTree>
    <p:extLst>
      <p:ext uri="{BB962C8B-B14F-4D97-AF65-F5344CB8AC3E}">
        <p14:creationId xmlns:p14="http://schemas.microsoft.com/office/powerpoint/2010/main" val="7840498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GB" sz="1200" kern="1200" dirty="0" smtClean="0">
                <a:solidFill>
                  <a:schemeClr val="tx1"/>
                </a:solidFill>
                <a:effectLst/>
                <a:latin typeface="Arial" charset="0"/>
                <a:ea typeface="+mn-ea"/>
                <a:cs typeface="+mn-cs"/>
              </a:rPr>
              <a:t>Gender economic inequalities occur on the level of social wellbeing and access to social goods: The "feminization of poverty' was first noted in the late 1970s, and since that time, various scholars have examined trends in men's and women's poverty rates in order to explore how economic status may be affected by gender. Feminization of poverty relates to the fact that many women face economic insecurity. This situation is related to lower employment rate of women compared to men, lower salaries, and the precariousness of their employment situation.</a:t>
            </a:r>
          </a:p>
          <a:p>
            <a:r>
              <a:rPr lang="en-GB" sz="1200" kern="1200" dirty="0" smtClean="0">
                <a:solidFill>
                  <a:schemeClr val="tx1"/>
                </a:solidFill>
                <a:effectLst/>
                <a:latin typeface="Arial" charset="0"/>
                <a:ea typeface="+mn-ea"/>
                <a:cs typeface="+mn-cs"/>
              </a:rPr>
              <a:t>According to empirical data collected United Nations (19), working-age women in developed and developing countries are more likely to be poorer than men when they have dependent children and no partners to contribute to the household income or when their income is non-existent or too low to support the entire family. At older ages, women in developed countries are more likely than men to experience economic deprivation, mainly when living in one-person households. </a:t>
            </a:r>
          </a:p>
          <a:p>
            <a:r>
              <a:rPr lang="en-GB" sz="1200" kern="1200" dirty="0" smtClean="0">
                <a:solidFill>
                  <a:schemeClr val="tx1"/>
                </a:solidFill>
                <a:effectLst/>
                <a:latin typeface="Arial" charset="0"/>
                <a:ea typeface="+mn-ea"/>
                <a:cs typeface="+mn-cs"/>
              </a:rPr>
              <a:t>In many countries, women continue to be economically dependent on their spouses. The share of women among the older poor is 64%. </a:t>
            </a:r>
            <a:endParaRPr lang="pl-PL" sz="1200" kern="1200" dirty="0">
              <a:solidFill>
                <a:schemeClr val="tx1"/>
              </a:solidFill>
              <a:effectLst/>
              <a:latin typeface="Arial" charset="0"/>
              <a:ea typeface="+mn-ea"/>
              <a:cs typeface="+mn-cs"/>
            </a:endParaRPr>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30</a:t>
            </a:fld>
            <a:endParaRPr lang="tr-TR"/>
          </a:p>
        </p:txBody>
      </p:sp>
    </p:spTree>
    <p:extLst>
      <p:ext uri="{BB962C8B-B14F-4D97-AF65-F5344CB8AC3E}">
        <p14:creationId xmlns:p14="http://schemas.microsoft.com/office/powerpoint/2010/main" val="9419770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31</a:t>
            </a:fld>
            <a:endParaRPr lang="tr-TR"/>
          </a:p>
        </p:txBody>
      </p:sp>
    </p:spTree>
    <p:extLst>
      <p:ext uri="{BB962C8B-B14F-4D97-AF65-F5344CB8AC3E}">
        <p14:creationId xmlns:p14="http://schemas.microsoft.com/office/powerpoint/2010/main" val="2269367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4</a:t>
            </a:fld>
            <a:endParaRPr lang="tr-TR">
              <a:solidFill>
                <a:srgbClr val="000000"/>
              </a:solidFill>
            </a:endParaRPr>
          </a:p>
        </p:txBody>
      </p:sp>
    </p:spTree>
    <p:extLst>
      <p:ext uri="{BB962C8B-B14F-4D97-AF65-F5344CB8AC3E}">
        <p14:creationId xmlns:p14="http://schemas.microsoft.com/office/powerpoint/2010/main" val="1046998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tr-TR" dirty="0" err="1" smtClean="0"/>
              <a:t>Additionally</a:t>
            </a:r>
            <a:r>
              <a:rPr lang="tr-TR" dirty="0" smtClean="0"/>
              <a:t>, </a:t>
            </a:r>
            <a:r>
              <a:rPr lang="tr-TR" dirty="0" err="1" smtClean="0"/>
              <a:t>one</a:t>
            </a:r>
            <a:r>
              <a:rPr lang="tr-TR" dirty="0" smtClean="0"/>
              <a:t> </a:t>
            </a:r>
            <a:r>
              <a:rPr lang="tr-TR" dirty="0" err="1" smtClean="0"/>
              <a:t>may</a:t>
            </a:r>
            <a:r>
              <a:rPr lang="tr-TR" dirty="0" smtClean="0"/>
              <a:t> </a:t>
            </a:r>
            <a:r>
              <a:rPr lang="tr-TR" dirty="0" err="1" smtClean="0"/>
              <a:t>discuss</a:t>
            </a:r>
            <a:r>
              <a:rPr lang="tr-TR" dirty="0" smtClean="0"/>
              <a:t>: </a:t>
            </a:r>
          </a:p>
          <a:p>
            <a:pPr marL="171450" indent="-171450">
              <a:buFont typeface="Arial" charset="0"/>
              <a:buChar char="•"/>
            </a:pPr>
            <a:r>
              <a:rPr lang="tr-TR" dirty="0" smtClean="0"/>
              <a:t>An </a:t>
            </a:r>
            <a:r>
              <a:rPr lang="tr-TR" dirty="0" err="1" smtClean="0"/>
              <a:t>openness</a:t>
            </a:r>
            <a:r>
              <a:rPr lang="tr-TR" dirty="0" smtClean="0"/>
              <a:t> </a:t>
            </a:r>
            <a:r>
              <a:rPr lang="tr-TR" dirty="0" err="1" smtClean="0"/>
              <a:t>towards</a:t>
            </a:r>
            <a:r>
              <a:rPr lang="tr-TR" dirty="0" smtClean="0"/>
              <a:t> "</a:t>
            </a:r>
            <a:r>
              <a:rPr lang="tr-TR" dirty="0" err="1" smtClean="0"/>
              <a:t>otherness</a:t>
            </a:r>
            <a:r>
              <a:rPr lang="tr-TR" dirty="0" smtClean="0"/>
              <a:t>”/”</a:t>
            </a:r>
            <a:r>
              <a:rPr lang="tr-TR" dirty="0" err="1" smtClean="0"/>
              <a:t>the</a:t>
            </a:r>
            <a:r>
              <a:rPr lang="tr-TR" dirty="0" smtClean="0"/>
              <a:t> </a:t>
            </a:r>
            <a:r>
              <a:rPr lang="tr-TR" dirty="0" err="1" smtClean="0"/>
              <a:t>other</a:t>
            </a:r>
            <a:r>
              <a:rPr lang="tr-TR" dirty="0" smtClean="0"/>
              <a:t>”</a:t>
            </a:r>
          </a:p>
          <a:p>
            <a:pPr marL="171450" indent="-171450">
              <a:buFont typeface="Arial" charset="0"/>
              <a:buChar char="•"/>
            </a:pPr>
            <a:r>
              <a:rPr lang="tr-TR" dirty="0" err="1" smtClean="0"/>
              <a:t>multiculturalism</a:t>
            </a:r>
            <a:r>
              <a:rPr lang="tr-TR" dirty="0" smtClean="0"/>
              <a:t> </a:t>
            </a:r>
            <a:r>
              <a:rPr lang="tr-TR" dirty="0" err="1" smtClean="0"/>
              <a:t>and</a:t>
            </a:r>
            <a:r>
              <a:rPr lang="tr-TR" dirty="0" smtClean="0"/>
              <a:t> </a:t>
            </a:r>
            <a:r>
              <a:rPr lang="tr-TR" dirty="0" err="1" smtClean="0"/>
              <a:t>issues</a:t>
            </a:r>
            <a:r>
              <a:rPr lang="tr-TR" baseline="0" dirty="0" smtClean="0"/>
              <a:t> of </a:t>
            </a:r>
            <a:r>
              <a:rPr lang="tr-TR" dirty="0" err="1" smtClean="0"/>
              <a:t>social</a:t>
            </a:r>
            <a:r>
              <a:rPr lang="tr-TR" dirty="0" smtClean="0"/>
              <a:t> </a:t>
            </a:r>
            <a:r>
              <a:rPr lang="tr-TR" dirty="0" err="1" smtClean="0"/>
              <a:t>acceptance</a:t>
            </a:r>
            <a:r>
              <a:rPr lang="tr-TR" dirty="0" smtClean="0"/>
              <a:t> </a:t>
            </a:r>
            <a:r>
              <a:rPr lang="tr-TR" dirty="0" err="1" smtClean="0"/>
              <a:t>for</a:t>
            </a:r>
            <a:r>
              <a:rPr lang="tr-TR" dirty="0" smtClean="0"/>
              <a:t> </a:t>
            </a:r>
            <a:r>
              <a:rPr lang="tr-TR" dirty="0" err="1" smtClean="0"/>
              <a:t>manifesting</a:t>
            </a:r>
            <a:r>
              <a:rPr lang="tr-TR" dirty="0" smtClean="0"/>
              <a:t> </a:t>
            </a:r>
            <a:r>
              <a:rPr lang="tr-TR" dirty="0" err="1" smtClean="0"/>
              <a:t>different</a:t>
            </a:r>
            <a:r>
              <a:rPr lang="tr-TR" dirty="0" smtClean="0"/>
              <a:t> </a:t>
            </a:r>
            <a:r>
              <a:rPr lang="tr-TR" dirty="0" err="1" smtClean="0"/>
              <a:t>varieties</a:t>
            </a:r>
            <a:r>
              <a:rPr lang="tr-TR" dirty="0" smtClean="0"/>
              <a:t> of </a:t>
            </a:r>
            <a:r>
              <a:rPr lang="tr-TR" dirty="0" err="1" smtClean="0"/>
              <a:t>otherness</a:t>
            </a:r>
            <a:r>
              <a:rPr lang="tr-TR" dirty="0" smtClean="0"/>
              <a:t>.</a:t>
            </a:r>
            <a:endParaRPr lang="tr-TR"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6</a:t>
            </a:fld>
            <a:endParaRPr lang="tr-TR"/>
          </a:p>
        </p:txBody>
      </p:sp>
    </p:spTree>
    <p:extLst>
      <p:ext uri="{BB962C8B-B14F-4D97-AF65-F5344CB8AC3E}">
        <p14:creationId xmlns:p14="http://schemas.microsoft.com/office/powerpoint/2010/main" val="672018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sz="1200" b="0" kern="1200" dirty="0" smtClean="0">
                <a:solidFill>
                  <a:schemeClr val="dk1"/>
                </a:solidFill>
                <a:effectLst/>
                <a:latin typeface="Arial" charset="0"/>
                <a:ea typeface="+mn-ea"/>
                <a:cs typeface="+mn-cs"/>
              </a:rPr>
              <a:t>It</a:t>
            </a:r>
            <a:r>
              <a:rPr lang="en-US" sz="1200" b="0" kern="1200" baseline="0" dirty="0" smtClean="0">
                <a:solidFill>
                  <a:schemeClr val="dk1"/>
                </a:solidFill>
                <a:effectLst/>
                <a:latin typeface="Arial" charset="0"/>
                <a:ea typeface="+mn-ea"/>
                <a:cs typeface="+mn-cs"/>
              </a:rPr>
              <a:t> is worth to s</a:t>
            </a:r>
            <a:r>
              <a:rPr lang="en-US" sz="1200" b="0" kern="1200" dirty="0" smtClean="0">
                <a:solidFill>
                  <a:schemeClr val="dk1"/>
                </a:solidFill>
                <a:effectLst/>
                <a:latin typeface="Arial" charset="0"/>
                <a:ea typeface="+mn-ea"/>
                <a:cs typeface="+mn-cs"/>
              </a:rPr>
              <a:t>upplement with group</a:t>
            </a:r>
            <a:r>
              <a:rPr lang="en-US" sz="1200" b="0" kern="1200" baseline="0" dirty="0" smtClean="0">
                <a:solidFill>
                  <a:schemeClr val="dk1"/>
                </a:solidFill>
                <a:effectLst/>
                <a:latin typeface="Arial" charset="0"/>
                <a:ea typeface="+mn-ea"/>
                <a:cs typeface="+mn-cs"/>
              </a:rPr>
              <a:t> discussion on</a:t>
            </a:r>
            <a:r>
              <a:rPr lang="en-US" sz="1200" b="0" kern="1200" dirty="0" smtClean="0">
                <a:solidFill>
                  <a:schemeClr val="dk1"/>
                </a:solidFill>
                <a:effectLst/>
                <a:latin typeface="Arial" charset="0"/>
                <a:ea typeface="+mn-ea"/>
                <a:cs typeface="+mn-cs"/>
              </a:rPr>
              <a:t>:</a:t>
            </a:r>
            <a:r>
              <a:rPr lang="en-US" sz="1200" b="0" kern="1200" baseline="0" dirty="0" smtClean="0">
                <a:solidFill>
                  <a:schemeClr val="dk1"/>
                </a:solidFill>
                <a:effectLst/>
                <a:latin typeface="Arial" charset="0"/>
                <a:ea typeface="+mn-ea"/>
                <a:cs typeface="+mn-cs"/>
              </a:rPr>
              <a:t> </a:t>
            </a:r>
            <a:endParaRPr lang="en-US" sz="1200" b="0" kern="1200" dirty="0" smtClean="0">
              <a:solidFill>
                <a:schemeClr val="dk1"/>
              </a:solidFill>
              <a:effectLst/>
              <a:latin typeface="Arial" charset="0"/>
              <a:ea typeface="+mn-ea"/>
              <a:cs typeface="+mn-cs"/>
            </a:endParaRPr>
          </a:p>
          <a:p>
            <a:pPr marL="171450" indent="-171450">
              <a:buFontTx/>
              <a:buChar char="-"/>
            </a:pPr>
            <a:r>
              <a:rPr lang="en-US" sz="1200" b="0" kern="1200" dirty="0" smtClean="0">
                <a:solidFill>
                  <a:schemeClr val="dk1"/>
                </a:solidFill>
                <a:effectLst/>
                <a:latin typeface="Arial" charset="0"/>
                <a:ea typeface="+mn-ea"/>
                <a:cs typeface="+mn-cs"/>
              </a:rPr>
              <a:t>patterns</a:t>
            </a:r>
            <a:r>
              <a:rPr lang="en-US" sz="1200" b="0" kern="1200" baseline="0" dirty="0" smtClean="0">
                <a:solidFill>
                  <a:schemeClr val="dk1"/>
                </a:solidFill>
                <a:effectLst/>
                <a:latin typeface="Arial" charset="0"/>
                <a:ea typeface="+mn-ea"/>
                <a:cs typeface="+mn-cs"/>
              </a:rPr>
              <a:t> of performing social roles (male and female) in different cultures (contemporarily); </a:t>
            </a:r>
          </a:p>
          <a:p>
            <a:pPr marL="171450" indent="-171450">
              <a:buFontTx/>
              <a:buChar char="-"/>
            </a:pPr>
            <a:r>
              <a:rPr lang="en-US" sz="1200" b="0" kern="1200" dirty="0" smtClean="0">
                <a:solidFill>
                  <a:schemeClr val="dk1"/>
                </a:solidFill>
                <a:effectLst/>
                <a:latin typeface="Arial" charset="0"/>
                <a:ea typeface="+mn-ea"/>
                <a:cs typeface="+mn-cs"/>
              </a:rPr>
              <a:t>perception of women in Europe, Africa or Asia;</a:t>
            </a:r>
          </a:p>
          <a:p>
            <a:pPr marL="171450" indent="-171450">
              <a:buFontTx/>
              <a:buChar char="-"/>
            </a:pPr>
            <a:r>
              <a:rPr lang="en-US" sz="1200" b="0" kern="1200" dirty="0" smtClean="0">
                <a:solidFill>
                  <a:schemeClr val="dk1"/>
                </a:solidFill>
                <a:effectLst/>
                <a:latin typeface="Arial" charset="0"/>
                <a:ea typeface="+mn-ea"/>
                <a:cs typeface="+mn-cs"/>
              </a:rPr>
              <a:t>changes thorough history: the cultural/social roles and position of a woman, e.g., in the 17th and 20</a:t>
            </a:r>
            <a:r>
              <a:rPr lang="en-US" sz="1200" b="0" kern="1200" baseline="30000" dirty="0" smtClean="0">
                <a:solidFill>
                  <a:schemeClr val="dk1"/>
                </a:solidFill>
                <a:effectLst/>
                <a:latin typeface="Arial" charset="0"/>
                <a:ea typeface="+mn-ea"/>
                <a:cs typeface="+mn-cs"/>
              </a:rPr>
              <a:t>th</a:t>
            </a:r>
            <a:r>
              <a:rPr lang="en-US" sz="1200" b="0" kern="1200" baseline="0" dirty="0" smtClean="0">
                <a:solidFill>
                  <a:schemeClr val="dk1"/>
                </a:solidFill>
                <a:effectLst/>
                <a:latin typeface="Arial" charset="0"/>
                <a:ea typeface="+mn-ea"/>
                <a:cs typeface="+mn-cs"/>
              </a:rPr>
              <a:t> </a:t>
            </a:r>
            <a:r>
              <a:rPr lang="en-US" sz="1200" b="0" kern="1200" dirty="0" smtClean="0">
                <a:solidFill>
                  <a:schemeClr val="dk1"/>
                </a:solidFill>
                <a:effectLst/>
                <a:latin typeface="Arial" charset="0"/>
                <a:ea typeface="+mn-ea"/>
                <a:cs typeface="+mn-cs"/>
              </a:rPr>
              <a:t>century.</a:t>
            </a:r>
            <a:endParaRPr lang="pl-PL" b="0"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7</a:t>
            </a:fld>
            <a:endParaRPr lang="tr-TR"/>
          </a:p>
        </p:txBody>
      </p:sp>
    </p:spTree>
    <p:extLst>
      <p:ext uri="{BB962C8B-B14F-4D97-AF65-F5344CB8AC3E}">
        <p14:creationId xmlns:p14="http://schemas.microsoft.com/office/powerpoint/2010/main" val="3998969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0" i="0" kern="1200" dirty="0" err="1" smtClean="0">
                <a:solidFill>
                  <a:schemeClr val="tx1"/>
                </a:solidFill>
                <a:effectLst/>
                <a:latin typeface="Arial" charset="0"/>
                <a:ea typeface="+mn-ea"/>
                <a:cs typeface="+mn-cs"/>
              </a:rPr>
              <a:t>Assignment</a:t>
            </a:r>
            <a:r>
              <a:rPr lang="pl-PL" sz="1200" b="0" i="0" kern="1200" dirty="0" smtClean="0">
                <a:solidFill>
                  <a:schemeClr val="tx1"/>
                </a:solidFill>
                <a:effectLst/>
                <a:latin typeface="Arial" charset="0"/>
                <a:ea typeface="+mn-ea"/>
                <a:cs typeface="+mn-cs"/>
              </a:rPr>
              <a:t> for the </a:t>
            </a:r>
            <a:r>
              <a:rPr lang="pl-PL" sz="1200" b="0" i="0" kern="1200" dirty="0" err="1" smtClean="0">
                <a:solidFill>
                  <a:schemeClr val="tx1"/>
                </a:solidFill>
                <a:effectLst/>
                <a:latin typeface="Arial" charset="0"/>
                <a:ea typeface="+mn-ea"/>
                <a:cs typeface="+mn-cs"/>
              </a:rPr>
              <a:t>students</a:t>
            </a:r>
            <a:r>
              <a:rPr lang="pl-PL" sz="1200" b="0" i="0" kern="1200" dirty="0" smtClean="0">
                <a:solidFill>
                  <a:schemeClr val="tx1"/>
                </a:solidFill>
                <a:effectLst/>
                <a:latin typeface="Arial" charset="0"/>
                <a:ea typeface="+mn-ea"/>
                <a:cs typeface="+mn-cs"/>
              </a:rPr>
              <a:t>:</a:t>
            </a:r>
          </a:p>
          <a:p>
            <a:r>
              <a:rPr lang="pl-PL" sz="1200" b="0" i="0" kern="1200" dirty="0" err="1" smtClean="0">
                <a:solidFill>
                  <a:schemeClr val="tx1"/>
                </a:solidFill>
                <a:effectLst/>
                <a:latin typeface="Arial" charset="0"/>
                <a:ea typeface="+mn-ea"/>
                <a:cs typeface="+mn-cs"/>
              </a:rPr>
              <a:t>Can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you</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explain</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how</a:t>
            </a:r>
            <a:r>
              <a:rPr lang="pl-PL" sz="1200" b="0" i="0" kern="1200" dirty="0" smtClean="0">
                <a:solidFill>
                  <a:schemeClr val="tx1"/>
                </a:solidFill>
                <a:effectLst/>
                <a:latin typeface="Arial" charset="0"/>
                <a:ea typeface="+mn-ea"/>
                <a:cs typeface="+mn-cs"/>
              </a:rPr>
              <a:t> </a:t>
            </a:r>
            <a:r>
              <a:rPr lang="pl-PL" sz="1200" b="1" i="0" kern="1200" dirty="0" smtClean="0">
                <a:solidFill>
                  <a:schemeClr val="tx1"/>
                </a:solidFill>
                <a:effectLst/>
                <a:latin typeface="Arial" charset="0"/>
                <a:ea typeface="+mn-ea"/>
                <a:cs typeface="+mn-cs"/>
              </a:rPr>
              <a:t>sex</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sexuality</a:t>
            </a:r>
            <a:r>
              <a:rPr lang="pl-PL" sz="1200" b="0" i="0" kern="1200" dirty="0" smtClean="0">
                <a:solidFill>
                  <a:schemeClr val="tx1"/>
                </a:solidFill>
                <a:effectLst/>
                <a:latin typeface="Arial" charset="0"/>
                <a:ea typeface="+mn-ea"/>
                <a:cs typeface="+mn-cs"/>
              </a:rPr>
              <a:t>, and </a:t>
            </a:r>
            <a:r>
              <a:rPr lang="pl-PL" sz="1200" b="1" i="0" kern="1200" dirty="0" err="1" smtClean="0">
                <a:solidFill>
                  <a:schemeClr val="tx1"/>
                </a:solidFill>
                <a:effectLst/>
                <a:latin typeface="Arial" charset="0"/>
                <a:ea typeface="+mn-ea"/>
                <a:cs typeface="+mn-cs"/>
              </a:rPr>
              <a:t>gender</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are</a:t>
            </a:r>
            <a:r>
              <a:rPr lang="pl-PL" sz="1200" b="0" i="0" kern="1200" dirty="0" smtClean="0">
                <a:solidFill>
                  <a:schemeClr val="tx1"/>
                </a:solidFill>
                <a:effectLst/>
                <a:latin typeface="Arial" charset="0"/>
                <a:ea typeface="+mn-ea"/>
                <a:cs typeface="+mn-cs"/>
              </a:rPr>
              <a:t> </a:t>
            </a:r>
            <a:r>
              <a:rPr lang="pl-PL" sz="1200" b="1" i="0" kern="1200" dirty="0" err="1" smtClean="0">
                <a:solidFill>
                  <a:schemeClr val="tx1"/>
                </a:solidFill>
                <a:effectLst/>
                <a:latin typeface="Arial" charset="0"/>
                <a:ea typeface="+mn-ea"/>
                <a:cs typeface="+mn-cs"/>
              </a:rPr>
              <a:t>different</a:t>
            </a:r>
            <a:r>
              <a:rPr lang="pl-PL" sz="1200" b="0" i="0" kern="1200" dirty="0" smtClean="0">
                <a:solidFill>
                  <a:schemeClr val="tx1"/>
                </a:solidFill>
                <a:effectLst/>
                <a:latin typeface="Arial" charset="0"/>
                <a:ea typeface="+mn-ea"/>
                <a:cs typeface="+mn-cs"/>
              </a:rPr>
              <a:t> from </a:t>
            </a:r>
            <a:r>
              <a:rPr lang="pl-PL" sz="1200" b="0" i="0" kern="1200" dirty="0" err="1" smtClean="0">
                <a:solidFill>
                  <a:schemeClr val="tx1"/>
                </a:solidFill>
                <a:effectLst/>
                <a:latin typeface="Arial" charset="0"/>
                <a:ea typeface="+mn-ea"/>
                <a:cs typeface="+mn-cs"/>
              </a:rPr>
              <a:t>each</a:t>
            </a:r>
            <a:r>
              <a:rPr lang="pl-PL" sz="1200" b="0" i="0" kern="1200" dirty="0" smtClean="0">
                <a:solidFill>
                  <a:schemeClr val="tx1"/>
                </a:solidFill>
                <a:effectLst/>
                <a:latin typeface="Arial" charset="0"/>
                <a:ea typeface="+mn-ea"/>
                <a:cs typeface="+mn-cs"/>
              </a:rPr>
              <a:t> </a:t>
            </a:r>
            <a:r>
              <a:rPr lang="pl-PL" sz="1200" b="0" i="0" kern="1200" dirty="0" err="1" smtClean="0">
                <a:solidFill>
                  <a:schemeClr val="tx1"/>
                </a:solidFill>
                <a:effectLst/>
                <a:latin typeface="Arial" charset="0"/>
                <a:ea typeface="+mn-ea"/>
                <a:cs typeface="+mn-cs"/>
              </a:rPr>
              <a:t>other</a:t>
            </a:r>
            <a:r>
              <a:rPr lang="pl-PL" sz="1200" b="0" i="0" kern="1200" dirty="0" smtClean="0">
                <a:solidFill>
                  <a:schemeClr val="tx1"/>
                </a:solidFill>
                <a:effectLst/>
                <a:latin typeface="Arial" charset="0"/>
                <a:ea typeface="+mn-ea"/>
                <a:cs typeface="+mn-cs"/>
              </a:rPr>
              <a:t> ?</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8</a:t>
            </a:fld>
            <a:endParaRPr lang="tr-TR"/>
          </a:p>
        </p:txBody>
      </p:sp>
    </p:spTree>
    <p:extLst>
      <p:ext uri="{BB962C8B-B14F-4D97-AF65-F5344CB8AC3E}">
        <p14:creationId xmlns:p14="http://schemas.microsoft.com/office/powerpoint/2010/main" val="10263559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Task</a:t>
            </a:r>
            <a:r>
              <a:rPr lang="pl-PL" baseline="0" dirty="0" smtClean="0"/>
              <a:t> for </a:t>
            </a:r>
            <a:r>
              <a:rPr lang="pl-PL" baseline="0" dirty="0" err="1" smtClean="0"/>
              <a:t>students</a:t>
            </a:r>
            <a:r>
              <a:rPr lang="pl-PL" baseline="0" dirty="0" smtClean="0"/>
              <a:t> </a:t>
            </a:r>
            <a:r>
              <a:rPr lang="pl-PL" baseline="0" dirty="0" err="1" smtClean="0"/>
              <a:t>working</a:t>
            </a:r>
            <a:r>
              <a:rPr lang="pl-PL" baseline="0" dirty="0" smtClean="0"/>
              <a:t> in </a:t>
            </a:r>
            <a:r>
              <a:rPr lang="pl-PL" baseline="0" dirty="0" err="1" smtClean="0"/>
              <a:t>groups</a:t>
            </a:r>
            <a:r>
              <a:rPr lang="pl-PL" baseline="0" dirty="0" smtClean="0"/>
              <a:t>/</a:t>
            </a:r>
            <a:r>
              <a:rPr lang="pl-PL" baseline="0" dirty="0" err="1" smtClean="0"/>
              <a:t>pairs</a:t>
            </a:r>
            <a:r>
              <a:rPr lang="pl-PL" baseline="0" dirty="0" smtClean="0"/>
              <a:t>: </a:t>
            </a:r>
          </a:p>
          <a:p>
            <a:r>
              <a:rPr lang="pl-PL" baseline="0" dirty="0" err="1" smtClean="0"/>
              <a:t>Explain</a:t>
            </a:r>
            <a:r>
              <a:rPr lang="pl-PL" baseline="0" dirty="0" smtClean="0"/>
              <a:t>, </a:t>
            </a:r>
            <a:r>
              <a:rPr lang="pl-PL" baseline="0" dirty="0" err="1" smtClean="0"/>
              <a:t>how</a:t>
            </a:r>
            <a:r>
              <a:rPr lang="pl-PL" baseline="0" dirty="0" smtClean="0"/>
              <a:t> </a:t>
            </a:r>
            <a:r>
              <a:rPr lang="pl-PL" baseline="0" dirty="0" err="1" smtClean="0"/>
              <a:t>gender</a:t>
            </a:r>
            <a:r>
              <a:rPr lang="pl-PL" baseline="0" dirty="0" smtClean="0"/>
              <a:t> </a:t>
            </a:r>
            <a:r>
              <a:rPr lang="pl-PL" baseline="0" dirty="0" err="1" smtClean="0"/>
              <a:t>issues</a:t>
            </a:r>
            <a:r>
              <a:rPr lang="pl-PL" baseline="0" dirty="0" smtClean="0"/>
              <a:t> </a:t>
            </a:r>
            <a:r>
              <a:rPr lang="pl-PL" baseline="0" dirty="0" err="1" smtClean="0"/>
              <a:t>may</a:t>
            </a:r>
            <a:r>
              <a:rPr lang="pl-PL" baseline="0" dirty="0" smtClean="0"/>
              <a:t> </a:t>
            </a:r>
            <a:r>
              <a:rPr lang="pl-PL" baseline="0" dirty="0" err="1" smtClean="0"/>
              <a:t>affect</a:t>
            </a:r>
            <a:r>
              <a:rPr lang="pl-PL" baseline="0" dirty="0" smtClean="0"/>
              <a:t> the </a:t>
            </a:r>
            <a:r>
              <a:rPr lang="pl-PL" baseline="0" dirty="0" err="1" smtClean="0"/>
              <a:t>perception</a:t>
            </a:r>
            <a:r>
              <a:rPr lang="pl-PL" baseline="0" dirty="0" smtClean="0"/>
              <a:t> of men/</a:t>
            </a:r>
            <a:r>
              <a:rPr lang="pl-PL" baseline="0" dirty="0" err="1" smtClean="0"/>
              <a:t>women</a:t>
            </a:r>
            <a:r>
              <a:rPr lang="pl-PL" baseline="0" dirty="0" smtClean="0"/>
              <a:t> in </a:t>
            </a:r>
            <a:r>
              <a:rPr lang="pl-PL" baseline="0" dirty="0" err="1" smtClean="0"/>
              <a:t>various</a:t>
            </a:r>
            <a:r>
              <a:rPr lang="pl-PL" baseline="0" dirty="0" smtClean="0"/>
              <a:t> </a:t>
            </a:r>
            <a:r>
              <a:rPr lang="pl-PL" baseline="0" dirty="0" err="1" smtClean="0"/>
              <a:t>spheres</a:t>
            </a:r>
            <a:r>
              <a:rPr lang="pl-PL" baseline="0" dirty="0" smtClean="0"/>
              <a:t> of life.</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9</a:t>
            </a:fld>
            <a:endParaRPr lang="tr-TR"/>
          </a:p>
        </p:txBody>
      </p:sp>
    </p:spTree>
    <p:extLst>
      <p:ext uri="{BB962C8B-B14F-4D97-AF65-F5344CB8AC3E}">
        <p14:creationId xmlns:p14="http://schemas.microsoft.com/office/powerpoint/2010/main" val="2064875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lphaUcPeriod"/>
              <a:tabLst/>
              <a:defRPr/>
            </a:pPr>
            <a:r>
              <a:rPr lang="pl-PL" sz="1200" dirty="0" smtClean="0"/>
              <a:t>In </a:t>
            </a:r>
            <a:r>
              <a:rPr lang="pl-PL" sz="1200" dirty="0" err="1" smtClean="0"/>
              <a:t>many</a:t>
            </a:r>
            <a:r>
              <a:rPr lang="pl-PL" sz="1200" dirty="0" smtClean="0"/>
              <a:t> </a:t>
            </a:r>
            <a:r>
              <a:rPr lang="pl-PL" sz="1200" dirty="0" err="1" smtClean="0"/>
              <a:t>cultures</a:t>
            </a:r>
            <a:r>
              <a:rPr lang="pl-PL" sz="1200" dirty="0" smtClean="0"/>
              <a:t> </a:t>
            </a:r>
            <a:r>
              <a:rPr lang="pl-PL" sz="1200" dirty="0" err="1" smtClean="0"/>
              <a:t>women</a:t>
            </a:r>
            <a:r>
              <a:rPr lang="pl-PL" sz="1200" dirty="0" smtClean="0"/>
              <a:t> </a:t>
            </a:r>
            <a:r>
              <a:rPr lang="pl-PL" sz="1200" dirty="0" err="1" smtClean="0"/>
              <a:t>have</a:t>
            </a:r>
            <a:r>
              <a:rPr lang="pl-PL" sz="1200" dirty="0" smtClean="0"/>
              <a:t> </a:t>
            </a:r>
            <a:r>
              <a:rPr lang="pl-PL" sz="1200" dirty="0" err="1" smtClean="0"/>
              <a:t>limited</a:t>
            </a:r>
            <a:r>
              <a:rPr lang="pl-PL" sz="1200" dirty="0" smtClean="0"/>
              <a:t> influence on </a:t>
            </a:r>
            <a:r>
              <a:rPr lang="pl-PL" sz="1200" dirty="0" err="1" smtClean="0"/>
              <a:t>serious</a:t>
            </a:r>
            <a:r>
              <a:rPr lang="pl-PL" sz="1200" dirty="0" smtClean="0"/>
              <a:t> </a:t>
            </a:r>
            <a:r>
              <a:rPr lang="pl-PL" sz="1200" dirty="0" err="1" smtClean="0"/>
              <a:t>household</a:t>
            </a:r>
            <a:r>
              <a:rPr lang="pl-PL" sz="1200" dirty="0" smtClean="0"/>
              <a:t> </a:t>
            </a:r>
            <a:r>
              <a:rPr lang="pl-PL" sz="1200" dirty="0" err="1" smtClean="0"/>
              <a:t>decisions</a:t>
            </a:r>
            <a:r>
              <a:rPr lang="pl-PL" sz="1200" dirty="0" smtClean="0"/>
              <a:t>, </a:t>
            </a:r>
            <a:r>
              <a:rPr lang="pl-PL" sz="1200" dirty="0" err="1" smtClean="0"/>
              <a:t>including</a:t>
            </a:r>
            <a:r>
              <a:rPr lang="pl-PL" sz="1200" dirty="0" smtClean="0"/>
              <a:t> </a:t>
            </a:r>
            <a:r>
              <a:rPr lang="pl-PL" sz="1200" dirty="0" err="1" smtClean="0"/>
              <a:t>how</a:t>
            </a:r>
            <a:r>
              <a:rPr lang="pl-PL" sz="1200" dirty="0" smtClean="0"/>
              <a:t> </a:t>
            </a:r>
            <a:r>
              <a:rPr lang="pl-PL" sz="1200" dirty="0" err="1" smtClean="0"/>
              <a:t>their</a:t>
            </a:r>
            <a:r>
              <a:rPr lang="pl-PL" sz="1200" dirty="0" smtClean="0"/>
              <a:t> </a:t>
            </a:r>
            <a:r>
              <a:rPr lang="pl-PL" sz="1200" dirty="0" err="1" smtClean="0"/>
              <a:t>own</a:t>
            </a:r>
            <a:r>
              <a:rPr lang="pl-PL" sz="1200" dirty="0" smtClean="0"/>
              <a:t> </a:t>
            </a:r>
            <a:r>
              <a:rPr lang="pl-PL" sz="1200" dirty="0" err="1" smtClean="0"/>
              <a:t>personal</a:t>
            </a:r>
            <a:r>
              <a:rPr lang="pl-PL" sz="1200" dirty="0" smtClean="0"/>
              <a:t> </a:t>
            </a:r>
            <a:r>
              <a:rPr lang="pl-PL" sz="1200" dirty="0" err="1" smtClean="0"/>
              <a:t>earned</a:t>
            </a:r>
            <a:r>
              <a:rPr lang="pl-PL" sz="1200" dirty="0" smtClean="0"/>
              <a:t> </a:t>
            </a:r>
            <a:r>
              <a:rPr lang="pl-PL" sz="1200" dirty="0" err="1" smtClean="0"/>
              <a:t>income</a:t>
            </a:r>
            <a:r>
              <a:rPr lang="pl-PL" sz="1200" dirty="0" smtClean="0"/>
              <a:t> </a:t>
            </a:r>
            <a:r>
              <a:rPr lang="pl-PL" sz="1200" dirty="0" err="1" smtClean="0"/>
              <a:t>is</a:t>
            </a:r>
            <a:r>
              <a:rPr lang="pl-PL" sz="1200" dirty="0" smtClean="0"/>
              <a:t> </a:t>
            </a:r>
            <a:r>
              <a:rPr lang="pl-PL" sz="1200" dirty="0" err="1" smtClean="0"/>
              <a:t>spent</a:t>
            </a:r>
            <a:r>
              <a:rPr lang="pl-PL" sz="1200" dirty="0" smtClean="0"/>
              <a:t>.</a:t>
            </a:r>
          </a:p>
          <a:p>
            <a:pPr marL="228600" marR="0" indent="-228600" algn="l" defTabSz="914400" rtl="0" eaLnBrk="0" fontAlgn="base" latinLnBrk="0" hangingPunct="0">
              <a:lnSpc>
                <a:spcPct val="100000"/>
              </a:lnSpc>
              <a:spcBef>
                <a:spcPct val="30000"/>
              </a:spcBef>
              <a:spcAft>
                <a:spcPct val="0"/>
              </a:spcAft>
              <a:buClrTx/>
              <a:buSzTx/>
              <a:buFontTx/>
              <a:buAutoNum type="alphaUcPeriod"/>
              <a:tabLst/>
              <a:defRPr/>
            </a:pPr>
            <a:r>
              <a:rPr lang="pl-PL" sz="1200" dirty="0" err="1" smtClean="0"/>
              <a:t>Develope</a:t>
            </a:r>
            <a:r>
              <a:rPr lang="pl-PL" sz="1200" baseline="0" dirty="0" smtClean="0"/>
              <a:t> the idea.</a:t>
            </a:r>
            <a:endParaRPr lang="pl-PL" sz="1200" dirty="0" smtClean="0"/>
          </a:p>
          <a:p>
            <a:pPr marL="228600" marR="0" indent="-228600" algn="l" defTabSz="914400" rtl="0" eaLnBrk="0" fontAlgn="base" latinLnBrk="0" hangingPunct="0">
              <a:lnSpc>
                <a:spcPct val="100000"/>
              </a:lnSpc>
              <a:spcBef>
                <a:spcPct val="30000"/>
              </a:spcBef>
              <a:spcAft>
                <a:spcPct val="0"/>
              </a:spcAft>
              <a:buClrTx/>
              <a:buSzTx/>
              <a:buFontTx/>
              <a:buAutoNum type="alphaUcPeriod"/>
              <a:tabLst/>
              <a:defRPr/>
            </a:pPr>
            <a:r>
              <a:rPr lang="pl-PL" sz="1200" dirty="0" err="1" smtClean="0"/>
              <a:t>Deliver</a:t>
            </a:r>
            <a:r>
              <a:rPr lang="pl-PL" sz="1200" baseline="0" dirty="0" smtClean="0"/>
              <a:t> the </a:t>
            </a:r>
            <a:r>
              <a:rPr lang="pl-PL" sz="1200" baseline="0" dirty="0" err="1" smtClean="0"/>
              <a:t>examples</a:t>
            </a:r>
            <a:r>
              <a:rPr lang="pl-PL" sz="1200" baseline="0" dirty="0" smtClean="0"/>
              <a:t> of </a:t>
            </a:r>
            <a:r>
              <a:rPr lang="pl-PL" sz="1200" baseline="0" dirty="0" err="1" smtClean="0"/>
              <a:t>such</a:t>
            </a:r>
            <a:r>
              <a:rPr lang="pl-PL" sz="1200" baseline="0" dirty="0" smtClean="0"/>
              <a:t> </a:t>
            </a:r>
            <a:r>
              <a:rPr lang="pl-PL" sz="1200" baseline="0" dirty="0" err="1" smtClean="0"/>
              <a:t>activities</a:t>
            </a:r>
            <a:r>
              <a:rPr lang="pl-PL" sz="1200" baseline="0" dirty="0" smtClean="0"/>
              <a:t> (the </a:t>
            </a:r>
            <a:r>
              <a:rPr lang="pl-PL" sz="1200" baseline="0" dirty="0" err="1" smtClean="0"/>
              <a:t>issue</a:t>
            </a:r>
            <a:r>
              <a:rPr lang="pl-PL" sz="1200" baseline="0" dirty="0" smtClean="0"/>
              <a:t> my be </a:t>
            </a:r>
            <a:r>
              <a:rPr lang="pl-PL" sz="1200" baseline="0" dirty="0" err="1" smtClean="0"/>
              <a:t>discussed</a:t>
            </a:r>
            <a:r>
              <a:rPr lang="pl-PL" sz="1200" baseline="0" dirty="0" smtClean="0"/>
              <a:t> in </a:t>
            </a:r>
            <a:r>
              <a:rPr lang="pl-PL" sz="1200" baseline="0" dirty="0" err="1" smtClean="0"/>
              <a:t>groups</a:t>
            </a:r>
            <a:r>
              <a:rPr lang="pl-PL" sz="1200" baseline="0" dirty="0" smtClean="0"/>
              <a:t>).</a:t>
            </a:r>
            <a:endParaRPr lang="pl-PL" sz="1200" dirty="0" smtClean="0"/>
          </a:p>
          <a:p>
            <a:endParaRPr lang="en-GB"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10</a:t>
            </a:fld>
            <a:endParaRPr lang="tr-TR"/>
          </a:p>
        </p:txBody>
      </p:sp>
    </p:spTree>
    <p:extLst>
      <p:ext uri="{BB962C8B-B14F-4D97-AF65-F5344CB8AC3E}">
        <p14:creationId xmlns:p14="http://schemas.microsoft.com/office/powerpoint/2010/main" val="1793735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The </a:t>
            </a:r>
            <a:r>
              <a:rPr lang="pl-PL" dirty="0" err="1" smtClean="0"/>
              <a:t>mechanism</a:t>
            </a:r>
            <a:r>
              <a:rPr lang="pl-PL" dirty="0" smtClean="0"/>
              <a:t> of a </a:t>
            </a:r>
            <a:r>
              <a:rPr lang="pl-PL" dirty="0" err="1" smtClean="0"/>
              <a:t>sticky</a:t>
            </a:r>
            <a:r>
              <a:rPr lang="pl-PL" dirty="0" smtClean="0"/>
              <a:t> </a:t>
            </a:r>
            <a:r>
              <a:rPr lang="pl-PL" dirty="0" err="1" smtClean="0"/>
              <a:t>floor</a:t>
            </a:r>
            <a:r>
              <a:rPr lang="pl-PL" baseline="0" dirty="0" smtClean="0"/>
              <a:t> (</a:t>
            </a:r>
            <a:r>
              <a:rPr lang="pl-PL" dirty="0" err="1" smtClean="0"/>
              <a:t>e.g</a:t>
            </a:r>
            <a:r>
              <a:rPr lang="pl-PL" dirty="0" smtClean="0"/>
              <a:t>. </a:t>
            </a:r>
            <a:r>
              <a:rPr lang="pl-PL" dirty="0" err="1" smtClean="0"/>
              <a:t>cleaners</a:t>
            </a:r>
            <a:r>
              <a:rPr lang="pl-PL" dirty="0" smtClean="0"/>
              <a:t>) </a:t>
            </a:r>
            <a:r>
              <a:rPr lang="pl-PL" dirty="0" err="1" smtClean="0"/>
              <a:t>or</a:t>
            </a:r>
            <a:r>
              <a:rPr lang="pl-PL" dirty="0" smtClean="0"/>
              <a:t> </a:t>
            </a:r>
            <a:r>
              <a:rPr lang="pl-PL" dirty="0" err="1" smtClean="0"/>
              <a:t>professions</a:t>
            </a:r>
            <a:r>
              <a:rPr lang="pl-PL" dirty="0" smtClean="0"/>
              <a:t> </a:t>
            </a:r>
            <a:r>
              <a:rPr lang="pl-PL" dirty="0" err="1" smtClean="0"/>
              <a:t>performed</a:t>
            </a:r>
            <a:r>
              <a:rPr lang="pl-PL" dirty="0" smtClean="0"/>
              <a:t> by </a:t>
            </a:r>
            <a:r>
              <a:rPr lang="pl-PL" dirty="0" err="1" smtClean="0"/>
              <a:t>women</a:t>
            </a:r>
            <a:r>
              <a:rPr lang="pl-PL" dirty="0" smtClean="0"/>
              <a:t>, in </a:t>
            </a:r>
            <a:r>
              <a:rPr lang="pl-PL" dirty="0" err="1" smtClean="0"/>
              <a:t>which</a:t>
            </a:r>
            <a:r>
              <a:rPr lang="pl-PL" dirty="0" smtClean="0"/>
              <a:t> </a:t>
            </a:r>
            <a:r>
              <a:rPr lang="pl-PL" dirty="0" err="1" smtClean="0"/>
              <a:t>there</a:t>
            </a:r>
            <a:r>
              <a:rPr lang="pl-PL" dirty="0" smtClean="0"/>
              <a:t> </a:t>
            </a:r>
            <a:r>
              <a:rPr lang="pl-PL" dirty="0" err="1" smtClean="0"/>
              <a:t>is</a:t>
            </a:r>
            <a:r>
              <a:rPr lang="pl-PL" dirty="0" smtClean="0"/>
              <a:t> </a:t>
            </a:r>
            <a:r>
              <a:rPr lang="pl-PL" dirty="0" err="1" smtClean="0"/>
              <a:t>little</a:t>
            </a:r>
            <a:r>
              <a:rPr lang="pl-PL" dirty="0" smtClean="0"/>
              <a:t> </a:t>
            </a:r>
            <a:r>
              <a:rPr lang="pl-PL" dirty="0" err="1" smtClean="0"/>
              <a:t>possibility</a:t>
            </a:r>
            <a:r>
              <a:rPr lang="pl-PL" dirty="0" smtClean="0"/>
              <a:t> of </a:t>
            </a:r>
            <a:r>
              <a:rPr lang="pl-PL" dirty="0" err="1" smtClean="0"/>
              <a:t>promotion</a:t>
            </a:r>
            <a:r>
              <a:rPr lang="pl-PL" dirty="0" smtClean="0"/>
              <a:t> (the </a:t>
            </a:r>
            <a:r>
              <a:rPr lang="pl-PL" dirty="0" err="1" smtClean="0"/>
              <a:t>mechanism</a:t>
            </a:r>
            <a:r>
              <a:rPr lang="pl-PL" dirty="0" smtClean="0"/>
              <a:t> of the </a:t>
            </a:r>
            <a:r>
              <a:rPr lang="pl-PL" dirty="0" err="1" smtClean="0"/>
              <a:t>so-called</a:t>
            </a:r>
            <a:r>
              <a:rPr lang="pl-PL" dirty="0" smtClean="0"/>
              <a:t> </a:t>
            </a:r>
            <a:r>
              <a:rPr lang="pl-PL" dirty="0" err="1" smtClean="0"/>
              <a:t>aquarium</a:t>
            </a:r>
            <a:r>
              <a:rPr lang="pl-PL" dirty="0" smtClean="0"/>
              <a:t>, </a:t>
            </a:r>
            <a:r>
              <a:rPr lang="pl-PL" dirty="0" err="1" smtClean="0"/>
              <a:t>e.g</a:t>
            </a:r>
            <a:r>
              <a:rPr lang="pl-PL" dirty="0" smtClean="0"/>
              <a:t>. a </a:t>
            </a:r>
            <a:r>
              <a:rPr lang="pl-PL" dirty="0" err="1" smtClean="0"/>
              <a:t>secretar</a:t>
            </a:r>
            <a:r>
              <a:rPr lang="pl-PL" dirty="0" smtClean="0"/>
              <a:t>) </a:t>
            </a:r>
            <a:endParaRPr lang="pl-PL" dirty="0"/>
          </a:p>
        </p:txBody>
      </p:sp>
      <p:sp>
        <p:nvSpPr>
          <p:cNvPr id="4" name="Symbol zastępczy numeru slajdu 3"/>
          <p:cNvSpPr>
            <a:spLocks noGrp="1"/>
          </p:cNvSpPr>
          <p:nvPr>
            <p:ph type="sldNum" sz="quarter" idx="10"/>
          </p:nvPr>
        </p:nvSpPr>
        <p:spPr/>
        <p:txBody>
          <a:bodyPr/>
          <a:lstStyle/>
          <a:p>
            <a:pPr>
              <a:defRPr/>
            </a:pPr>
            <a:fld id="{5C5F69A7-BB6B-4972-A66D-B37668A31147}" type="slidenum">
              <a:rPr lang="tr-TR" smtClean="0"/>
              <a:pPr>
                <a:defRPr/>
              </a:pPr>
              <a:t>11</a:t>
            </a:fld>
            <a:endParaRPr lang="tr-TR"/>
          </a:p>
        </p:txBody>
      </p:sp>
    </p:spTree>
    <p:extLst>
      <p:ext uri="{BB962C8B-B14F-4D97-AF65-F5344CB8AC3E}">
        <p14:creationId xmlns:p14="http://schemas.microsoft.com/office/powerpoint/2010/main" val="191898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5000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5" name="Rectangle 14"/>
          <p:cNvSpPr/>
          <p:nvPr userDrawn="1"/>
        </p:nvSpPr>
        <p:spPr bwMode="auto">
          <a:xfrm>
            <a:off x="0" y="0"/>
            <a:ext cx="9144000" cy="93610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533508" name="Text Box 4"/>
          <p:cNvSpPr txBox="1">
            <a:spLocks noChangeArrowheads="1"/>
          </p:cNvSpPr>
          <p:nvPr/>
        </p:nvSpPr>
        <p:spPr bwMode="auto">
          <a:xfrm>
            <a:off x="0" y="0"/>
            <a:ext cx="9144000" cy="6824662"/>
          </a:xfrm>
          <a:prstGeom prst="rect">
            <a:avLst/>
          </a:prstGeom>
          <a:noFill/>
          <a:ln w="76200" cmpd="tri">
            <a:solidFill>
              <a:schemeClr val="tx1"/>
            </a:solidFill>
            <a:miter lim="800000"/>
            <a:headEnd/>
            <a:tailEnd/>
          </a:ln>
          <a:effectLst/>
        </p:spPr>
        <p:txBody>
          <a:bodyPr/>
          <a:lstStyle/>
          <a:p>
            <a:pPr algn="ctr" eaLnBrk="1" hangingPunct="1">
              <a:defRPr/>
            </a:pPr>
            <a:endParaRPr lang="en-US" sz="1600">
              <a:latin typeface="Tahoma" pitchFamily="34" charset="0"/>
            </a:endParaRPr>
          </a:p>
        </p:txBody>
      </p:sp>
      <p:pic>
        <p:nvPicPr>
          <p:cNvPr id="8" name="Picture 7"/>
          <p:cNvPicPr/>
          <p:nvPr userDrawn="1"/>
        </p:nvPicPr>
        <p:blipFill>
          <a:blip r:embed="rId5" cstate="print"/>
          <a:srcRect/>
          <a:stretch>
            <a:fillRect/>
          </a:stretch>
        </p:blipFill>
        <p:spPr bwMode="auto">
          <a:xfrm>
            <a:off x="2565070" y="0"/>
            <a:ext cx="1070826" cy="904875"/>
          </a:xfrm>
          <a:prstGeom prst="rect">
            <a:avLst/>
          </a:prstGeom>
          <a:noFill/>
          <a:ln w="9525">
            <a:noFill/>
            <a:miter lim="800000"/>
            <a:headEnd/>
            <a:tailEnd/>
          </a:ln>
        </p:spPr>
      </p:pic>
      <p:pic>
        <p:nvPicPr>
          <p:cNvPr id="10" name="Picture 9"/>
          <p:cNvPicPr/>
          <p:nvPr userDrawn="1"/>
        </p:nvPicPr>
        <p:blipFill>
          <a:blip r:embed="rId6" cstate="print"/>
          <a:srcRect/>
          <a:stretch>
            <a:fillRect/>
          </a:stretch>
        </p:blipFill>
        <p:spPr bwMode="auto">
          <a:xfrm>
            <a:off x="4211960" y="-27384"/>
            <a:ext cx="3168352" cy="908720"/>
          </a:xfrm>
          <a:prstGeom prst="rect">
            <a:avLst/>
          </a:prstGeom>
          <a:noFill/>
          <a:ln w="9525">
            <a:noFill/>
            <a:miter lim="800000"/>
            <a:headEnd/>
            <a:tailEnd/>
          </a:ln>
        </p:spPr>
      </p:pic>
      <p:pic>
        <p:nvPicPr>
          <p:cNvPr id="12" name="Picture 11"/>
          <p:cNvPicPr/>
          <p:nvPr userDrawn="1"/>
        </p:nvPicPr>
        <p:blipFill>
          <a:blip r:embed="rId7" cstate="print"/>
          <a:srcRect/>
          <a:stretch>
            <a:fillRect/>
          </a:stretch>
        </p:blipFill>
        <p:spPr bwMode="auto">
          <a:xfrm>
            <a:off x="7524328" y="0"/>
            <a:ext cx="1460666" cy="908720"/>
          </a:xfrm>
          <a:prstGeom prst="rect">
            <a:avLst/>
          </a:prstGeom>
          <a:noFill/>
          <a:ln w="9525">
            <a:noFill/>
            <a:miter lim="800000"/>
            <a:headEnd/>
            <a:tailEnd/>
          </a:ln>
        </p:spPr>
      </p:pic>
      <p:pic>
        <p:nvPicPr>
          <p:cNvPr id="13" name="Picture 12"/>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392909" y="133288"/>
            <a:ext cx="1828800" cy="587375"/>
          </a:xfrm>
          <a:prstGeom prst="rect">
            <a:avLst/>
          </a:prstGeom>
          <a:noFill/>
          <a:ln>
            <a:noFill/>
          </a:ln>
        </p:spPr>
      </p:pic>
    </p:spTree>
  </p:cSld>
  <p:clrMap bg1="dk2" tx1="lt1" bg2="dk1" tx2="lt2" accent1="accent1" accent2="accent2" accent3="accent3" accent4="accent4" accent5="accent5" accent6="accent6" hlink="hlink" folHlink="folHlink"/>
  <p:sldLayoutIdLst>
    <p:sldLayoutId id="2147483664" r:id="rId1"/>
    <p:sldLayoutId id="2147483663" r:id="rId2"/>
    <p:sldLayoutId id="2147483653" r:id="rId3"/>
  </p:sldLayoutIdLst>
  <p:transition/>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864095"/>
          </a:xfrm>
        </p:spPr>
        <p:txBody>
          <a:bodyPr/>
          <a:lstStyle/>
          <a:p>
            <a:pPr algn="ctr">
              <a:lnSpc>
                <a:spcPct val="150000"/>
              </a:lnSpc>
            </a:pPr>
            <a:r>
              <a:rPr lang="en-GB" sz="3200" b="1" dirty="0">
                <a:effectLst/>
                <a:latin typeface="Arial" panose="020B0604020202020204" pitchFamily="34" charset="0"/>
                <a:cs typeface="Arial" panose="020B0604020202020204" pitchFamily="34" charset="0"/>
              </a:rPr>
              <a:t>GENDER IDENTITY MANAGEMENT AND LEADERSHIP</a:t>
            </a:r>
            <a:r>
              <a:rPr lang="tr-TR" sz="3200" dirty="0">
                <a:effectLst/>
              </a:rPr>
              <a:t/>
            </a:r>
            <a:br>
              <a:rPr lang="tr-TR" sz="3200" dirty="0">
                <a:effectLst/>
              </a:rPr>
            </a:br>
            <a:r>
              <a:rPr lang="tr-TR" sz="2000" b="1" dirty="0" smtClean="0">
                <a:effectLst/>
                <a:latin typeface="Arial" panose="020B0604020202020204" pitchFamily="34" charset="0"/>
                <a:cs typeface="Arial" panose="020B0604020202020204" pitchFamily="34" charset="0"/>
              </a:rPr>
              <a:t>CHAPTER III</a:t>
            </a:r>
            <a:r>
              <a:rPr lang="tr-TR" sz="4000" b="1" dirty="0" smtClean="0">
                <a:effectLst/>
                <a:latin typeface="Arial" panose="020B0604020202020204" pitchFamily="34" charset="0"/>
                <a:cs typeface="Arial" panose="020B0604020202020204" pitchFamily="34" charset="0"/>
              </a:rPr>
              <a:t/>
            </a:r>
            <a:br>
              <a:rPr lang="tr-TR" sz="4000" b="1" dirty="0" smtClean="0">
                <a:effectLst/>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 GENDER EQUITY PROBLEMS IN MARITIME</a:t>
            </a: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r>
              <a:rPr lang="tr-TR" sz="2800" b="1" dirty="0" smtClean="0">
                <a:effectLst/>
                <a:latin typeface="Arial" panose="020B0604020202020204" pitchFamily="34" charset="0"/>
                <a:cs typeface="Arial" panose="020B0604020202020204" pitchFamily="34" charset="0"/>
              </a:rPr>
              <a:t>  </a:t>
            </a:r>
            <a:br>
              <a:rPr lang="tr-TR" sz="2800" b="1" dirty="0" smtClean="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9632" y="4149080"/>
            <a:ext cx="6985000" cy="1949449"/>
          </a:xfrm>
          <a:prstGeom prst="rect">
            <a:avLst/>
          </a:prstGeom>
        </p:spPr>
      </p:pic>
    </p:spTree>
    <p:extLst>
      <p:ext uri="{BB962C8B-B14F-4D97-AF65-F5344CB8AC3E}">
        <p14:creationId xmlns:p14="http://schemas.microsoft.com/office/powerpoint/2010/main" val="333244549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80728"/>
            <a:ext cx="8229600" cy="5877272"/>
          </a:xfrm>
        </p:spPr>
        <p:txBody>
          <a:bodyPr/>
          <a:lstStyle/>
          <a:p>
            <a:pPr marL="0" indent="0">
              <a:buNone/>
            </a:pPr>
            <a:r>
              <a:rPr lang="pl-PL" sz="2800" b="1" dirty="0" smtClean="0">
                <a:latin typeface="Arial" charset="0"/>
                <a:ea typeface="Arial" charset="0"/>
                <a:cs typeface="Arial" charset="0"/>
              </a:rPr>
              <a:t>GENDER AND THE PRIVATE SPHERE</a:t>
            </a:r>
          </a:p>
          <a:p>
            <a:pPr marL="0" indent="0">
              <a:buNone/>
            </a:pPr>
            <a:endParaRPr lang="pl-PL" sz="2800" dirty="0" smtClean="0">
              <a:latin typeface="Arial" charset="0"/>
              <a:ea typeface="Arial" charset="0"/>
              <a:cs typeface="Arial" charset="0"/>
            </a:endParaRPr>
          </a:p>
          <a:p>
            <a:pPr marL="0" indent="0">
              <a:buNone/>
            </a:pPr>
            <a:r>
              <a:rPr lang="pl-PL" sz="2800" dirty="0" smtClean="0">
                <a:latin typeface="Arial" charset="0"/>
                <a:ea typeface="Arial" charset="0"/>
                <a:cs typeface="Arial" charset="0"/>
              </a:rPr>
              <a:t>Gender </a:t>
            </a:r>
            <a:r>
              <a:rPr lang="pl-PL" sz="2800" dirty="0" err="1">
                <a:latin typeface="Arial" charset="0"/>
                <a:ea typeface="Arial" charset="0"/>
                <a:cs typeface="Arial" charset="0"/>
              </a:rPr>
              <a:t>affects</a:t>
            </a:r>
            <a:r>
              <a:rPr lang="pl-PL" sz="2800" dirty="0">
                <a:latin typeface="Arial" charset="0"/>
                <a:ea typeface="Arial" charset="0"/>
                <a:cs typeface="Arial" charset="0"/>
              </a:rPr>
              <a:t> the </a:t>
            </a:r>
            <a:r>
              <a:rPr lang="pl-PL" sz="2800" dirty="0" err="1">
                <a:latin typeface="Arial" charset="0"/>
                <a:ea typeface="Arial" charset="0"/>
                <a:cs typeface="Arial" charset="0"/>
              </a:rPr>
              <a:t>perception</a:t>
            </a:r>
            <a:r>
              <a:rPr lang="pl-PL" sz="2800" dirty="0">
                <a:latin typeface="Arial" charset="0"/>
                <a:ea typeface="Arial" charset="0"/>
                <a:cs typeface="Arial" charset="0"/>
              </a:rPr>
              <a:t> of </a:t>
            </a:r>
            <a:r>
              <a:rPr lang="pl-PL" sz="2800" dirty="0" err="1">
                <a:latin typeface="Arial" charset="0"/>
                <a:ea typeface="Arial" charset="0"/>
                <a:cs typeface="Arial" charset="0"/>
              </a:rPr>
              <a:t>women</a:t>
            </a:r>
            <a:r>
              <a:rPr lang="pl-PL" sz="2800" dirty="0">
                <a:latin typeface="Arial" charset="0"/>
                <a:ea typeface="Arial" charset="0"/>
                <a:cs typeface="Arial" charset="0"/>
              </a:rPr>
              <a:t> and men </a:t>
            </a:r>
            <a:r>
              <a:rPr lang="pl-PL" sz="2800" dirty="0" err="1">
                <a:latin typeface="Arial" charset="0"/>
                <a:ea typeface="Arial" charset="0"/>
                <a:cs typeface="Arial" charset="0"/>
              </a:rPr>
              <a:t>within</a:t>
            </a:r>
            <a:r>
              <a:rPr lang="pl-PL" sz="2800" dirty="0">
                <a:latin typeface="Arial" charset="0"/>
                <a:ea typeface="Arial" charset="0"/>
                <a:cs typeface="Arial" charset="0"/>
              </a:rPr>
              <a:t> </a:t>
            </a:r>
            <a:r>
              <a:rPr lang="pl-PL" sz="2800" dirty="0" err="1">
                <a:latin typeface="Arial" charset="0"/>
                <a:ea typeface="Arial" charset="0"/>
                <a:cs typeface="Arial" charset="0"/>
              </a:rPr>
              <a:t>intimate</a:t>
            </a:r>
            <a:r>
              <a:rPr lang="pl-PL" sz="2800" dirty="0">
                <a:latin typeface="Arial" charset="0"/>
                <a:ea typeface="Arial" charset="0"/>
                <a:cs typeface="Arial" charset="0"/>
              </a:rPr>
              <a:t> </a:t>
            </a:r>
            <a:r>
              <a:rPr lang="pl-PL" sz="2800" dirty="0" err="1">
                <a:latin typeface="Arial" charset="0"/>
                <a:ea typeface="Arial" charset="0"/>
                <a:cs typeface="Arial" charset="0"/>
              </a:rPr>
              <a:t>or</a:t>
            </a:r>
            <a:r>
              <a:rPr lang="pl-PL" sz="2800" dirty="0">
                <a:latin typeface="Arial" charset="0"/>
                <a:ea typeface="Arial" charset="0"/>
                <a:cs typeface="Arial" charset="0"/>
              </a:rPr>
              <a:t> </a:t>
            </a:r>
            <a:r>
              <a:rPr lang="pl-PL" sz="2800" dirty="0" err="1">
                <a:latin typeface="Arial" charset="0"/>
                <a:ea typeface="Arial" charset="0"/>
                <a:cs typeface="Arial" charset="0"/>
              </a:rPr>
              <a:t>private</a:t>
            </a:r>
            <a:r>
              <a:rPr lang="pl-PL" sz="2800" dirty="0">
                <a:latin typeface="Arial" charset="0"/>
                <a:ea typeface="Arial" charset="0"/>
                <a:cs typeface="Arial" charset="0"/>
              </a:rPr>
              <a:t> </a:t>
            </a:r>
            <a:r>
              <a:rPr lang="pl-PL" sz="2800" dirty="0" err="1">
                <a:latin typeface="Arial" charset="0"/>
                <a:ea typeface="Arial" charset="0"/>
                <a:cs typeface="Arial" charset="0"/>
              </a:rPr>
              <a:t>fields</a:t>
            </a:r>
            <a:r>
              <a:rPr lang="pl-PL" sz="2800" dirty="0">
                <a:latin typeface="Arial" charset="0"/>
                <a:ea typeface="Arial" charset="0"/>
                <a:cs typeface="Arial" charset="0"/>
              </a:rPr>
              <a:t> </a:t>
            </a:r>
            <a:r>
              <a:rPr lang="pl-PL" sz="2800" dirty="0" smtClean="0">
                <a:latin typeface="Arial" charset="0"/>
                <a:ea typeface="Arial" charset="0"/>
                <a:cs typeface="Arial" charset="0"/>
              </a:rPr>
              <a:t>of </a:t>
            </a:r>
            <a:r>
              <a:rPr lang="pl-PL" sz="2800" dirty="0" err="1" smtClean="0">
                <a:latin typeface="Arial" charset="0"/>
                <a:ea typeface="Arial" charset="0"/>
                <a:cs typeface="Arial" charset="0"/>
              </a:rPr>
              <a:t>everyday</a:t>
            </a:r>
            <a:r>
              <a:rPr lang="pl-PL" sz="2800" dirty="0" smtClean="0">
                <a:latin typeface="Arial" charset="0"/>
                <a:ea typeface="Arial" charset="0"/>
                <a:cs typeface="Arial" charset="0"/>
              </a:rPr>
              <a:t> life</a:t>
            </a:r>
            <a:r>
              <a:rPr lang="pl-PL" sz="2800" dirty="0">
                <a:latin typeface="Arial" charset="0"/>
                <a:ea typeface="Arial" charset="0"/>
                <a:cs typeface="Arial" charset="0"/>
              </a:rPr>
              <a:t>, </a:t>
            </a:r>
            <a:r>
              <a:rPr lang="pl-PL" sz="2800" dirty="0" err="1">
                <a:latin typeface="Arial" charset="0"/>
                <a:ea typeface="Arial" charset="0"/>
                <a:cs typeface="Arial" charset="0"/>
              </a:rPr>
              <a:t>such</a:t>
            </a:r>
            <a:r>
              <a:rPr lang="pl-PL" sz="2800" dirty="0">
                <a:latin typeface="Arial" charset="0"/>
                <a:ea typeface="Arial" charset="0"/>
                <a:cs typeface="Arial" charset="0"/>
              </a:rPr>
              <a:t> as: </a:t>
            </a:r>
            <a:endParaRPr lang="pl-PL" sz="2800" dirty="0" smtClean="0">
              <a:latin typeface="Arial" charset="0"/>
              <a:ea typeface="Arial" charset="0"/>
              <a:cs typeface="Arial" charset="0"/>
            </a:endParaRPr>
          </a:p>
          <a:p>
            <a:pPr marL="0" indent="0">
              <a:buNone/>
            </a:pPr>
            <a:endParaRPr lang="pl-PL" sz="2400" dirty="0" smtClean="0">
              <a:latin typeface="Arial" charset="0"/>
              <a:ea typeface="Arial" charset="0"/>
              <a:cs typeface="Arial" charset="0"/>
            </a:endParaRPr>
          </a:p>
          <a:p>
            <a:pPr>
              <a:buFont typeface="Arial" charset="0"/>
              <a:buChar char="•"/>
            </a:pPr>
            <a:r>
              <a:rPr lang="pl-PL" sz="2400" dirty="0" smtClean="0">
                <a:latin typeface="Arial" charset="0"/>
                <a:ea typeface="Arial" charset="0"/>
                <a:cs typeface="Arial" charset="0"/>
              </a:rPr>
              <a:t>the </a:t>
            </a:r>
            <a:r>
              <a:rPr lang="pl-PL" sz="2400" dirty="0">
                <a:latin typeface="Arial" charset="0"/>
                <a:ea typeface="Arial" charset="0"/>
                <a:cs typeface="Arial" charset="0"/>
              </a:rPr>
              <a:t>role of a </a:t>
            </a:r>
            <a:r>
              <a:rPr lang="pl-PL" sz="2400" dirty="0" err="1">
                <a:latin typeface="Arial" charset="0"/>
                <a:ea typeface="Arial" charset="0"/>
                <a:cs typeface="Arial" charset="0"/>
              </a:rPr>
              <a:t>woman</a:t>
            </a:r>
            <a:r>
              <a:rPr lang="pl-PL" sz="2400" dirty="0">
                <a:latin typeface="Arial" charset="0"/>
                <a:ea typeface="Arial" charset="0"/>
                <a:cs typeface="Arial" charset="0"/>
              </a:rPr>
              <a:t> in the </a:t>
            </a:r>
            <a:r>
              <a:rPr lang="pl-PL" sz="2400" dirty="0" smtClean="0">
                <a:latin typeface="Arial" charset="0"/>
                <a:ea typeface="Arial" charset="0"/>
                <a:cs typeface="Arial" charset="0"/>
              </a:rPr>
              <a:t>family</a:t>
            </a:r>
          </a:p>
          <a:p>
            <a:pPr>
              <a:buFont typeface="Arial" charset="0"/>
              <a:buChar char="•"/>
            </a:pP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judged</a:t>
            </a:r>
            <a:r>
              <a:rPr lang="pl-PL" sz="2400" dirty="0">
                <a:latin typeface="Arial" charset="0"/>
                <a:ea typeface="Arial" charset="0"/>
                <a:cs typeface="Arial" charset="0"/>
              </a:rPr>
              <a:t> </a:t>
            </a:r>
            <a:r>
              <a:rPr lang="pl-PL" sz="2400" dirty="0" err="1">
                <a:latin typeface="Arial" charset="0"/>
                <a:ea typeface="Arial" charset="0"/>
                <a:cs typeface="Arial" charset="0"/>
              </a:rPr>
              <a:t>more</a:t>
            </a:r>
            <a:r>
              <a:rPr lang="pl-PL" sz="2400" dirty="0">
                <a:latin typeface="Arial" charset="0"/>
                <a:ea typeface="Arial" charset="0"/>
                <a:cs typeface="Arial" charset="0"/>
              </a:rPr>
              <a:t> by </a:t>
            </a:r>
            <a:r>
              <a:rPr lang="pl-PL" sz="2400" dirty="0" err="1">
                <a:latin typeface="Arial" charset="0"/>
                <a:ea typeface="Arial" charset="0"/>
                <a:cs typeface="Arial" charset="0"/>
              </a:rPr>
              <a:t>their</a:t>
            </a:r>
            <a:r>
              <a:rPr lang="pl-PL" sz="2400" dirty="0">
                <a:latin typeface="Arial" charset="0"/>
                <a:ea typeface="Arial" charset="0"/>
                <a:cs typeface="Arial" charset="0"/>
              </a:rPr>
              <a:t> </a:t>
            </a:r>
            <a:r>
              <a:rPr lang="pl-PL" sz="2400" dirty="0" err="1">
                <a:latin typeface="Arial" charset="0"/>
                <a:ea typeface="Arial" charset="0"/>
                <a:cs typeface="Arial" charset="0"/>
              </a:rPr>
              <a:t>looks</a:t>
            </a:r>
            <a:r>
              <a:rPr lang="pl-PL" sz="2400" dirty="0">
                <a:latin typeface="Arial" charset="0"/>
                <a:ea typeface="Arial" charset="0"/>
                <a:cs typeface="Arial" charset="0"/>
              </a:rPr>
              <a:t> in </a:t>
            </a:r>
            <a:r>
              <a:rPr lang="pl-PL" sz="2400" dirty="0" err="1">
                <a:latin typeface="Arial" charset="0"/>
                <a:ea typeface="Arial" charset="0"/>
                <a:cs typeface="Arial" charset="0"/>
              </a:rPr>
              <a:t>various</a:t>
            </a:r>
            <a:r>
              <a:rPr lang="pl-PL" sz="2400" dirty="0">
                <a:latin typeface="Arial" charset="0"/>
                <a:ea typeface="Arial" charset="0"/>
                <a:cs typeface="Arial" charset="0"/>
              </a:rPr>
              <a:t> </a:t>
            </a:r>
            <a:r>
              <a:rPr lang="pl-PL" sz="2400" dirty="0" err="1">
                <a:latin typeface="Arial" charset="0"/>
                <a:ea typeface="Arial" charset="0"/>
                <a:cs typeface="Arial" charset="0"/>
              </a:rPr>
              <a:t>spheres</a:t>
            </a:r>
            <a:r>
              <a:rPr lang="pl-PL" sz="2400" dirty="0">
                <a:latin typeface="Arial" charset="0"/>
                <a:ea typeface="Arial" charset="0"/>
                <a:cs typeface="Arial" charset="0"/>
              </a:rPr>
              <a:t> of </a:t>
            </a:r>
            <a:r>
              <a:rPr lang="pl-PL" sz="2400" dirty="0" smtClean="0">
                <a:latin typeface="Arial" charset="0"/>
                <a:ea typeface="Arial" charset="0"/>
                <a:cs typeface="Arial" charset="0"/>
              </a:rPr>
              <a:t>life</a:t>
            </a:r>
          </a:p>
          <a:p>
            <a:pPr>
              <a:buFont typeface="Arial" charset="0"/>
              <a:buChar char="•"/>
            </a:pP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expected</a:t>
            </a:r>
            <a:r>
              <a:rPr lang="pl-PL" sz="2400" dirty="0">
                <a:latin typeface="Arial" charset="0"/>
                <a:ea typeface="Arial" charset="0"/>
                <a:cs typeface="Arial" charset="0"/>
              </a:rPr>
              <a:t> to </a:t>
            </a:r>
            <a:r>
              <a:rPr lang="pl-PL" sz="2400" dirty="0" err="1">
                <a:latin typeface="Arial" charset="0"/>
                <a:ea typeface="Arial" charset="0"/>
                <a:cs typeface="Arial" charset="0"/>
              </a:rPr>
              <a:t>perform</a:t>
            </a:r>
            <a:r>
              <a:rPr lang="pl-PL" sz="2400" dirty="0">
                <a:latin typeface="Arial" charset="0"/>
                <a:ea typeface="Arial" charset="0"/>
                <a:cs typeface="Arial" charset="0"/>
              </a:rPr>
              <a:t> </a:t>
            </a:r>
            <a:r>
              <a:rPr lang="pl-PL" sz="2400" dirty="0" err="1">
                <a:latin typeface="Arial" charset="0"/>
                <a:ea typeface="Arial" charset="0"/>
                <a:cs typeface="Arial" charset="0"/>
              </a:rPr>
              <a:t>activities</a:t>
            </a:r>
            <a:r>
              <a:rPr lang="pl-PL" sz="2400" dirty="0">
                <a:latin typeface="Arial" charset="0"/>
                <a:ea typeface="Arial" charset="0"/>
                <a:cs typeface="Arial" charset="0"/>
              </a:rPr>
              <a:t> </a:t>
            </a:r>
            <a:r>
              <a:rPr lang="pl-PL" sz="2400" dirty="0" err="1">
                <a:latin typeface="Arial" charset="0"/>
                <a:ea typeface="Arial" charset="0"/>
                <a:cs typeface="Arial" charset="0"/>
              </a:rPr>
              <a:t>that</a:t>
            </a:r>
            <a:r>
              <a:rPr lang="pl-PL" sz="2400" dirty="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considered</a:t>
            </a:r>
            <a:r>
              <a:rPr lang="pl-PL" sz="2400" dirty="0">
                <a:latin typeface="Arial" charset="0"/>
                <a:ea typeface="Arial" charset="0"/>
                <a:cs typeface="Arial" charset="0"/>
              </a:rPr>
              <a:t> as "</a:t>
            </a:r>
            <a:r>
              <a:rPr lang="pl-PL" sz="2400" dirty="0" err="1">
                <a:latin typeface="Arial" charset="0"/>
                <a:ea typeface="Arial" charset="0"/>
                <a:cs typeface="Arial" charset="0"/>
              </a:rPr>
              <a:t>feminine</a:t>
            </a:r>
            <a:r>
              <a:rPr lang="pl-PL" sz="2400" dirty="0">
                <a:latin typeface="Arial" charset="0"/>
                <a:ea typeface="Arial" charset="0"/>
                <a:cs typeface="Arial" charset="0"/>
              </a:rPr>
              <a:t>," not "</a:t>
            </a:r>
            <a:r>
              <a:rPr lang="pl-PL" sz="2400" dirty="0" err="1" smtClean="0">
                <a:latin typeface="Arial" charset="0"/>
                <a:ea typeface="Arial" charset="0"/>
                <a:cs typeface="Arial" charset="0"/>
              </a:rPr>
              <a:t>masculine</a:t>
            </a:r>
            <a:r>
              <a:rPr lang="pl-PL" sz="2400" dirty="0" smtClean="0">
                <a:latin typeface="Arial" charset="0"/>
                <a:ea typeface="Arial" charset="0"/>
                <a:cs typeface="Arial" charset="0"/>
              </a:rPr>
              <a:t>”.</a:t>
            </a:r>
          </a:p>
        </p:txBody>
      </p:sp>
    </p:spTree>
    <p:extLst>
      <p:ext uri="{BB962C8B-B14F-4D97-AF65-F5344CB8AC3E}">
        <p14:creationId xmlns:p14="http://schemas.microsoft.com/office/powerpoint/2010/main" val="102521293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80728"/>
            <a:ext cx="8229600" cy="5400600"/>
          </a:xfrm>
        </p:spPr>
        <p:txBody>
          <a:bodyPr/>
          <a:lstStyle/>
          <a:p>
            <a:pPr marL="0" indent="0">
              <a:buNone/>
            </a:pPr>
            <a:r>
              <a:rPr lang="pl-PL" sz="2800" b="1" dirty="0" smtClean="0">
                <a:latin typeface="Arial" charset="0"/>
                <a:ea typeface="Arial" charset="0"/>
                <a:cs typeface="Arial" charset="0"/>
              </a:rPr>
              <a:t>GENDER AND THE ECONOMIC SPHERE</a:t>
            </a:r>
          </a:p>
          <a:p>
            <a:endParaRPr lang="pl-PL" sz="2400" dirty="0" smtClean="0">
              <a:latin typeface="Arial" charset="0"/>
              <a:ea typeface="Arial" charset="0"/>
              <a:cs typeface="Arial" charset="0"/>
            </a:endParaRPr>
          </a:p>
          <a:p>
            <a:r>
              <a:rPr lang="pl-PL" sz="2400" dirty="0" err="1">
                <a:latin typeface="Arial" charset="0"/>
                <a:ea typeface="Arial" charset="0"/>
                <a:cs typeface="Arial" charset="0"/>
              </a:rPr>
              <a:t>I</a:t>
            </a:r>
            <a:r>
              <a:rPr lang="pl-PL" sz="2400" dirty="0" err="1" smtClean="0">
                <a:latin typeface="Arial" charset="0"/>
                <a:ea typeface="Arial" charset="0"/>
                <a:cs typeface="Arial" charset="0"/>
              </a:rPr>
              <a:t>nequality</a:t>
            </a:r>
            <a:r>
              <a:rPr lang="pl-PL" sz="2400" dirty="0" smtClean="0">
                <a:latin typeface="Arial" charset="0"/>
                <a:ea typeface="Arial" charset="0"/>
                <a:cs typeface="Arial" charset="0"/>
              </a:rPr>
              <a:t> in </a:t>
            </a:r>
            <a:r>
              <a:rPr lang="pl-PL" sz="2400" dirty="0" err="1" smtClean="0">
                <a:latin typeface="Arial" charset="0"/>
                <a:ea typeface="Arial" charset="0"/>
                <a:cs typeface="Arial" charset="0"/>
              </a:rPr>
              <a:t>job</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opportunities</a:t>
            </a:r>
            <a:r>
              <a:rPr lang="pl-PL" sz="2400" dirty="0">
                <a:latin typeface="Arial" charset="0"/>
                <a:ea typeface="Arial" charset="0"/>
                <a:cs typeface="Arial" charset="0"/>
              </a:rPr>
              <a:t> </a:t>
            </a:r>
            <a:r>
              <a:rPr lang="pl-PL" sz="2400" dirty="0" smtClean="0">
                <a:latin typeface="Arial" charset="0"/>
                <a:ea typeface="Arial" charset="0"/>
                <a:cs typeface="Arial" charset="0"/>
              </a:rPr>
              <a:t>for </a:t>
            </a: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and men: </a:t>
            </a:r>
            <a:r>
              <a:rPr lang="pl-PL" sz="2400" dirty="0" err="1" smtClean="0">
                <a:latin typeface="Arial" charset="0"/>
                <a:ea typeface="Arial" charset="0"/>
                <a:cs typeface="Arial" charset="0"/>
              </a:rPr>
              <a:t>mechanisms</a:t>
            </a:r>
            <a:r>
              <a:rPr lang="pl-PL" sz="2400" dirty="0" smtClean="0">
                <a:latin typeface="Arial" charset="0"/>
                <a:ea typeface="Arial" charset="0"/>
                <a:cs typeface="Arial" charset="0"/>
              </a:rPr>
              <a:t> of  ‘a </a:t>
            </a:r>
            <a:r>
              <a:rPr lang="pl-PL" sz="2400" dirty="0" err="1" smtClean="0">
                <a:latin typeface="Arial" charset="0"/>
                <a:ea typeface="Arial" charset="0"/>
                <a:cs typeface="Arial" charset="0"/>
              </a:rPr>
              <a:t>sticky</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floor</a:t>
            </a:r>
            <a:r>
              <a:rPr lang="pl-PL" sz="2400" dirty="0" smtClean="0">
                <a:latin typeface="Arial" charset="0"/>
                <a:ea typeface="Arial" charset="0"/>
                <a:cs typeface="Arial" charset="0"/>
              </a:rPr>
              <a:t>’ and ‘</a:t>
            </a:r>
            <a:r>
              <a:rPr lang="pl-PL" sz="2400" dirty="0" err="1" smtClean="0">
                <a:latin typeface="Arial" charset="0"/>
                <a:ea typeface="Arial" charset="0"/>
                <a:cs typeface="Arial" charset="0"/>
              </a:rPr>
              <a:t>aquarium</a:t>
            </a:r>
            <a:r>
              <a:rPr lang="pl-PL" sz="2400" dirty="0" smtClean="0">
                <a:latin typeface="Arial" charset="0"/>
                <a:ea typeface="Arial" charset="0"/>
                <a:cs typeface="Arial" charset="0"/>
              </a:rPr>
              <a:t>’;</a:t>
            </a:r>
          </a:p>
          <a:p>
            <a:endParaRPr lang="pl-PL" sz="2400" dirty="0" smtClean="0">
              <a:latin typeface="Arial" charset="0"/>
              <a:ea typeface="Arial" charset="0"/>
              <a:cs typeface="Arial" charset="0"/>
            </a:endParaRPr>
          </a:p>
          <a:p>
            <a:r>
              <a:rPr lang="pl-PL" sz="2400" dirty="0">
                <a:latin typeface="Arial" charset="0"/>
                <a:ea typeface="Arial" charset="0"/>
                <a:cs typeface="Arial" charset="0"/>
              </a:rPr>
              <a:t>G</a:t>
            </a:r>
            <a:r>
              <a:rPr lang="pl-PL" sz="2400" dirty="0" smtClean="0">
                <a:latin typeface="Arial" charset="0"/>
                <a:ea typeface="Arial" charset="0"/>
                <a:cs typeface="Arial" charset="0"/>
              </a:rPr>
              <a:t>ender </a:t>
            </a:r>
            <a:r>
              <a:rPr lang="pl-PL" sz="2400" dirty="0" err="1">
                <a:latin typeface="Arial" charset="0"/>
                <a:ea typeface="Arial" charset="0"/>
                <a:cs typeface="Arial" charset="0"/>
              </a:rPr>
              <a:t>pay</a:t>
            </a:r>
            <a:r>
              <a:rPr lang="pl-PL" sz="2400" dirty="0">
                <a:latin typeface="Arial" charset="0"/>
                <a:ea typeface="Arial" charset="0"/>
                <a:cs typeface="Arial" charset="0"/>
              </a:rPr>
              <a:t> gap: </a:t>
            </a:r>
            <a:r>
              <a:rPr lang="pl-PL" sz="2400" dirty="0" err="1">
                <a:latin typeface="Arial" charset="0"/>
                <a:ea typeface="Arial" charset="0"/>
                <a:cs typeface="Arial" charset="0"/>
              </a:rPr>
              <a:t>all</a:t>
            </a:r>
            <a:r>
              <a:rPr lang="pl-PL" sz="2400" dirty="0">
                <a:latin typeface="Arial" charset="0"/>
                <a:ea typeface="Arial" charset="0"/>
                <a:cs typeface="Arial" charset="0"/>
              </a:rPr>
              <a:t> </a:t>
            </a:r>
            <a:r>
              <a:rPr lang="pl-PL" sz="2400" dirty="0" err="1">
                <a:latin typeface="Arial" charset="0"/>
                <a:ea typeface="Arial" charset="0"/>
                <a:cs typeface="Arial" charset="0"/>
              </a:rPr>
              <a:t>over</a:t>
            </a:r>
            <a:r>
              <a:rPr lang="pl-PL" sz="2400" dirty="0">
                <a:latin typeface="Arial" charset="0"/>
                <a:ea typeface="Arial" charset="0"/>
                <a:cs typeface="Arial" charset="0"/>
              </a:rPr>
              <a:t> the </a:t>
            </a:r>
            <a:r>
              <a:rPr lang="pl-PL" sz="2400" dirty="0" err="1">
                <a:latin typeface="Arial" charset="0"/>
                <a:ea typeface="Arial" charset="0"/>
                <a:cs typeface="Arial" charset="0"/>
              </a:rPr>
              <a:t>world</a:t>
            </a:r>
            <a:r>
              <a:rPr lang="pl-PL" sz="2400" dirty="0">
                <a:latin typeface="Arial" charset="0"/>
                <a:ea typeface="Arial" charset="0"/>
                <a:cs typeface="Arial" charset="0"/>
              </a:rPr>
              <a:t> men </a:t>
            </a:r>
            <a:r>
              <a:rPr lang="pl-PL" sz="2400" dirty="0" err="1">
                <a:latin typeface="Arial" charset="0"/>
                <a:ea typeface="Arial" charset="0"/>
                <a:cs typeface="Arial" charset="0"/>
              </a:rPr>
              <a:t>tend</a:t>
            </a:r>
            <a:r>
              <a:rPr lang="pl-PL" sz="2400" dirty="0">
                <a:latin typeface="Arial" charset="0"/>
                <a:ea typeface="Arial" charset="0"/>
                <a:cs typeface="Arial" charset="0"/>
              </a:rPr>
              <a:t> to </a:t>
            </a:r>
            <a:r>
              <a:rPr lang="pl-PL" sz="2400" dirty="0" err="1">
                <a:latin typeface="Arial" charset="0"/>
                <a:ea typeface="Arial" charset="0"/>
                <a:cs typeface="Arial" charset="0"/>
              </a:rPr>
              <a:t>earn</a:t>
            </a:r>
            <a:r>
              <a:rPr lang="pl-PL" sz="2400" dirty="0">
                <a:latin typeface="Arial" charset="0"/>
                <a:ea typeface="Arial" charset="0"/>
                <a:cs typeface="Arial" charset="0"/>
              </a:rPr>
              <a:t> </a:t>
            </a:r>
            <a:r>
              <a:rPr lang="pl-PL" sz="2400" dirty="0" err="1">
                <a:latin typeface="Arial" charset="0"/>
                <a:ea typeface="Arial" charset="0"/>
                <a:cs typeface="Arial" charset="0"/>
              </a:rPr>
              <a:t>more</a:t>
            </a:r>
            <a:r>
              <a:rPr lang="pl-PL" sz="2400" dirty="0">
                <a:latin typeface="Arial" charset="0"/>
                <a:ea typeface="Arial" charset="0"/>
                <a:cs typeface="Arial" charset="0"/>
              </a:rPr>
              <a:t> </a:t>
            </a:r>
            <a:r>
              <a:rPr lang="pl-PL" sz="2400" dirty="0" err="1">
                <a:latin typeface="Arial" charset="0"/>
                <a:ea typeface="Arial" charset="0"/>
                <a:cs typeface="Arial" charset="0"/>
              </a:rPr>
              <a:t>than</a:t>
            </a:r>
            <a:r>
              <a:rPr lang="pl-PL" sz="2400" dirty="0">
                <a:latin typeface="Arial" charset="0"/>
                <a:ea typeface="Arial" charset="0"/>
                <a:cs typeface="Arial" charset="0"/>
              </a:rPr>
              <a:t> </a:t>
            </a: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a:t>
            </a:r>
          </a:p>
          <a:p>
            <a:endParaRPr lang="pl-PL" sz="2400" dirty="0" smtClean="0">
              <a:latin typeface="Arial" charset="0"/>
              <a:ea typeface="Arial" charset="0"/>
              <a:cs typeface="Arial" charset="0"/>
            </a:endParaRPr>
          </a:p>
          <a:p>
            <a:r>
              <a:rPr lang="pl-PL" sz="2400" dirty="0" err="1">
                <a:latin typeface="Arial" charset="0"/>
                <a:ea typeface="Arial" charset="0"/>
                <a:cs typeface="Arial" charset="0"/>
              </a:rPr>
              <a:t>U</a:t>
            </a:r>
            <a:r>
              <a:rPr lang="pl-PL" sz="2400" dirty="0" err="1" smtClean="0">
                <a:latin typeface="Arial" charset="0"/>
                <a:ea typeface="Arial" charset="0"/>
                <a:cs typeface="Arial" charset="0"/>
              </a:rPr>
              <a:t>nderrepresentation</a:t>
            </a:r>
            <a:r>
              <a:rPr lang="pl-PL" sz="2400" dirty="0" smtClean="0">
                <a:latin typeface="Arial" charset="0"/>
                <a:ea typeface="Arial" charset="0"/>
                <a:cs typeface="Arial" charset="0"/>
              </a:rPr>
              <a:t> </a:t>
            </a:r>
            <a:r>
              <a:rPr lang="pl-PL" sz="2400" dirty="0">
                <a:latin typeface="Arial" charset="0"/>
                <a:ea typeface="Arial" charset="0"/>
                <a:cs typeface="Arial" charset="0"/>
              </a:rPr>
              <a:t>of </a:t>
            </a:r>
            <a:r>
              <a:rPr lang="pl-PL" sz="2400" dirty="0" err="1">
                <a:latin typeface="Arial" charset="0"/>
                <a:ea typeface="Arial" charset="0"/>
                <a:cs typeface="Arial" charset="0"/>
              </a:rPr>
              <a:t>women</a:t>
            </a:r>
            <a:r>
              <a:rPr lang="pl-PL" sz="2400" dirty="0">
                <a:latin typeface="Arial" charset="0"/>
                <a:ea typeface="Arial" charset="0"/>
                <a:cs typeface="Arial" charset="0"/>
              </a:rPr>
              <a:t> in senior </a:t>
            </a:r>
            <a:r>
              <a:rPr lang="pl-PL" sz="2400" dirty="0" err="1">
                <a:latin typeface="Arial" charset="0"/>
                <a:ea typeface="Arial" charset="0"/>
                <a:cs typeface="Arial" charset="0"/>
              </a:rPr>
              <a:t>positions</a:t>
            </a:r>
            <a:r>
              <a:rPr lang="pl-PL" sz="2400" dirty="0">
                <a:latin typeface="Arial" charset="0"/>
                <a:ea typeface="Arial" charset="0"/>
                <a:cs typeface="Arial" charset="0"/>
              </a:rPr>
              <a:t> </a:t>
            </a:r>
            <a:r>
              <a:rPr lang="pl-PL" sz="2400" dirty="0" err="1">
                <a:latin typeface="Arial" charset="0"/>
                <a:ea typeface="Arial" charset="0"/>
                <a:cs typeface="Arial" charset="0"/>
              </a:rPr>
              <a:t>within</a:t>
            </a:r>
            <a:r>
              <a:rPr lang="pl-PL" sz="2400" dirty="0">
                <a:latin typeface="Arial" charset="0"/>
                <a:ea typeface="Arial" charset="0"/>
                <a:cs typeface="Arial" charset="0"/>
              </a:rPr>
              <a:t> </a:t>
            </a:r>
            <a:r>
              <a:rPr lang="pl-PL" sz="2400" dirty="0" err="1">
                <a:latin typeface="Arial" charset="0"/>
                <a:ea typeface="Arial" charset="0"/>
                <a:cs typeface="Arial" charset="0"/>
              </a:rPr>
              <a:t>companies</a:t>
            </a:r>
            <a:r>
              <a:rPr lang="pl-PL" sz="2400" dirty="0">
                <a:latin typeface="Arial" charset="0"/>
                <a:ea typeface="Arial" charset="0"/>
                <a:cs typeface="Arial" charset="0"/>
              </a:rPr>
              <a:t>: in </a:t>
            </a:r>
            <a:r>
              <a:rPr lang="pl-PL" sz="2400" dirty="0" err="1">
                <a:latin typeface="Arial" charset="0"/>
                <a:ea typeface="Arial" charset="0"/>
                <a:cs typeface="Arial" charset="0"/>
              </a:rPr>
              <a:t>many</a:t>
            </a:r>
            <a:r>
              <a:rPr lang="pl-PL" sz="2400" dirty="0">
                <a:latin typeface="Arial" charset="0"/>
                <a:ea typeface="Arial" charset="0"/>
                <a:cs typeface="Arial" charset="0"/>
              </a:rPr>
              <a:t> countries, the </a:t>
            </a:r>
            <a:r>
              <a:rPr lang="pl-PL" sz="2400" dirty="0" err="1">
                <a:latin typeface="Arial" charset="0"/>
                <a:ea typeface="Arial" charset="0"/>
                <a:cs typeface="Arial" charset="0"/>
              </a:rPr>
              <a:t>evidence</a:t>
            </a:r>
            <a:r>
              <a:rPr lang="pl-PL" sz="2400" dirty="0">
                <a:latin typeface="Arial" charset="0"/>
                <a:ea typeface="Arial" charset="0"/>
                <a:cs typeface="Arial" charset="0"/>
              </a:rPr>
              <a:t> </a:t>
            </a:r>
            <a:r>
              <a:rPr lang="pl-PL" sz="2400" dirty="0" err="1">
                <a:latin typeface="Arial" charset="0"/>
                <a:ea typeface="Arial" charset="0"/>
                <a:cs typeface="Arial" charset="0"/>
              </a:rPr>
              <a:t>suggests</a:t>
            </a:r>
            <a:r>
              <a:rPr lang="pl-PL" sz="2400" dirty="0">
                <a:latin typeface="Arial" charset="0"/>
                <a:ea typeface="Arial" charset="0"/>
                <a:cs typeface="Arial" charset="0"/>
              </a:rPr>
              <a:t> </a:t>
            </a:r>
            <a:r>
              <a:rPr lang="pl-PL" sz="2400" dirty="0" err="1">
                <a:latin typeface="Arial" charset="0"/>
                <a:ea typeface="Arial" charset="0"/>
                <a:cs typeface="Arial" charset="0"/>
              </a:rPr>
              <a:t>that</a:t>
            </a:r>
            <a:r>
              <a:rPr lang="pl-PL" sz="2400" dirty="0">
                <a:latin typeface="Arial" charset="0"/>
                <a:ea typeface="Arial" charset="0"/>
                <a:cs typeface="Arial" charset="0"/>
              </a:rPr>
              <a:t> </a:t>
            </a:r>
            <a:r>
              <a:rPr lang="pl-PL" sz="2400" dirty="0" err="1">
                <a:latin typeface="Arial" charset="0"/>
                <a:ea typeface="Arial" charset="0"/>
                <a:cs typeface="Arial" charset="0"/>
              </a:rPr>
              <a:t>they</a:t>
            </a:r>
            <a:r>
              <a:rPr lang="pl-PL" sz="2400" dirty="0">
                <a:latin typeface="Arial" charset="0"/>
                <a:ea typeface="Arial" charset="0"/>
                <a:cs typeface="Arial" charset="0"/>
              </a:rPr>
              <a:t> </a:t>
            </a:r>
            <a:r>
              <a:rPr lang="pl-PL" sz="2400" dirty="0" err="1">
                <a:latin typeface="Arial" charset="0"/>
                <a:ea typeface="Arial" charset="0"/>
                <a:cs typeface="Arial" charset="0"/>
              </a:rPr>
              <a:t>encounter</a:t>
            </a:r>
            <a:r>
              <a:rPr lang="pl-PL" sz="2400" dirty="0">
                <a:latin typeface="Arial" charset="0"/>
                <a:ea typeface="Arial" charset="0"/>
                <a:cs typeface="Arial" charset="0"/>
              </a:rPr>
              <a:t> a '</a:t>
            </a:r>
            <a:r>
              <a:rPr lang="pl-PL" sz="2400" dirty="0" err="1">
                <a:latin typeface="Arial" charset="0"/>
                <a:ea typeface="Arial" charset="0"/>
                <a:cs typeface="Arial" charset="0"/>
              </a:rPr>
              <a:t>glass</a:t>
            </a:r>
            <a:r>
              <a:rPr lang="pl-PL" sz="2400" dirty="0">
                <a:latin typeface="Arial" charset="0"/>
                <a:ea typeface="Arial" charset="0"/>
                <a:cs typeface="Arial" charset="0"/>
              </a:rPr>
              <a:t> </a:t>
            </a:r>
            <a:r>
              <a:rPr lang="pl-PL" sz="2400" dirty="0" err="1">
                <a:latin typeface="Arial" charset="0"/>
                <a:ea typeface="Arial" charset="0"/>
                <a:cs typeface="Arial" charset="0"/>
              </a:rPr>
              <a:t>ceiling</a:t>
            </a:r>
            <a:r>
              <a:rPr lang="pl-PL" sz="2400" dirty="0" smtClean="0">
                <a:latin typeface="Arial" charset="0"/>
                <a:ea typeface="Arial" charset="0"/>
                <a:cs typeface="Arial" charset="0"/>
              </a:rPr>
              <a:t>'.</a:t>
            </a:r>
          </a:p>
          <a:p>
            <a:endParaRPr lang="pl-PL" sz="2400" dirty="0"/>
          </a:p>
        </p:txBody>
      </p:sp>
    </p:spTree>
    <p:extLst>
      <p:ext uri="{BB962C8B-B14F-4D97-AF65-F5344CB8AC3E}">
        <p14:creationId xmlns:p14="http://schemas.microsoft.com/office/powerpoint/2010/main" val="208500099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80728"/>
            <a:ext cx="8229600" cy="5400600"/>
          </a:xfrm>
        </p:spPr>
        <p:txBody>
          <a:bodyPr/>
          <a:lstStyle/>
          <a:p>
            <a:pPr marL="0" indent="0">
              <a:buNone/>
            </a:pPr>
            <a:r>
              <a:rPr lang="pl-PL" sz="2800" b="1" dirty="0" smtClean="0">
                <a:latin typeface="Arial" charset="0"/>
                <a:ea typeface="Arial" charset="0"/>
                <a:cs typeface="Arial" charset="0"/>
              </a:rPr>
              <a:t>GENDER AND THE ECONOMIC SPHERE</a:t>
            </a:r>
          </a:p>
          <a:p>
            <a:endParaRPr lang="pl-PL" sz="2400" dirty="0" smtClean="0">
              <a:latin typeface="Arial" charset="0"/>
              <a:ea typeface="Arial" charset="0"/>
              <a:cs typeface="Arial" charset="0"/>
            </a:endParaRPr>
          </a:p>
          <a:p>
            <a:endParaRPr lang="pl-PL" sz="2400" dirty="0">
              <a:latin typeface="Arial" charset="0"/>
              <a:ea typeface="Arial" charset="0"/>
              <a:cs typeface="Arial" charset="0"/>
            </a:endParaRPr>
          </a:p>
          <a:p>
            <a:r>
              <a:rPr lang="pl-PL" sz="2400" dirty="0" smtClean="0">
                <a:latin typeface="Arial" charset="0"/>
                <a:ea typeface="Arial" charset="0"/>
                <a:cs typeface="Arial" charset="0"/>
              </a:rPr>
              <a:t>Overrepresentation </a:t>
            </a:r>
            <a:r>
              <a:rPr lang="pl-PL" sz="2400" dirty="0">
                <a:latin typeface="Arial" charset="0"/>
                <a:ea typeface="Arial" charset="0"/>
                <a:cs typeface="Arial" charset="0"/>
              </a:rPr>
              <a:t>of </a:t>
            </a:r>
            <a:r>
              <a:rPr lang="pl-PL" sz="2400" dirty="0" err="1">
                <a:latin typeface="Arial" charset="0"/>
                <a:ea typeface="Arial" charset="0"/>
                <a:cs typeface="Arial" charset="0"/>
              </a:rPr>
              <a:t>women</a:t>
            </a:r>
            <a:r>
              <a:rPr lang="pl-PL" sz="2400" dirty="0">
                <a:latin typeface="Arial" charset="0"/>
                <a:ea typeface="Arial" charset="0"/>
                <a:cs typeface="Arial" charset="0"/>
              </a:rPr>
              <a:t>  in </a:t>
            </a:r>
            <a:r>
              <a:rPr lang="pl-PL" sz="2400" dirty="0" err="1">
                <a:latin typeface="Arial" charset="0"/>
                <a:ea typeface="Arial" charset="0"/>
                <a:cs typeface="Arial" charset="0"/>
              </a:rPr>
              <a:t>low-paid</a:t>
            </a:r>
            <a:r>
              <a:rPr lang="pl-PL" sz="2400" dirty="0">
                <a:latin typeface="Arial" charset="0"/>
                <a:ea typeface="Arial" charset="0"/>
                <a:cs typeface="Arial" charset="0"/>
              </a:rPr>
              <a:t> </a:t>
            </a:r>
            <a:r>
              <a:rPr lang="pl-PL" sz="2400" dirty="0" err="1">
                <a:latin typeface="Arial" charset="0"/>
                <a:ea typeface="Arial" charset="0"/>
                <a:cs typeface="Arial" charset="0"/>
              </a:rPr>
              <a:t>jobs</a:t>
            </a:r>
            <a:r>
              <a:rPr lang="pl-PL" sz="2400" dirty="0" smtClean="0">
                <a:latin typeface="Arial" charset="0"/>
                <a:ea typeface="Arial" charset="0"/>
                <a:cs typeface="Arial" charset="0"/>
              </a:rPr>
              <a:t>;</a:t>
            </a:r>
          </a:p>
          <a:p>
            <a:endParaRPr lang="pl-PL" sz="2400" dirty="0">
              <a:latin typeface="Arial" charset="0"/>
              <a:ea typeface="Arial" charset="0"/>
              <a:cs typeface="Arial" charset="0"/>
            </a:endParaRPr>
          </a:p>
          <a:p>
            <a:r>
              <a:rPr lang="pl-PL" sz="2400" dirty="0" err="1">
                <a:latin typeface="Arial" charset="0"/>
                <a:ea typeface="Arial" charset="0"/>
                <a:cs typeface="Arial" charset="0"/>
              </a:rPr>
              <a:t>Globally</a:t>
            </a:r>
            <a:r>
              <a:rPr lang="pl-PL" sz="2400" dirty="0">
                <a:latin typeface="Arial" charset="0"/>
                <a:ea typeface="Arial" charset="0"/>
                <a:cs typeface="Arial" charset="0"/>
              </a:rPr>
              <a:t>, men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more</a:t>
            </a:r>
            <a:r>
              <a:rPr lang="pl-PL" sz="2400" dirty="0">
                <a:latin typeface="Arial" charset="0"/>
                <a:ea typeface="Arial" charset="0"/>
                <a:cs typeface="Arial" charset="0"/>
              </a:rPr>
              <a:t> </a:t>
            </a:r>
            <a:r>
              <a:rPr lang="pl-PL" sz="2400" dirty="0" err="1">
                <a:latin typeface="Arial" charset="0"/>
                <a:ea typeface="Arial" charset="0"/>
                <a:cs typeface="Arial" charset="0"/>
              </a:rPr>
              <a:t>likely</a:t>
            </a:r>
            <a:r>
              <a:rPr lang="pl-PL" sz="2400" dirty="0">
                <a:latin typeface="Arial" charset="0"/>
                <a:ea typeface="Arial" charset="0"/>
                <a:cs typeface="Arial" charset="0"/>
              </a:rPr>
              <a:t> to </a:t>
            </a:r>
            <a:r>
              <a:rPr lang="pl-PL" sz="2400" dirty="0" err="1">
                <a:latin typeface="Arial" charset="0"/>
                <a:ea typeface="Arial" charset="0"/>
                <a:cs typeface="Arial" charset="0"/>
              </a:rPr>
              <a:t>own</a:t>
            </a:r>
            <a:r>
              <a:rPr lang="pl-PL" sz="2400" dirty="0">
                <a:latin typeface="Arial" charset="0"/>
                <a:ea typeface="Arial" charset="0"/>
                <a:cs typeface="Arial" charset="0"/>
              </a:rPr>
              <a:t> land and </a:t>
            </a:r>
            <a:r>
              <a:rPr lang="pl-PL" sz="2400" dirty="0" err="1">
                <a:latin typeface="Arial" charset="0"/>
                <a:ea typeface="Arial" charset="0"/>
                <a:cs typeface="Arial" charset="0"/>
              </a:rPr>
              <a:t>control</a:t>
            </a:r>
            <a:r>
              <a:rPr lang="pl-PL" sz="2400" dirty="0">
                <a:latin typeface="Arial" charset="0"/>
                <a:ea typeface="Arial" charset="0"/>
                <a:cs typeface="Arial" charset="0"/>
              </a:rPr>
              <a:t> </a:t>
            </a:r>
            <a:r>
              <a:rPr lang="pl-PL" sz="2400" dirty="0" err="1">
                <a:latin typeface="Arial" charset="0"/>
                <a:ea typeface="Arial" charset="0"/>
                <a:cs typeface="Arial" charset="0"/>
              </a:rPr>
              <a:t>productive</a:t>
            </a:r>
            <a:r>
              <a:rPr lang="pl-PL" sz="2400" dirty="0">
                <a:latin typeface="Arial" charset="0"/>
                <a:ea typeface="Arial" charset="0"/>
                <a:cs typeface="Arial" charset="0"/>
              </a:rPr>
              <a:t> </a:t>
            </a:r>
            <a:r>
              <a:rPr lang="pl-PL" sz="2400" dirty="0" err="1">
                <a:latin typeface="Arial" charset="0"/>
                <a:ea typeface="Arial" charset="0"/>
                <a:cs typeface="Arial" charset="0"/>
              </a:rPr>
              <a:t>assets</a:t>
            </a:r>
            <a:r>
              <a:rPr lang="pl-PL" sz="2400" dirty="0">
                <a:latin typeface="Arial" charset="0"/>
                <a:ea typeface="Arial" charset="0"/>
                <a:cs typeface="Arial" charset="0"/>
              </a:rPr>
              <a:t> </a:t>
            </a:r>
            <a:r>
              <a:rPr lang="pl-PL" sz="2400" dirty="0" err="1">
                <a:latin typeface="Arial" charset="0"/>
                <a:ea typeface="Arial" charset="0"/>
                <a:cs typeface="Arial" charset="0"/>
              </a:rPr>
              <a:t>than</a:t>
            </a:r>
            <a:r>
              <a:rPr lang="pl-PL" sz="2400" dirty="0">
                <a:latin typeface="Arial" charset="0"/>
                <a:ea typeface="Arial" charset="0"/>
                <a:cs typeface="Arial" charset="0"/>
              </a:rPr>
              <a:t> </a:t>
            </a:r>
            <a:r>
              <a:rPr lang="pl-PL" sz="2400" dirty="0" err="1">
                <a:latin typeface="Arial" charset="0"/>
                <a:ea typeface="Arial" charset="0"/>
                <a:cs typeface="Arial" charset="0"/>
              </a:rPr>
              <a:t>women</a:t>
            </a:r>
            <a:r>
              <a:rPr lang="pl-PL" sz="2400" dirty="0" smtClean="0">
                <a:latin typeface="Arial" charset="0"/>
                <a:ea typeface="Arial" charset="0"/>
                <a:cs typeface="Arial" charset="0"/>
              </a:rPr>
              <a:t>;</a:t>
            </a:r>
          </a:p>
          <a:p>
            <a:endParaRPr lang="pl-PL" sz="2400" dirty="0">
              <a:latin typeface="Arial" charset="0"/>
              <a:ea typeface="Arial" charset="0"/>
              <a:cs typeface="Arial" charset="0"/>
            </a:endParaRPr>
          </a:p>
          <a:p>
            <a:r>
              <a:rPr lang="pl-PL" sz="2400" dirty="0">
                <a:latin typeface="Arial" charset="0"/>
                <a:ea typeface="Arial" charset="0"/>
                <a:cs typeface="Arial" charset="0"/>
              </a:rPr>
              <a:t>In </a:t>
            </a:r>
            <a:r>
              <a:rPr lang="pl-PL" sz="2400" dirty="0" err="1">
                <a:latin typeface="Arial" charset="0"/>
                <a:ea typeface="Arial" charset="0"/>
                <a:cs typeface="Arial" charset="0"/>
              </a:rPr>
              <a:t>some</a:t>
            </a:r>
            <a:r>
              <a:rPr lang="pl-PL" sz="2400" dirty="0">
                <a:latin typeface="Arial" charset="0"/>
                <a:ea typeface="Arial" charset="0"/>
                <a:cs typeface="Arial" charset="0"/>
              </a:rPr>
              <a:t> </a:t>
            </a:r>
            <a:r>
              <a:rPr lang="pl-PL" sz="2400" dirty="0" err="1">
                <a:latin typeface="Arial" charset="0"/>
                <a:ea typeface="Arial" charset="0"/>
                <a:cs typeface="Arial" charset="0"/>
              </a:rPr>
              <a:t>countries</a:t>
            </a:r>
            <a:r>
              <a:rPr lang="pl-PL" sz="2400" dirty="0">
                <a:latin typeface="Arial" charset="0"/>
                <a:ea typeface="Arial" charset="0"/>
                <a:cs typeface="Arial" charset="0"/>
              </a:rPr>
              <a:t>, </a:t>
            </a:r>
            <a:r>
              <a:rPr lang="pl-PL" sz="2400" dirty="0" err="1">
                <a:latin typeface="Arial" charset="0"/>
                <a:ea typeface="Arial" charset="0"/>
                <a:cs typeface="Arial" charset="0"/>
              </a:rPr>
              <a:t>women</a:t>
            </a:r>
            <a:r>
              <a:rPr lang="pl-PL" sz="2400" dirty="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smtClean="0">
                <a:latin typeface="Arial" charset="0"/>
                <a:ea typeface="Arial" charset="0"/>
                <a:cs typeface="Arial" charset="0"/>
              </a:rPr>
              <a:t>limited</a:t>
            </a:r>
            <a:r>
              <a:rPr lang="pl-PL" sz="2400" dirty="0" smtClean="0">
                <a:latin typeface="Arial" charset="0"/>
                <a:ea typeface="Arial" charset="0"/>
                <a:cs typeface="Arial" charset="0"/>
              </a:rPr>
              <a:t> </a:t>
            </a:r>
            <a:r>
              <a:rPr lang="pl-PL" sz="2400" dirty="0">
                <a:latin typeface="Arial" charset="0"/>
                <a:ea typeface="Arial" charset="0"/>
                <a:cs typeface="Arial" charset="0"/>
              </a:rPr>
              <a:t>in </a:t>
            </a:r>
            <a:r>
              <a:rPr lang="pl-PL" sz="2400" dirty="0" err="1" smtClean="0">
                <a:latin typeface="Arial" charset="0"/>
                <a:ea typeface="Arial" charset="0"/>
                <a:cs typeface="Arial" charset="0"/>
              </a:rPr>
              <a:t>possibilities</a:t>
            </a:r>
            <a:r>
              <a:rPr lang="pl-PL" sz="2400" dirty="0" smtClean="0">
                <a:latin typeface="Arial" charset="0"/>
                <a:ea typeface="Arial" charset="0"/>
                <a:cs typeface="Arial" charset="0"/>
              </a:rPr>
              <a:t> </a:t>
            </a:r>
            <a:r>
              <a:rPr lang="pl-PL" sz="2400" dirty="0">
                <a:latin typeface="Arial" charset="0"/>
                <a:ea typeface="Arial" charset="0"/>
                <a:cs typeface="Arial" charset="0"/>
              </a:rPr>
              <a:t>of </a:t>
            </a:r>
            <a:r>
              <a:rPr lang="pl-PL" sz="2400" dirty="0" err="1">
                <a:latin typeface="Arial" charset="0"/>
                <a:ea typeface="Arial" charset="0"/>
                <a:cs typeface="Arial" charset="0"/>
              </a:rPr>
              <a:t>running</a:t>
            </a:r>
            <a:r>
              <a:rPr lang="pl-PL" sz="2400" dirty="0">
                <a:latin typeface="Arial" charset="0"/>
                <a:ea typeface="Arial" charset="0"/>
                <a:cs typeface="Arial" charset="0"/>
              </a:rPr>
              <a:t> </a:t>
            </a:r>
            <a:r>
              <a:rPr lang="pl-PL" sz="2400" dirty="0" err="1">
                <a:latin typeface="Arial" charset="0"/>
                <a:ea typeface="Arial" charset="0"/>
                <a:cs typeface="Arial" charset="0"/>
              </a:rPr>
              <a:t>their</a:t>
            </a:r>
            <a:r>
              <a:rPr lang="pl-PL" sz="2400" dirty="0">
                <a:latin typeface="Arial" charset="0"/>
                <a:ea typeface="Arial" charset="0"/>
                <a:cs typeface="Arial" charset="0"/>
              </a:rPr>
              <a:t> </a:t>
            </a:r>
            <a:r>
              <a:rPr lang="pl-PL" sz="2400" dirty="0" err="1">
                <a:latin typeface="Arial" charset="0"/>
                <a:ea typeface="Arial" charset="0"/>
                <a:cs typeface="Arial" charset="0"/>
              </a:rPr>
              <a:t>own</a:t>
            </a:r>
            <a:r>
              <a:rPr lang="pl-PL" sz="2400" dirty="0">
                <a:latin typeface="Arial" charset="0"/>
                <a:ea typeface="Arial" charset="0"/>
                <a:cs typeface="Arial" charset="0"/>
              </a:rPr>
              <a:t> </a:t>
            </a:r>
            <a:r>
              <a:rPr lang="pl-PL" sz="2400" dirty="0" err="1">
                <a:latin typeface="Arial" charset="0"/>
                <a:ea typeface="Arial" charset="0"/>
                <a:cs typeface="Arial" charset="0"/>
              </a:rPr>
              <a:t>companies</a:t>
            </a:r>
            <a:r>
              <a:rPr lang="pl-PL" sz="2400" dirty="0" smtClean="0">
                <a:latin typeface="Arial" charset="0"/>
                <a:ea typeface="Arial" charset="0"/>
                <a:cs typeface="Arial" charset="0"/>
              </a:rPr>
              <a:t>.</a:t>
            </a:r>
          </a:p>
          <a:p>
            <a:endParaRPr lang="pl-PL" sz="2400" dirty="0">
              <a:latin typeface="Arial" charset="0"/>
              <a:ea typeface="Arial" charset="0"/>
              <a:cs typeface="Arial" charset="0"/>
            </a:endParaRPr>
          </a:p>
          <a:p>
            <a:r>
              <a:rPr lang="pl-PL" sz="2400" dirty="0" smtClean="0">
                <a:latin typeface="Arial" charset="0"/>
                <a:ea typeface="Arial" charset="0"/>
                <a:cs typeface="Arial" charset="0"/>
              </a:rPr>
              <a:t>‘The </a:t>
            </a:r>
            <a:r>
              <a:rPr lang="pl-PL" sz="2400" dirty="0" err="1" smtClean="0">
                <a:latin typeface="Arial" charset="0"/>
                <a:ea typeface="Arial" charset="0"/>
                <a:cs typeface="Arial" charset="0"/>
              </a:rPr>
              <a:t>feminization</a:t>
            </a:r>
            <a:r>
              <a:rPr lang="pl-PL" sz="2400" dirty="0" smtClean="0">
                <a:latin typeface="Arial" charset="0"/>
                <a:ea typeface="Arial" charset="0"/>
                <a:cs typeface="Arial" charset="0"/>
              </a:rPr>
              <a:t> of </a:t>
            </a:r>
            <a:r>
              <a:rPr lang="pl-PL" sz="2400" dirty="0" err="1" smtClean="0">
                <a:latin typeface="Arial" charset="0"/>
                <a:ea typeface="Arial" charset="0"/>
                <a:cs typeface="Arial" charset="0"/>
              </a:rPr>
              <a:t>poverty</a:t>
            </a:r>
            <a:r>
              <a:rPr lang="pl-PL" sz="2400" dirty="0" smtClean="0">
                <a:latin typeface="Arial" charset="0"/>
                <a:ea typeface="Arial" charset="0"/>
                <a:cs typeface="Arial" charset="0"/>
              </a:rPr>
              <a:t>’ as a </a:t>
            </a:r>
            <a:r>
              <a:rPr lang="pl-PL" sz="2400" dirty="0" err="1" smtClean="0">
                <a:latin typeface="Arial" charset="0"/>
                <a:ea typeface="Arial" charset="0"/>
                <a:cs typeface="Arial" charset="0"/>
              </a:rPr>
              <a:t>global</a:t>
            </a:r>
            <a:r>
              <a:rPr lang="pl-PL" sz="2400" dirty="0" smtClean="0">
                <a:latin typeface="Arial" charset="0"/>
                <a:ea typeface="Arial" charset="0"/>
                <a:cs typeface="Arial" charset="0"/>
              </a:rPr>
              <a:t> problem.</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55718917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0" y="980728"/>
            <a:ext cx="9144000" cy="5877272"/>
          </a:xfrm>
        </p:spPr>
        <p:txBody>
          <a:bodyPr/>
          <a:lstStyle/>
          <a:p>
            <a:pPr marL="0" indent="0" algn="ctr">
              <a:buNone/>
            </a:pPr>
            <a:r>
              <a:rPr lang="pl-PL" sz="2800" b="1" dirty="0" smtClean="0">
                <a:latin typeface="Arial" charset="0"/>
                <a:ea typeface="Arial" charset="0"/>
                <a:cs typeface="Arial" charset="0"/>
              </a:rPr>
              <a:t>GENDER AND THE SOCIAL SPHERE</a:t>
            </a:r>
          </a:p>
          <a:p>
            <a:endParaRPr lang="pl-PL" sz="2000" dirty="0" smtClean="0">
              <a:latin typeface="Arial" charset="0"/>
              <a:ea typeface="Arial" charset="0"/>
              <a:cs typeface="Arial" charset="0"/>
            </a:endParaRPr>
          </a:p>
          <a:p>
            <a:r>
              <a:rPr lang="pl-PL" sz="2400" dirty="0" smtClean="0">
                <a:latin typeface="Arial" charset="0"/>
                <a:ea typeface="Arial" charset="0"/>
                <a:cs typeface="Arial" charset="0"/>
              </a:rPr>
              <a:t>Gender </a:t>
            </a:r>
            <a:r>
              <a:rPr lang="pl-PL" sz="2400" dirty="0" err="1">
                <a:latin typeface="Arial" charset="0"/>
                <a:ea typeface="Arial" charset="0"/>
                <a:cs typeface="Arial" charset="0"/>
              </a:rPr>
              <a:t>inequalities</a:t>
            </a:r>
            <a:r>
              <a:rPr lang="pl-PL" sz="2400" dirty="0">
                <a:latin typeface="Arial" charset="0"/>
                <a:ea typeface="Arial" charset="0"/>
                <a:cs typeface="Arial" charset="0"/>
              </a:rPr>
              <a:t> </a:t>
            </a:r>
            <a:r>
              <a:rPr lang="pl-PL" sz="2400" dirty="0" err="1">
                <a:latin typeface="Arial" charset="0"/>
                <a:ea typeface="Arial" charset="0"/>
                <a:cs typeface="Arial" charset="0"/>
              </a:rPr>
              <a:t>often</a:t>
            </a:r>
            <a:r>
              <a:rPr lang="pl-PL" sz="2400" dirty="0">
                <a:latin typeface="Arial" charset="0"/>
                <a:ea typeface="Arial" charset="0"/>
                <a:cs typeface="Arial" charset="0"/>
              </a:rPr>
              <a:t> </a:t>
            </a:r>
            <a:r>
              <a:rPr lang="pl-PL" sz="2400" dirty="0" err="1">
                <a:latin typeface="Arial" charset="0"/>
                <a:ea typeface="Arial" charset="0"/>
                <a:cs typeface="Arial" charset="0"/>
              </a:rPr>
              <a:t>occur</a:t>
            </a:r>
            <a:r>
              <a:rPr lang="pl-PL" sz="2400" dirty="0">
                <a:latin typeface="Arial" charset="0"/>
                <a:ea typeface="Arial" charset="0"/>
                <a:cs typeface="Arial" charset="0"/>
              </a:rPr>
              <a:t> on the </a:t>
            </a:r>
            <a:r>
              <a:rPr lang="pl-PL" sz="2400" dirty="0" err="1">
                <a:latin typeface="Arial" charset="0"/>
                <a:ea typeface="Arial" charset="0"/>
                <a:cs typeface="Arial" charset="0"/>
              </a:rPr>
              <a:t>level</a:t>
            </a:r>
            <a:r>
              <a:rPr lang="pl-PL" sz="2400" dirty="0">
                <a:latin typeface="Arial" charset="0"/>
                <a:ea typeface="Arial" charset="0"/>
                <a:cs typeface="Arial" charset="0"/>
              </a:rPr>
              <a:t> of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wellbeing</a:t>
            </a:r>
            <a:r>
              <a:rPr lang="pl-PL" sz="2400" dirty="0">
                <a:latin typeface="Arial" charset="0"/>
                <a:ea typeface="Arial" charset="0"/>
                <a:cs typeface="Arial" charset="0"/>
              </a:rPr>
              <a:t> and </a:t>
            </a:r>
            <a:r>
              <a:rPr lang="pl-PL" sz="2400" dirty="0" err="1">
                <a:latin typeface="Arial" charset="0"/>
                <a:ea typeface="Arial" charset="0"/>
                <a:cs typeface="Arial" charset="0"/>
              </a:rPr>
              <a:t>access</a:t>
            </a:r>
            <a:r>
              <a:rPr lang="pl-PL" sz="2400" dirty="0">
                <a:latin typeface="Arial" charset="0"/>
                <a:ea typeface="Arial" charset="0"/>
                <a:cs typeface="Arial" charset="0"/>
              </a:rPr>
              <a:t> to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smtClean="0">
                <a:latin typeface="Arial" charset="0"/>
                <a:ea typeface="Arial" charset="0"/>
                <a:cs typeface="Arial" charset="0"/>
              </a:rPr>
              <a:t>goods</a:t>
            </a:r>
            <a:r>
              <a:rPr lang="pl-PL" sz="2400" dirty="0" smtClean="0">
                <a:latin typeface="Arial" charset="0"/>
                <a:ea typeface="Arial" charset="0"/>
                <a:cs typeface="Arial" charset="0"/>
              </a:rPr>
              <a:t>.</a:t>
            </a:r>
          </a:p>
          <a:p>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particularly</a:t>
            </a:r>
            <a:r>
              <a:rPr lang="pl-PL" sz="2400" dirty="0">
                <a:latin typeface="Arial" charset="0"/>
                <a:ea typeface="Arial" charset="0"/>
                <a:cs typeface="Arial" charset="0"/>
              </a:rPr>
              <a:t> </a:t>
            </a:r>
            <a:r>
              <a:rPr lang="pl-PL" sz="2400" dirty="0" err="1">
                <a:latin typeface="Arial" charset="0"/>
                <a:ea typeface="Arial" charset="0"/>
                <a:cs typeface="Arial" charset="0"/>
              </a:rPr>
              <a:t>disadvantaged</a:t>
            </a:r>
            <a:r>
              <a:rPr lang="pl-PL" sz="2400" dirty="0">
                <a:latin typeface="Arial" charset="0"/>
                <a:ea typeface="Arial" charset="0"/>
                <a:cs typeface="Arial" charset="0"/>
              </a:rPr>
              <a:t> in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protection</a:t>
            </a:r>
            <a:r>
              <a:rPr lang="pl-PL" sz="2400" dirty="0">
                <a:latin typeface="Arial" charset="0"/>
                <a:ea typeface="Arial" charset="0"/>
                <a:cs typeface="Arial" charset="0"/>
              </a:rPr>
              <a:t> </a:t>
            </a:r>
            <a:r>
              <a:rPr lang="pl-PL" sz="2400" dirty="0" err="1">
                <a:latin typeface="Arial" charset="0"/>
                <a:ea typeface="Arial" charset="0"/>
                <a:cs typeface="Arial" charset="0"/>
              </a:rPr>
              <a:t>systems</a:t>
            </a:r>
            <a:r>
              <a:rPr lang="pl-PL" sz="2400" dirty="0">
                <a:latin typeface="Arial" charset="0"/>
                <a:ea typeface="Arial" charset="0"/>
                <a:cs typeface="Arial" charset="0"/>
              </a:rPr>
              <a:t>, </a:t>
            </a:r>
            <a:r>
              <a:rPr lang="pl-PL" sz="2400" dirty="0" err="1">
                <a:latin typeface="Arial" charset="0"/>
                <a:ea typeface="Arial" charset="0"/>
                <a:cs typeface="Arial" charset="0"/>
              </a:rPr>
              <a:t>experiencing</a:t>
            </a:r>
            <a:r>
              <a:rPr lang="pl-PL" sz="2400" dirty="0">
                <a:latin typeface="Arial" charset="0"/>
                <a:ea typeface="Arial" charset="0"/>
                <a:cs typeface="Arial" charset="0"/>
              </a:rPr>
              <a:t> </a:t>
            </a:r>
            <a:r>
              <a:rPr lang="pl-PL" sz="2400" dirty="0" err="1">
                <a:latin typeface="Arial" charset="0"/>
                <a:ea typeface="Arial" charset="0"/>
                <a:cs typeface="Arial" charset="0"/>
              </a:rPr>
              <a:t>lower</a:t>
            </a:r>
            <a:r>
              <a:rPr lang="pl-PL" sz="2400" dirty="0">
                <a:latin typeface="Arial" charset="0"/>
                <a:ea typeface="Arial" charset="0"/>
                <a:cs typeface="Arial" charset="0"/>
              </a:rPr>
              <a:t> benefit </a:t>
            </a:r>
            <a:r>
              <a:rPr lang="pl-PL" sz="2400" dirty="0" err="1">
                <a:latin typeface="Arial" charset="0"/>
                <a:ea typeface="Arial" charset="0"/>
                <a:cs typeface="Arial" charset="0"/>
              </a:rPr>
              <a:t>levels</a:t>
            </a:r>
            <a:r>
              <a:rPr lang="pl-PL" sz="2400" dirty="0" smtClean="0">
                <a:latin typeface="Arial" charset="0"/>
                <a:ea typeface="Arial" charset="0"/>
                <a:cs typeface="Arial" charset="0"/>
              </a:rPr>
              <a:t>.</a:t>
            </a:r>
          </a:p>
          <a:p>
            <a:endParaRPr lang="pl-PL" sz="2000" dirty="0" smtClean="0">
              <a:latin typeface="Arial" charset="0"/>
              <a:ea typeface="Arial" charset="0"/>
              <a:cs typeface="Arial" charset="0"/>
            </a:endParaRPr>
          </a:p>
        </p:txBody>
      </p:sp>
    </p:spTree>
    <p:extLst>
      <p:ext uri="{BB962C8B-B14F-4D97-AF65-F5344CB8AC3E}">
        <p14:creationId xmlns:p14="http://schemas.microsoft.com/office/powerpoint/2010/main" val="2441433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0" y="980728"/>
            <a:ext cx="9144000" cy="5877272"/>
          </a:xfrm>
        </p:spPr>
        <p:txBody>
          <a:bodyPr/>
          <a:lstStyle/>
          <a:p>
            <a:pPr marL="0" indent="0" algn="ctr">
              <a:buNone/>
            </a:pPr>
            <a:r>
              <a:rPr lang="pl-PL" sz="2800" b="1" dirty="0" smtClean="0">
                <a:latin typeface="Arial" charset="0"/>
                <a:ea typeface="Arial" charset="0"/>
                <a:cs typeface="Arial" charset="0"/>
              </a:rPr>
              <a:t>GENDER AND THE SOCIAL SPHERE</a:t>
            </a:r>
          </a:p>
          <a:p>
            <a:endParaRPr lang="pl-PL" sz="2000" dirty="0" smtClean="0">
              <a:latin typeface="Arial" charset="0"/>
              <a:ea typeface="Arial" charset="0"/>
              <a:cs typeface="Arial" charset="0"/>
            </a:endParaRPr>
          </a:p>
          <a:p>
            <a:r>
              <a:rPr lang="pl-PL" sz="2400" dirty="0" smtClean="0">
                <a:latin typeface="Arial" charset="0"/>
                <a:ea typeface="Arial" charset="0"/>
                <a:cs typeface="Arial" charset="0"/>
              </a:rPr>
              <a:t>Gender </a:t>
            </a:r>
            <a:r>
              <a:rPr lang="pl-PL" sz="2400" dirty="0" err="1">
                <a:latin typeface="Arial" charset="0"/>
                <a:ea typeface="Arial" charset="0"/>
                <a:cs typeface="Arial" charset="0"/>
              </a:rPr>
              <a:t>inequalities</a:t>
            </a:r>
            <a:r>
              <a:rPr lang="pl-PL" sz="2400" dirty="0">
                <a:latin typeface="Arial" charset="0"/>
                <a:ea typeface="Arial" charset="0"/>
                <a:cs typeface="Arial" charset="0"/>
              </a:rPr>
              <a:t> </a:t>
            </a:r>
            <a:r>
              <a:rPr lang="pl-PL" sz="2400" dirty="0" err="1">
                <a:latin typeface="Arial" charset="0"/>
                <a:ea typeface="Arial" charset="0"/>
                <a:cs typeface="Arial" charset="0"/>
              </a:rPr>
              <a:t>often</a:t>
            </a:r>
            <a:r>
              <a:rPr lang="pl-PL" sz="2400" dirty="0">
                <a:latin typeface="Arial" charset="0"/>
                <a:ea typeface="Arial" charset="0"/>
                <a:cs typeface="Arial" charset="0"/>
              </a:rPr>
              <a:t> </a:t>
            </a:r>
            <a:r>
              <a:rPr lang="pl-PL" sz="2400" dirty="0" err="1">
                <a:latin typeface="Arial" charset="0"/>
                <a:ea typeface="Arial" charset="0"/>
                <a:cs typeface="Arial" charset="0"/>
              </a:rPr>
              <a:t>occur</a:t>
            </a:r>
            <a:r>
              <a:rPr lang="pl-PL" sz="2400" dirty="0">
                <a:latin typeface="Arial" charset="0"/>
                <a:ea typeface="Arial" charset="0"/>
                <a:cs typeface="Arial" charset="0"/>
              </a:rPr>
              <a:t> on the </a:t>
            </a:r>
            <a:r>
              <a:rPr lang="pl-PL" sz="2400" dirty="0" err="1">
                <a:latin typeface="Arial" charset="0"/>
                <a:ea typeface="Arial" charset="0"/>
                <a:cs typeface="Arial" charset="0"/>
              </a:rPr>
              <a:t>level</a:t>
            </a:r>
            <a:r>
              <a:rPr lang="pl-PL" sz="2400" dirty="0">
                <a:latin typeface="Arial" charset="0"/>
                <a:ea typeface="Arial" charset="0"/>
                <a:cs typeface="Arial" charset="0"/>
              </a:rPr>
              <a:t> of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wellbeing</a:t>
            </a:r>
            <a:r>
              <a:rPr lang="pl-PL" sz="2400" dirty="0">
                <a:latin typeface="Arial" charset="0"/>
                <a:ea typeface="Arial" charset="0"/>
                <a:cs typeface="Arial" charset="0"/>
              </a:rPr>
              <a:t> and </a:t>
            </a:r>
            <a:r>
              <a:rPr lang="pl-PL" sz="2400" dirty="0" err="1">
                <a:latin typeface="Arial" charset="0"/>
                <a:ea typeface="Arial" charset="0"/>
                <a:cs typeface="Arial" charset="0"/>
              </a:rPr>
              <a:t>access</a:t>
            </a:r>
            <a:r>
              <a:rPr lang="pl-PL" sz="2400" dirty="0">
                <a:latin typeface="Arial" charset="0"/>
                <a:ea typeface="Arial" charset="0"/>
                <a:cs typeface="Arial" charset="0"/>
              </a:rPr>
              <a:t> to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smtClean="0">
                <a:latin typeface="Arial" charset="0"/>
                <a:ea typeface="Arial" charset="0"/>
                <a:cs typeface="Arial" charset="0"/>
              </a:rPr>
              <a:t>goods</a:t>
            </a:r>
            <a:r>
              <a:rPr lang="pl-PL" sz="2400" dirty="0" smtClean="0">
                <a:latin typeface="Arial" charset="0"/>
                <a:ea typeface="Arial" charset="0"/>
                <a:cs typeface="Arial" charset="0"/>
              </a:rPr>
              <a:t>.</a:t>
            </a:r>
          </a:p>
          <a:p>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particularly</a:t>
            </a:r>
            <a:r>
              <a:rPr lang="pl-PL" sz="2400" dirty="0">
                <a:latin typeface="Arial" charset="0"/>
                <a:ea typeface="Arial" charset="0"/>
                <a:cs typeface="Arial" charset="0"/>
              </a:rPr>
              <a:t> </a:t>
            </a:r>
            <a:r>
              <a:rPr lang="pl-PL" sz="2400" dirty="0" err="1">
                <a:latin typeface="Arial" charset="0"/>
                <a:ea typeface="Arial" charset="0"/>
                <a:cs typeface="Arial" charset="0"/>
              </a:rPr>
              <a:t>disadvantaged</a:t>
            </a:r>
            <a:r>
              <a:rPr lang="pl-PL" sz="2400" dirty="0">
                <a:latin typeface="Arial" charset="0"/>
                <a:ea typeface="Arial" charset="0"/>
                <a:cs typeface="Arial" charset="0"/>
              </a:rPr>
              <a:t> in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protection</a:t>
            </a:r>
            <a:r>
              <a:rPr lang="pl-PL" sz="2400" dirty="0">
                <a:latin typeface="Arial" charset="0"/>
                <a:ea typeface="Arial" charset="0"/>
                <a:cs typeface="Arial" charset="0"/>
              </a:rPr>
              <a:t> </a:t>
            </a:r>
            <a:r>
              <a:rPr lang="pl-PL" sz="2400" dirty="0" err="1">
                <a:latin typeface="Arial" charset="0"/>
                <a:ea typeface="Arial" charset="0"/>
                <a:cs typeface="Arial" charset="0"/>
              </a:rPr>
              <a:t>systems</a:t>
            </a:r>
            <a:r>
              <a:rPr lang="pl-PL" sz="2400" dirty="0">
                <a:latin typeface="Arial" charset="0"/>
                <a:ea typeface="Arial" charset="0"/>
                <a:cs typeface="Arial" charset="0"/>
              </a:rPr>
              <a:t>, </a:t>
            </a:r>
            <a:r>
              <a:rPr lang="pl-PL" sz="2400" dirty="0" err="1">
                <a:latin typeface="Arial" charset="0"/>
                <a:ea typeface="Arial" charset="0"/>
                <a:cs typeface="Arial" charset="0"/>
              </a:rPr>
              <a:t>experiencing</a:t>
            </a:r>
            <a:r>
              <a:rPr lang="pl-PL" sz="2400" dirty="0">
                <a:latin typeface="Arial" charset="0"/>
                <a:ea typeface="Arial" charset="0"/>
                <a:cs typeface="Arial" charset="0"/>
              </a:rPr>
              <a:t> </a:t>
            </a:r>
            <a:r>
              <a:rPr lang="pl-PL" sz="2400" dirty="0" err="1">
                <a:latin typeface="Arial" charset="0"/>
                <a:ea typeface="Arial" charset="0"/>
                <a:cs typeface="Arial" charset="0"/>
              </a:rPr>
              <a:t>lower</a:t>
            </a:r>
            <a:r>
              <a:rPr lang="pl-PL" sz="2400" dirty="0">
                <a:latin typeface="Arial" charset="0"/>
                <a:ea typeface="Arial" charset="0"/>
                <a:cs typeface="Arial" charset="0"/>
              </a:rPr>
              <a:t> benefit </a:t>
            </a:r>
            <a:r>
              <a:rPr lang="pl-PL" sz="2400" dirty="0" err="1">
                <a:latin typeface="Arial" charset="0"/>
                <a:ea typeface="Arial" charset="0"/>
                <a:cs typeface="Arial" charset="0"/>
              </a:rPr>
              <a:t>levels</a:t>
            </a:r>
            <a:r>
              <a:rPr lang="pl-PL" sz="2400" dirty="0" smtClean="0">
                <a:latin typeface="Arial" charset="0"/>
                <a:ea typeface="Arial" charset="0"/>
                <a:cs typeface="Arial" charset="0"/>
              </a:rPr>
              <a:t>.</a:t>
            </a:r>
          </a:p>
          <a:p>
            <a:endParaRPr lang="pl-PL" sz="2000" dirty="0" smtClean="0">
              <a:latin typeface="Arial" charset="0"/>
              <a:ea typeface="Arial" charset="0"/>
              <a:cs typeface="Arial" charset="0"/>
            </a:endParaRPr>
          </a:p>
        </p:txBody>
      </p:sp>
    </p:spTree>
    <p:extLst>
      <p:ext uri="{BB962C8B-B14F-4D97-AF65-F5344CB8AC3E}">
        <p14:creationId xmlns:p14="http://schemas.microsoft.com/office/powerpoint/2010/main" val="62210815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0" y="980728"/>
            <a:ext cx="9144000" cy="5877272"/>
          </a:xfrm>
        </p:spPr>
        <p:txBody>
          <a:bodyPr/>
          <a:lstStyle/>
          <a:p>
            <a:pPr marL="0" indent="0" algn="ctr">
              <a:buNone/>
            </a:pPr>
            <a:r>
              <a:rPr lang="pl-PL" sz="2800" b="1" dirty="0" smtClean="0"/>
              <a:t>GENDER AND THE SOCIAL SPHERE</a:t>
            </a:r>
          </a:p>
          <a:p>
            <a:endParaRPr lang="pl-PL" sz="2000" dirty="0" smtClean="0"/>
          </a:p>
          <a:p>
            <a:pPr marL="0" indent="0">
              <a:buNone/>
            </a:pPr>
            <a:r>
              <a:rPr lang="pl-PL" sz="2800" dirty="0" err="1" smtClean="0"/>
              <a:t>Uneven</a:t>
            </a:r>
            <a:r>
              <a:rPr lang="pl-PL" sz="2800" dirty="0" smtClean="0"/>
              <a:t> </a:t>
            </a:r>
            <a:r>
              <a:rPr lang="pl-PL" sz="2800" dirty="0" err="1" smtClean="0"/>
              <a:t>structure</a:t>
            </a:r>
            <a:r>
              <a:rPr lang="pl-PL" sz="2800" dirty="0" smtClean="0"/>
              <a:t> </a:t>
            </a:r>
            <a:r>
              <a:rPr lang="pl-PL" sz="2800" dirty="0"/>
              <a:t>of </a:t>
            </a:r>
            <a:r>
              <a:rPr lang="pl-PL" sz="2800" dirty="0" err="1"/>
              <a:t>working</a:t>
            </a:r>
            <a:r>
              <a:rPr lang="pl-PL" sz="2800" dirty="0"/>
              <a:t> and </a:t>
            </a:r>
            <a:r>
              <a:rPr lang="pl-PL" sz="2800" dirty="0" err="1"/>
              <a:t>free</a:t>
            </a:r>
            <a:r>
              <a:rPr lang="pl-PL" sz="2800" dirty="0"/>
              <a:t> </a:t>
            </a:r>
            <a:r>
              <a:rPr lang="pl-PL" sz="2800" dirty="0" err="1" smtClean="0"/>
              <a:t>time</a:t>
            </a:r>
            <a:r>
              <a:rPr lang="pl-PL" sz="2800" dirty="0" smtClean="0"/>
              <a:t>: </a:t>
            </a:r>
          </a:p>
          <a:p>
            <a:pPr marL="0" indent="0">
              <a:buNone/>
            </a:pPr>
            <a:endParaRPr lang="pl-PL" sz="2800" dirty="0" smtClean="0"/>
          </a:p>
          <a:p>
            <a:r>
              <a:rPr lang="pl-PL" sz="2800" dirty="0" smtClean="0"/>
              <a:t> </a:t>
            </a:r>
            <a:r>
              <a:rPr lang="pl-PL" sz="2400" dirty="0" err="1"/>
              <a:t>women</a:t>
            </a:r>
            <a:r>
              <a:rPr lang="pl-PL" sz="2400" dirty="0"/>
              <a:t> </a:t>
            </a:r>
            <a:r>
              <a:rPr lang="pl-PL" sz="2400" dirty="0" err="1"/>
              <a:t>significant</a:t>
            </a:r>
            <a:r>
              <a:rPr lang="pl-PL" sz="2400" dirty="0"/>
              <a:t> part of </a:t>
            </a:r>
            <a:r>
              <a:rPr lang="pl-PL" sz="2400" dirty="0" err="1"/>
              <a:t>their</a:t>
            </a:r>
            <a:r>
              <a:rPr lang="pl-PL" sz="2400" dirty="0"/>
              <a:t> </a:t>
            </a:r>
            <a:r>
              <a:rPr lang="pl-PL" sz="2400" dirty="0" err="1"/>
              <a:t>free</a:t>
            </a:r>
            <a:r>
              <a:rPr lang="pl-PL" sz="2400" dirty="0"/>
              <a:t> </a:t>
            </a:r>
            <a:r>
              <a:rPr lang="pl-PL" sz="2400" dirty="0" err="1"/>
              <a:t>time</a:t>
            </a:r>
            <a:r>
              <a:rPr lang="pl-PL" sz="2400" dirty="0"/>
              <a:t> </a:t>
            </a:r>
            <a:r>
              <a:rPr lang="pl-PL" sz="2400" dirty="0" err="1"/>
              <a:t>assign</a:t>
            </a:r>
            <a:r>
              <a:rPr lang="pl-PL" sz="2400" dirty="0"/>
              <a:t> to </a:t>
            </a:r>
            <a:r>
              <a:rPr lang="pl-PL" sz="2400" dirty="0" err="1"/>
              <a:t>domestic</a:t>
            </a:r>
            <a:r>
              <a:rPr lang="pl-PL" sz="2400" dirty="0"/>
              <a:t> </a:t>
            </a:r>
            <a:r>
              <a:rPr lang="pl-PL" sz="2400" dirty="0" err="1" smtClean="0"/>
              <a:t>duties</a:t>
            </a:r>
            <a:r>
              <a:rPr lang="pl-PL" sz="2400" dirty="0" smtClean="0"/>
              <a:t>;</a:t>
            </a:r>
          </a:p>
          <a:p>
            <a:r>
              <a:rPr lang="pl-PL" sz="2400" dirty="0" err="1"/>
              <a:t>w</a:t>
            </a:r>
            <a:r>
              <a:rPr lang="pl-PL" sz="2400" dirty="0" err="1" smtClean="0"/>
              <a:t>omen</a:t>
            </a:r>
            <a:r>
              <a:rPr lang="pl-PL" sz="2400" dirty="0" smtClean="0"/>
              <a:t> </a:t>
            </a:r>
            <a:r>
              <a:rPr lang="pl-PL" sz="2400" dirty="0" err="1" smtClean="0"/>
              <a:t>are</a:t>
            </a:r>
            <a:r>
              <a:rPr lang="pl-PL" sz="2400" dirty="0" smtClean="0"/>
              <a:t> much </a:t>
            </a:r>
            <a:r>
              <a:rPr lang="pl-PL" sz="2400" dirty="0" err="1" smtClean="0"/>
              <a:t>more</a:t>
            </a:r>
            <a:r>
              <a:rPr lang="pl-PL" sz="2400" dirty="0" smtClean="0"/>
              <a:t> </a:t>
            </a:r>
            <a:r>
              <a:rPr lang="pl-PL" sz="2400" dirty="0" err="1" smtClean="0"/>
              <a:t>involved</a:t>
            </a:r>
            <a:r>
              <a:rPr lang="pl-PL" sz="2400" dirty="0" smtClean="0"/>
              <a:t> in </a:t>
            </a:r>
            <a:r>
              <a:rPr lang="pl-PL" sz="2400" dirty="0" err="1" smtClean="0"/>
              <a:t>bringing</a:t>
            </a:r>
            <a:r>
              <a:rPr lang="pl-PL" sz="2400" dirty="0" smtClean="0"/>
              <a:t> </a:t>
            </a:r>
            <a:r>
              <a:rPr lang="pl-PL" sz="2400" dirty="0" err="1" smtClean="0"/>
              <a:t>children</a:t>
            </a:r>
            <a:r>
              <a:rPr lang="pl-PL" sz="2400" dirty="0" smtClean="0"/>
              <a:t> </a:t>
            </a:r>
            <a:r>
              <a:rPr lang="pl-PL" sz="2400" dirty="0" err="1" smtClean="0"/>
              <a:t>up</a:t>
            </a:r>
            <a:r>
              <a:rPr lang="pl-PL" sz="2400" dirty="0" smtClean="0"/>
              <a:t> </a:t>
            </a:r>
            <a:r>
              <a:rPr lang="pl-PL" sz="2400" dirty="0" err="1" smtClean="0"/>
              <a:t>than</a:t>
            </a:r>
            <a:r>
              <a:rPr lang="pl-PL" sz="2400" dirty="0" smtClean="0"/>
              <a:t> men;</a:t>
            </a:r>
          </a:p>
          <a:p>
            <a:r>
              <a:rPr lang="pl-PL" sz="2400" dirty="0" err="1"/>
              <a:t>women</a:t>
            </a:r>
            <a:r>
              <a:rPr lang="pl-PL" sz="2400" dirty="0"/>
              <a:t> </a:t>
            </a:r>
            <a:r>
              <a:rPr lang="pl-PL" sz="2400" dirty="0" err="1"/>
              <a:t>are</a:t>
            </a:r>
            <a:r>
              <a:rPr lang="pl-PL" sz="2400" dirty="0"/>
              <a:t> much </a:t>
            </a:r>
            <a:r>
              <a:rPr lang="pl-PL" sz="2400" dirty="0" err="1"/>
              <a:t>more</a:t>
            </a:r>
            <a:r>
              <a:rPr lang="pl-PL" sz="2400" dirty="0"/>
              <a:t> </a:t>
            </a:r>
            <a:r>
              <a:rPr lang="pl-PL" sz="2400" dirty="0" err="1"/>
              <a:t>involved</a:t>
            </a:r>
            <a:r>
              <a:rPr lang="pl-PL" sz="2400" dirty="0"/>
              <a:t> in </a:t>
            </a:r>
            <a:r>
              <a:rPr lang="pl-PL" sz="2400" dirty="0" err="1"/>
              <a:t>helping</a:t>
            </a:r>
            <a:r>
              <a:rPr lang="pl-PL" sz="2400" dirty="0"/>
              <a:t> </a:t>
            </a:r>
            <a:r>
              <a:rPr lang="pl-PL" sz="2400" dirty="0" err="1"/>
              <a:t>older</a:t>
            </a:r>
            <a:r>
              <a:rPr lang="pl-PL" sz="2400" dirty="0"/>
              <a:t> family </a:t>
            </a:r>
            <a:r>
              <a:rPr lang="pl-PL" sz="2400" dirty="0" err="1"/>
              <a:t>members</a:t>
            </a:r>
            <a:r>
              <a:rPr lang="pl-PL" sz="2400" dirty="0"/>
              <a:t> </a:t>
            </a:r>
            <a:r>
              <a:rPr lang="pl-PL" sz="2400" dirty="0" err="1"/>
              <a:t>than</a:t>
            </a:r>
            <a:r>
              <a:rPr lang="pl-PL" sz="2400" dirty="0"/>
              <a:t> </a:t>
            </a:r>
            <a:r>
              <a:rPr lang="pl-PL" sz="2400" dirty="0" smtClean="0"/>
              <a:t>men.</a:t>
            </a:r>
            <a:endParaRPr lang="pl-PL" sz="2400" dirty="0"/>
          </a:p>
          <a:p>
            <a:endParaRPr lang="pl-PL" sz="2400" dirty="0"/>
          </a:p>
          <a:p>
            <a:endParaRPr lang="pl-PL" sz="2400" dirty="0"/>
          </a:p>
          <a:p>
            <a:endParaRPr lang="pl-PL" sz="2400" dirty="0"/>
          </a:p>
        </p:txBody>
      </p:sp>
    </p:spTree>
    <p:extLst>
      <p:ext uri="{BB962C8B-B14F-4D97-AF65-F5344CB8AC3E}">
        <p14:creationId xmlns:p14="http://schemas.microsoft.com/office/powerpoint/2010/main" val="207239361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0" y="980728"/>
            <a:ext cx="9144000" cy="5877272"/>
          </a:xfrm>
        </p:spPr>
        <p:txBody>
          <a:bodyPr/>
          <a:lstStyle/>
          <a:p>
            <a:pPr marL="0" indent="0" algn="ctr">
              <a:buNone/>
            </a:pPr>
            <a:r>
              <a:rPr lang="pl-PL" sz="2800" b="1" dirty="0" smtClean="0">
                <a:latin typeface="Arial" charset="0"/>
                <a:ea typeface="Arial" charset="0"/>
                <a:cs typeface="Arial" charset="0"/>
              </a:rPr>
              <a:t>GENDER AND THE SOCIAL SPHERE</a:t>
            </a:r>
          </a:p>
          <a:p>
            <a:endParaRPr lang="pl-PL" sz="2400" dirty="0"/>
          </a:p>
          <a:p>
            <a:endParaRPr lang="pl-PL" sz="2400" dirty="0"/>
          </a:p>
          <a:p>
            <a:pPr marL="0" indent="0">
              <a:buNone/>
            </a:pPr>
            <a:r>
              <a:rPr lang="pl-PL" sz="2400" dirty="0">
                <a:latin typeface="Arial" charset="0"/>
                <a:ea typeface="Arial" charset="0"/>
                <a:cs typeface="Arial" charset="0"/>
              </a:rPr>
              <a:t>Systems </a:t>
            </a:r>
            <a:r>
              <a:rPr lang="pl-PL" sz="2400" dirty="0" err="1">
                <a:latin typeface="Arial" charset="0"/>
                <a:ea typeface="Arial" charset="0"/>
                <a:cs typeface="Arial" charset="0"/>
              </a:rPr>
              <a:t>protecting</a:t>
            </a:r>
            <a:r>
              <a:rPr lang="pl-PL" sz="2400" dirty="0">
                <a:latin typeface="Arial" charset="0"/>
                <a:ea typeface="Arial" charset="0"/>
                <a:cs typeface="Arial" charset="0"/>
              </a:rPr>
              <a:t> </a:t>
            </a:r>
            <a:r>
              <a:rPr lang="pl-PL" sz="2400" dirty="0" err="1">
                <a:latin typeface="Arial" charset="0"/>
                <a:ea typeface="Arial" charset="0"/>
                <a:cs typeface="Arial" charset="0"/>
              </a:rPr>
              <a:t>women</a:t>
            </a:r>
            <a:r>
              <a:rPr lang="pl-PL" sz="2400" dirty="0">
                <a:latin typeface="Arial" charset="0"/>
                <a:ea typeface="Arial" charset="0"/>
                <a:cs typeface="Arial" charset="0"/>
              </a:rPr>
              <a:t> from </a:t>
            </a:r>
            <a:r>
              <a:rPr lang="pl-PL" sz="2400" dirty="0" err="1">
                <a:latin typeface="Arial" charset="0"/>
                <a:ea typeface="Arial" charset="0"/>
                <a:cs typeface="Arial" charset="0"/>
              </a:rPr>
              <a:t>discrimination</a:t>
            </a:r>
            <a:r>
              <a:rPr lang="pl-PL" sz="2400" dirty="0">
                <a:latin typeface="Arial" charset="0"/>
                <a:ea typeface="Arial" charset="0"/>
                <a:cs typeface="Arial" charset="0"/>
              </a:rPr>
              <a:t> </a:t>
            </a:r>
            <a:r>
              <a:rPr lang="pl-PL" sz="2400" dirty="0" err="1">
                <a:latin typeface="Arial" charset="0"/>
                <a:ea typeface="Arial" charset="0"/>
                <a:cs typeface="Arial" charset="0"/>
              </a:rPr>
              <a:t>involve</a:t>
            </a:r>
            <a:r>
              <a:rPr lang="pl-PL" sz="2400" dirty="0" smtClean="0">
                <a:latin typeface="Arial" charset="0"/>
                <a:ea typeface="Arial" charset="0"/>
                <a:cs typeface="Arial" charset="0"/>
              </a:rPr>
              <a:t>:</a:t>
            </a:r>
          </a:p>
          <a:p>
            <a:endParaRPr lang="pl-PL" sz="2400" dirty="0">
              <a:latin typeface="Arial" charset="0"/>
              <a:ea typeface="Arial" charset="0"/>
              <a:cs typeface="Arial" charset="0"/>
            </a:endParaRPr>
          </a:p>
          <a:p>
            <a:r>
              <a:rPr lang="pl-PL" sz="2400" dirty="0" smtClean="0">
                <a:latin typeface="Arial" charset="0"/>
                <a:ea typeface="Arial" charset="0"/>
                <a:cs typeface="Arial" charset="0"/>
              </a:rPr>
              <a:t> </a:t>
            </a:r>
            <a:r>
              <a:rPr lang="pl-PL" sz="2400" dirty="0" err="1">
                <a:latin typeface="Arial" charset="0"/>
                <a:ea typeface="Arial" charset="0"/>
                <a:cs typeface="Arial" charset="0"/>
              </a:rPr>
              <a:t>introducing</a:t>
            </a:r>
            <a:r>
              <a:rPr lang="pl-PL" sz="2400" dirty="0">
                <a:latin typeface="Arial" charset="0"/>
                <a:ea typeface="Arial" charset="0"/>
                <a:cs typeface="Arial" charset="0"/>
              </a:rPr>
              <a:t> </a:t>
            </a:r>
            <a:r>
              <a:rPr lang="pl-PL" sz="2400" dirty="0" err="1">
                <a:latin typeface="Arial" charset="0"/>
                <a:ea typeface="Arial" charset="0"/>
                <a:cs typeface="Arial" charset="0"/>
              </a:rPr>
              <a:t>anti-discrimination</a:t>
            </a:r>
            <a:r>
              <a:rPr lang="pl-PL" sz="2400" dirty="0">
                <a:latin typeface="Arial" charset="0"/>
                <a:ea typeface="Arial" charset="0"/>
                <a:cs typeface="Arial" charset="0"/>
              </a:rPr>
              <a:t> </a:t>
            </a:r>
            <a:r>
              <a:rPr lang="pl-PL" sz="2400" dirty="0" err="1">
                <a:latin typeface="Arial" charset="0"/>
                <a:ea typeface="Arial" charset="0"/>
                <a:cs typeface="Arial" charset="0"/>
              </a:rPr>
              <a:t>legislation</a:t>
            </a:r>
            <a:r>
              <a:rPr lang="pl-PL" sz="2400" dirty="0">
                <a:latin typeface="Arial" charset="0"/>
                <a:ea typeface="Arial" charset="0"/>
                <a:cs typeface="Arial" charset="0"/>
              </a:rPr>
              <a:t>, </a:t>
            </a:r>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organizing</a:t>
            </a:r>
            <a:r>
              <a:rPr lang="pl-PL" sz="2400" dirty="0" smtClean="0">
                <a:latin typeface="Arial" charset="0"/>
                <a:ea typeface="Arial" charset="0"/>
                <a:cs typeface="Arial" charset="0"/>
              </a:rPr>
              <a:t>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campaigns</a:t>
            </a:r>
            <a:r>
              <a:rPr lang="pl-PL" sz="2400" dirty="0">
                <a:latin typeface="Arial" charset="0"/>
                <a:ea typeface="Arial" charset="0"/>
                <a:cs typeface="Arial" charset="0"/>
              </a:rPr>
              <a:t>, </a:t>
            </a:r>
            <a:endParaRPr lang="pl-PL" sz="2400" dirty="0" smtClean="0">
              <a:latin typeface="Arial" charset="0"/>
              <a:ea typeface="Arial" charset="0"/>
              <a:cs typeface="Arial" charset="0"/>
            </a:endParaRPr>
          </a:p>
          <a:p>
            <a:r>
              <a:rPr lang="pl-PL" sz="2400" dirty="0" smtClean="0">
                <a:latin typeface="Arial" charset="0"/>
                <a:ea typeface="Arial" charset="0"/>
                <a:cs typeface="Arial" charset="0"/>
              </a:rPr>
              <a:t>reforming </a:t>
            </a:r>
            <a:r>
              <a:rPr lang="pl-PL" sz="2400" dirty="0" err="1">
                <a:latin typeface="Arial" charset="0"/>
                <a:ea typeface="Arial" charset="0"/>
                <a:cs typeface="Arial" charset="0"/>
              </a:rPr>
              <a:t>labor</a:t>
            </a:r>
            <a:r>
              <a:rPr lang="pl-PL" sz="2400" dirty="0">
                <a:latin typeface="Arial" charset="0"/>
                <a:ea typeface="Arial" charset="0"/>
                <a:cs typeface="Arial" charset="0"/>
              </a:rPr>
              <a:t> market </a:t>
            </a:r>
            <a:r>
              <a:rPr lang="pl-PL" sz="2400" dirty="0" err="1">
                <a:latin typeface="Arial" charset="0"/>
                <a:ea typeface="Arial" charset="0"/>
                <a:cs typeface="Arial" charset="0"/>
              </a:rPr>
              <a:t>policies</a:t>
            </a:r>
            <a:r>
              <a:rPr lang="pl-PL" sz="2400" dirty="0">
                <a:latin typeface="Arial" charset="0"/>
                <a:ea typeface="Arial" charset="0"/>
                <a:cs typeface="Arial" charset="0"/>
              </a:rPr>
              <a:t>, </a:t>
            </a:r>
            <a:r>
              <a:rPr lang="pl-PL" sz="2400" dirty="0" err="1">
                <a:latin typeface="Arial" charset="0"/>
                <a:ea typeface="Arial" charset="0"/>
                <a:cs typeface="Arial" charset="0"/>
              </a:rPr>
              <a:t>providing</a:t>
            </a:r>
            <a:r>
              <a:rPr lang="pl-PL" sz="2400" dirty="0">
                <a:latin typeface="Arial" charset="0"/>
                <a:ea typeface="Arial" charset="0"/>
                <a:cs typeface="Arial" charset="0"/>
              </a:rPr>
              <a:t> </a:t>
            </a:r>
            <a:r>
              <a:rPr lang="pl-PL" sz="2400" dirty="0" err="1">
                <a:latin typeface="Arial" charset="0"/>
                <a:ea typeface="Arial" charset="0"/>
                <a:cs typeface="Arial" charset="0"/>
              </a:rPr>
              <a:t>educational</a:t>
            </a:r>
            <a:r>
              <a:rPr lang="pl-PL" sz="2400" dirty="0">
                <a:latin typeface="Arial" charset="0"/>
                <a:ea typeface="Arial" charset="0"/>
                <a:cs typeface="Arial" charset="0"/>
              </a:rPr>
              <a:t> </a:t>
            </a:r>
            <a:r>
              <a:rPr lang="pl-PL" sz="2400" dirty="0" err="1">
                <a:latin typeface="Arial" charset="0"/>
                <a:ea typeface="Arial" charset="0"/>
                <a:cs typeface="Arial" charset="0"/>
              </a:rPr>
              <a:t>support</a:t>
            </a:r>
            <a:r>
              <a:rPr lang="pl-PL" sz="2400" dirty="0">
                <a:latin typeface="Arial" charset="0"/>
                <a:ea typeface="Arial" charset="0"/>
                <a:cs typeface="Arial" charset="0"/>
              </a:rPr>
              <a:t>,  </a:t>
            </a:r>
            <a:r>
              <a:rPr lang="pl-PL" sz="2400" dirty="0" err="1">
                <a:latin typeface="Arial" charset="0"/>
                <a:ea typeface="Arial" charset="0"/>
                <a:cs typeface="Arial" charset="0"/>
              </a:rPr>
              <a:t>provision</a:t>
            </a:r>
            <a:r>
              <a:rPr lang="pl-PL" sz="2400" dirty="0">
                <a:latin typeface="Arial" charset="0"/>
                <a:ea typeface="Arial" charset="0"/>
                <a:cs typeface="Arial" charset="0"/>
              </a:rPr>
              <a:t> of </a:t>
            </a:r>
            <a:r>
              <a:rPr lang="pl-PL" sz="2400" dirty="0" err="1">
                <a:latin typeface="Arial" charset="0"/>
                <a:ea typeface="Arial" charset="0"/>
                <a:cs typeface="Arial" charset="0"/>
              </a:rPr>
              <a:t>various</a:t>
            </a:r>
            <a:r>
              <a:rPr lang="pl-PL" sz="2400" dirty="0">
                <a:latin typeface="Arial" charset="0"/>
                <a:ea typeface="Arial" charset="0"/>
                <a:cs typeface="Arial" charset="0"/>
              </a:rPr>
              <a:t> </a:t>
            </a:r>
            <a:r>
              <a:rPr lang="pl-PL" sz="2400" dirty="0" err="1">
                <a:latin typeface="Arial" charset="0"/>
                <a:ea typeface="Arial" charset="0"/>
                <a:cs typeface="Arial" charset="0"/>
              </a:rPr>
              <a:t>kinds</a:t>
            </a:r>
            <a:r>
              <a:rPr lang="pl-PL" sz="2400" dirty="0">
                <a:latin typeface="Arial" charset="0"/>
                <a:ea typeface="Arial" charset="0"/>
                <a:cs typeface="Arial" charset="0"/>
              </a:rPr>
              <a:t> of </a:t>
            </a:r>
            <a:r>
              <a:rPr lang="pl-PL" sz="2400" dirty="0" err="1">
                <a:latin typeface="Arial" charset="0"/>
                <a:ea typeface="Arial" charset="0"/>
                <a:cs typeface="Arial" charset="0"/>
              </a:rPr>
              <a:t>assistance</a:t>
            </a:r>
            <a:r>
              <a:rPr lang="pl-PL" sz="2400" dirty="0">
                <a:latin typeface="Arial" charset="0"/>
                <a:ea typeface="Arial" charset="0"/>
                <a:cs typeface="Arial" charset="0"/>
              </a:rPr>
              <a:t> </a:t>
            </a:r>
            <a:r>
              <a:rPr lang="pl-PL" sz="2400" dirty="0" err="1">
                <a:latin typeface="Arial" charset="0"/>
                <a:ea typeface="Arial" charset="0"/>
                <a:cs typeface="Arial" charset="0"/>
              </a:rPr>
              <a:t>regarding</a:t>
            </a:r>
            <a:r>
              <a:rPr lang="pl-PL" sz="2400" dirty="0">
                <a:latin typeface="Arial" charset="0"/>
                <a:ea typeface="Arial" charset="0"/>
                <a:cs typeface="Arial" charset="0"/>
              </a:rPr>
              <a:t> </a:t>
            </a:r>
            <a:r>
              <a:rPr lang="pl-PL" sz="2400" dirty="0" err="1">
                <a:latin typeface="Arial" charset="0"/>
                <a:ea typeface="Arial" charset="0"/>
                <a:cs typeface="Arial" charset="0"/>
              </a:rPr>
              <a:t>children</a:t>
            </a:r>
            <a:r>
              <a:rPr lang="pl-PL" sz="2400" dirty="0">
                <a:latin typeface="Arial" charset="0"/>
                <a:ea typeface="Arial" charset="0"/>
                <a:cs typeface="Arial" charset="0"/>
              </a:rPr>
              <a:t> </a:t>
            </a:r>
            <a:r>
              <a:rPr lang="pl-PL" sz="2400" dirty="0" err="1" smtClean="0">
                <a:latin typeface="Arial" charset="0"/>
                <a:ea typeface="Arial" charset="0"/>
                <a:cs typeface="Arial" charset="0"/>
              </a:rPr>
              <a:t>care</a:t>
            </a:r>
            <a:r>
              <a:rPr lang="pl-PL" sz="2400" dirty="0">
                <a:latin typeface="Arial" charset="0"/>
                <a:ea typeface="Arial" charset="0"/>
                <a:cs typeface="Arial" charset="0"/>
              </a:rPr>
              <a:t>,</a:t>
            </a:r>
            <a:r>
              <a:rPr lang="pl-PL" sz="2400" dirty="0" smtClean="0">
                <a:latin typeface="Arial" charset="0"/>
                <a:ea typeface="Arial" charset="0"/>
                <a:cs typeface="Arial" charset="0"/>
              </a:rPr>
              <a:t> </a:t>
            </a:r>
            <a:r>
              <a:rPr lang="pl-PL" sz="2400" dirty="0">
                <a:latin typeface="Arial" charset="0"/>
                <a:ea typeface="Arial" charset="0"/>
                <a:cs typeface="Arial" charset="0"/>
              </a:rPr>
              <a:t>etc. </a:t>
            </a:r>
            <a:endParaRPr lang="pl-PL" sz="2400" dirty="0" smtClean="0">
              <a:latin typeface="Arial" charset="0"/>
              <a:ea typeface="Arial" charset="0"/>
              <a:cs typeface="Arial" charset="0"/>
            </a:endParaRPr>
          </a:p>
          <a:p>
            <a:pPr marL="0" indent="0">
              <a:buNone/>
            </a:pPr>
            <a:endParaRPr lang="pl-PL" sz="2400" dirty="0">
              <a:latin typeface="Arial" charset="0"/>
              <a:ea typeface="Arial" charset="0"/>
              <a:cs typeface="Arial" charset="0"/>
            </a:endParaRPr>
          </a:p>
          <a:p>
            <a:pPr marL="0" indent="0">
              <a:buNone/>
            </a:pPr>
            <a:r>
              <a:rPr lang="pl-PL" sz="2400" dirty="0" err="1" smtClean="0">
                <a:latin typeface="Arial" charset="0"/>
                <a:ea typeface="Arial" charset="0"/>
                <a:cs typeface="Arial" charset="0"/>
              </a:rPr>
              <a:t>They</a:t>
            </a:r>
            <a:r>
              <a:rPr lang="pl-PL" sz="2400" dirty="0" smtClean="0">
                <a:latin typeface="Arial" charset="0"/>
                <a:ea typeface="Arial" charset="0"/>
                <a:cs typeface="Arial" charset="0"/>
              </a:rPr>
              <a:t> </a:t>
            </a:r>
            <a:r>
              <a:rPr lang="pl-PL" sz="2400" dirty="0" err="1">
                <a:latin typeface="Arial" charset="0"/>
                <a:ea typeface="Arial" charset="0"/>
                <a:cs typeface="Arial" charset="0"/>
              </a:rPr>
              <a:t>have</a:t>
            </a:r>
            <a:r>
              <a:rPr lang="pl-PL" sz="2400" dirty="0">
                <a:latin typeface="Arial" charset="0"/>
                <a:ea typeface="Arial" charset="0"/>
                <a:cs typeface="Arial" charset="0"/>
              </a:rPr>
              <a:t> </a:t>
            </a:r>
            <a:r>
              <a:rPr lang="pl-PL" sz="2400" dirty="0" err="1">
                <a:latin typeface="Arial" charset="0"/>
                <a:ea typeface="Arial" charset="0"/>
                <a:cs typeface="Arial" charset="0"/>
              </a:rPr>
              <a:t>been</a:t>
            </a:r>
            <a:r>
              <a:rPr lang="pl-PL" sz="2400" dirty="0">
                <a:latin typeface="Arial" charset="0"/>
                <a:ea typeface="Arial" charset="0"/>
                <a:cs typeface="Arial" charset="0"/>
              </a:rPr>
              <a:t> </a:t>
            </a:r>
            <a:r>
              <a:rPr lang="pl-PL" sz="2400" dirty="0" err="1">
                <a:latin typeface="Arial" charset="0"/>
                <a:ea typeface="Arial" charset="0"/>
                <a:cs typeface="Arial" charset="0"/>
              </a:rPr>
              <a:t>adopted</a:t>
            </a:r>
            <a:r>
              <a:rPr lang="pl-PL" sz="2400" dirty="0">
                <a:latin typeface="Arial" charset="0"/>
                <a:ea typeface="Arial" charset="0"/>
                <a:cs typeface="Arial" charset="0"/>
              </a:rPr>
              <a:t> in most, but not </a:t>
            </a:r>
            <a:r>
              <a:rPr lang="pl-PL" sz="2400" dirty="0" err="1">
                <a:latin typeface="Arial" charset="0"/>
                <a:ea typeface="Arial" charset="0"/>
                <a:cs typeface="Arial" charset="0"/>
              </a:rPr>
              <a:t>all</a:t>
            </a:r>
            <a:r>
              <a:rPr lang="pl-PL" sz="2400" dirty="0">
                <a:latin typeface="Arial" charset="0"/>
                <a:ea typeface="Arial" charset="0"/>
                <a:cs typeface="Arial" charset="0"/>
              </a:rPr>
              <a:t> </a:t>
            </a:r>
            <a:r>
              <a:rPr lang="pl-PL" sz="2400" dirty="0" err="1" smtClean="0">
                <a:latin typeface="Arial" charset="0"/>
                <a:ea typeface="Arial" charset="0"/>
                <a:cs typeface="Arial" charset="0"/>
              </a:rPr>
              <a:t>countries</a:t>
            </a:r>
            <a:r>
              <a:rPr lang="pl-PL" sz="2400" dirty="0" smtClean="0">
                <a:latin typeface="Arial" charset="0"/>
                <a:ea typeface="Arial" charset="0"/>
                <a:cs typeface="Arial" charset="0"/>
              </a:rPr>
              <a:t>.</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177395853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616624"/>
          </a:xfrm>
        </p:spPr>
        <p:txBody>
          <a:bodyPr/>
          <a:lstStyle/>
          <a:p>
            <a:pPr marL="0" indent="0">
              <a:buNone/>
            </a:pPr>
            <a:r>
              <a:rPr lang="pl-PL" sz="2800" b="1" dirty="0" smtClean="0">
                <a:latin typeface="Arial" charset="0"/>
                <a:ea typeface="Arial" charset="0"/>
                <a:cs typeface="Arial" charset="0"/>
              </a:rPr>
              <a:t>GENDER AND THE POLITICAL SPHERE</a:t>
            </a:r>
          </a:p>
          <a:p>
            <a:pPr marL="0" indent="0">
              <a:buNone/>
            </a:pPr>
            <a:endParaRPr lang="pl-PL" sz="2400" dirty="0" smtClean="0"/>
          </a:p>
          <a:p>
            <a:pPr marL="0" indent="0">
              <a:buNone/>
            </a:pPr>
            <a:r>
              <a:rPr lang="pl-PL" sz="2400" dirty="0" err="1" smtClean="0">
                <a:latin typeface="Arial" charset="0"/>
                <a:ea typeface="Arial" charset="0"/>
                <a:cs typeface="Arial" charset="0"/>
              </a:rPr>
              <a:t>Globally</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as </a:t>
            </a:r>
            <a:r>
              <a:rPr lang="pl-PL" sz="2400" dirty="0" err="1" smtClean="0">
                <a:latin typeface="Arial" charset="0"/>
                <a:ea typeface="Arial" charset="0"/>
                <a:cs typeface="Arial" charset="0"/>
              </a:rPr>
              <a:t>underrepresented</a:t>
            </a:r>
            <a:r>
              <a:rPr lang="pl-PL" sz="2400" dirty="0" smtClean="0">
                <a:latin typeface="Arial" charset="0"/>
                <a:ea typeface="Arial" charset="0"/>
                <a:cs typeface="Arial" charset="0"/>
              </a:rPr>
              <a:t> in </a:t>
            </a:r>
            <a:r>
              <a:rPr lang="pl-PL" sz="2400" dirty="0" err="1" smtClean="0">
                <a:latin typeface="Arial" charset="0"/>
                <a:ea typeface="Arial" charset="0"/>
                <a:cs typeface="Arial" charset="0"/>
              </a:rPr>
              <a:t>politics</a:t>
            </a:r>
            <a:r>
              <a:rPr lang="pl-PL" sz="2400" dirty="0" smtClean="0">
                <a:latin typeface="Arial" charset="0"/>
                <a:ea typeface="Arial" charset="0"/>
                <a:cs typeface="Arial" charset="0"/>
              </a:rPr>
              <a:t>.</a:t>
            </a:r>
            <a:endParaRPr lang="pl-PL" sz="2400" dirty="0">
              <a:latin typeface="Arial" charset="0"/>
              <a:ea typeface="Arial" charset="0"/>
              <a:cs typeface="Arial" charset="0"/>
            </a:endParaRPr>
          </a:p>
          <a:p>
            <a:pPr marL="0" indent="0">
              <a:buNone/>
            </a:pPr>
            <a:endParaRPr lang="pl-PL" sz="2400" dirty="0" smtClean="0">
              <a:latin typeface="Arial" charset="0"/>
              <a:ea typeface="Arial" charset="0"/>
              <a:cs typeface="Arial" charset="0"/>
            </a:endParaRPr>
          </a:p>
          <a:p>
            <a:pPr marL="0" indent="0">
              <a:buNone/>
            </a:pPr>
            <a:r>
              <a:rPr lang="pl-PL" sz="2400" dirty="0" smtClean="0">
                <a:latin typeface="Arial" charset="0"/>
                <a:ea typeface="Arial" charset="0"/>
                <a:cs typeface="Arial" charset="0"/>
              </a:rPr>
              <a:t>Instruments for </a:t>
            </a:r>
            <a:r>
              <a:rPr lang="pl-PL" sz="2400" dirty="0" err="1" smtClean="0">
                <a:latin typeface="Arial" charset="0"/>
                <a:ea typeface="Arial" charset="0"/>
                <a:cs typeface="Arial" charset="0"/>
              </a:rPr>
              <a:t>fostering</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civil</a:t>
            </a:r>
            <a:r>
              <a:rPr lang="pl-PL" sz="2400" dirty="0" smtClean="0">
                <a:latin typeface="Arial" charset="0"/>
                <a:ea typeface="Arial" charset="0"/>
                <a:cs typeface="Arial" charset="0"/>
              </a:rPr>
              <a:t> and </a:t>
            </a:r>
            <a:r>
              <a:rPr lang="pl-PL" sz="2400" dirty="0" err="1" smtClean="0">
                <a:latin typeface="Arial" charset="0"/>
                <a:ea typeface="Arial" charset="0"/>
                <a:cs typeface="Arial" charset="0"/>
              </a:rPr>
              <a:t>political</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participations</a:t>
            </a:r>
            <a:r>
              <a:rPr lang="pl-PL" sz="2400" dirty="0" smtClean="0">
                <a:latin typeface="Arial" charset="0"/>
                <a:ea typeface="Arial" charset="0"/>
                <a:cs typeface="Arial" charset="0"/>
              </a:rPr>
              <a:t> of </a:t>
            </a: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a:t>
            </a:r>
          </a:p>
          <a:p>
            <a:r>
              <a:rPr lang="pl-PL" sz="2400" dirty="0" err="1">
                <a:latin typeface="Arial" charset="0"/>
                <a:ea typeface="Arial" charset="0"/>
                <a:cs typeface="Arial" charset="0"/>
              </a:rPr>
              <a:t>quotas</a:t>
            </a:r>
            <a:r>
              <a:rPr lang="pl-PL" sz="2400" dirty="0">
                <a:latin typeface="Arial" charset="0"/>
                <a:ea typeface="Arial" charset="0"/>
                <a:cs typeface="Arial" charset="0"/>
              </a:rPr>
              <a:t> for </a:t>
            </a:r>
            <a:r>
              <a:rPr lang="pl-PL" sz="2400" dirty="0" err="1">
                <a:latin typeface="Arial" charset="0"/>
                <a:ea typeface="Arial" charset="0"/>
                <a:cs typeface="Arial" charset="0"/>
              </a:rPr>
              <a:t>women</a:t>
            </a:r>
            <a:r>
              <a:rPr lang="pl-PL" sz="2400" dirty="0">
                <a:latin typeface="Arial" charset="0"/>
                <a:ea typeface="Arial" charset="0"/>
                <a:cs typeface="Arial" charset="0"/>
              </a:rPr>
              <a:t>, </a:t>
            </a:r>
            <a:endParaRPr lang="pl-PL" sz="2400" dirty="0" smtClean="0">
              <a:latin typeface="Arial" charset="0"/>
              <a:ea typeface="Arial" charset="0"/>
              <a:cs typeface="Arial" charset="0"/>
            </a:endParaRPr>
          </a:p>
          <a:p>
            <a:r>
              <a:rPr lang="pl-PL" sz="2400" dirty="0" err="1">
                <a:latin typeface="Arial" charset="0"/>
                <a:ea typeface="Arial" charset="0"/>
                <a:cs typeface="Arial" charset="0"/>
              </a:rPr>
              <a:t>e</a:t>
            </a:r>
            <a:r>
              <a:rPr lang="pl-PL" sz="2400" dirty="0" err="1" smtClean="0">
                <a:latin typeface="Arial" charset="0"/>
                <a:ea typeface="Arial" charset="0"/>
                <a:cs typeface="Arial" charset="0"/>
              </a:rPr>
              <a:t>ducation</a:t>
            </a:r>
            <a:r>
              <a:rPr lang="pl-PL" sz="2400" dirty="0" smtClean="0">
                <a:latin typeface="Arial" charset="0"/>
                <a:ea typeface="Arial" charset="0"/>
                <a:cs typeface="Arial" charset="0"/>
              </a:rPr>
              <a:t> and </a:t>
            </a:r>
            <a:r>
              <a:rPr lang="pl-PL" sz="2400" dirty="0" err="1" smtClean="0">
                <a:latin typeface="Arial" charset="0"/>
                <a:ea typeface="Arial" charset="0"/>
                <a:cs typeface="Arial" charset="0"/>
              </a:rPr>
              <a:t>training</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oriented</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towards</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building</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their</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political</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empowerment</a:t>
            </a:r>
            <a:r>
              <a:rPr lang="pl-PL" sz="2400" dirty="0">
                <a:latin typeface="Arial" charset="0"/>
                <a:ea typeface="Arial" charset="0"/>
                <a:cs typeface="Arial" charset="0"/>
              </a:rPr>
              <a:t>,</a:t>
            </a:r>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introduction</a:t>
            </a:r>
            <a:r>
              <a:rPr lang="pl-PL" sz="2400" dirty="0" smtClean="0">
                <a:latin typeface="Arial" charset="0"/>
                <a:ea typeface="Arial" charset="0"/>
                <a:cs typeface="Arial" charset="0"/>
              </a:rPr>
              <a:t> </a:t>
            </a:r>
            <a:r>
              <a:rPr lang="pl-PL" sz="2400" dirty="0">
                <a:latin typeface="Arial" charset="0"/>
                <a:ea typeface="Arial" charset="0"/>
                <a:cs typeface="Arial" charset="0"/>
              </a:rPr>
              <a:t>of </a:t>
            </a:r>
            <a:r>
              <a:rPr lang="pl-PL" sz="2400" dirty="0" err="1">
                <a:latin typeface="Arial" charset="0"/>
                <a:ea typeface="Arial" charset="0"/>
                <a:cs typeface="Arial" charset="0"/>
              </a:rPr>
              <a:t>political</a:t>
            </a:r>
            <a:r>
              <a:rPr lang="pl-PL" sz="2400" dirty="0">
                <a:latin typeface="Arial" charset="0"/>
                <a:ea typeface="Arial" charset="0"/>
                <a:cs typeface="Arial" charset="0"/>
              </a:rPr>
              <a:t>, </a:t>
            </a:r>
            <a:r>
              <a:rPr lang="pl-PL" sz="2400" dirty="0" err="1">
                <a:latin typeface="Arial" charset="0"/>
                <a:ea typeface="Arial" charset="0"/>
                <a:cs typeface="Arial" charset="0"/>
              </a:rPr>
              <a:t>institutional</a:t>
            </a:r>
            <a:r>
              <a:rPr lang="pl-PL" sz="2400" dirty="0">
                <a:latin typeface="Arial" charset="0"/>
                <a:ea typeface="Arial" charset="0"/>
                <a:cs typeface="Arial" charset="0"/>
              </a:rPr>
              <a:t> and </a:t>
            </a:r>
            <a:r>
              <a:rPr lang="pl-PL" sz="2400" dirty="0" err="1">
                <a:latin typeface="Arial" charset="0"/>
                <a:ea typeface="Arial" charset="0"/>
                <a:cs typeface="Arial" charset="0"/>
              </a:rPr>
              <a:t>financial</a:t>
            </a:r>
            <a:r>
              <a:rPr lang="pl-PL" sz="2400" dirty="0">
                <a:latin typeface="Arial" charset="0"/>
                <a:ea typeface="Arial" charset="0"/>
                <a:cs typeface="Arial" charset="0"/>
              </a:rPr>
              <a:t> </a:t>
            </a:r>
            <a:r>
              <a:rPr lang="pl-PL" sz="2400" dirty="0" err="1">
                <a:latin typeface="Arial" charset="0"/>
                <a:ea typeface="Arial" charset="0"/>
                <a:cs typeface="Arial" charset="0"/>
              </a:rPr>
              <a:t>guarantees</a:t>
            </a:r>
            <a:r>
              <a:rPr lang="pl-PL" sz="2400" dirty="0">
                <a:latin typeface="Arial" charset="0"/>
                <a:ea typeface="Arial" charset="0"/>
                <a:cs typeface="Arial" charset="0"/>
              </a:rPr>
              <a:t> </a:t>
            </a:r>
            <a:r>
              <a:rPr lang="pl-PL" sz="2400" dirty="0" err="1">
                <a:latin typeface="Arial" charset="0"/>
                <a:ea typeface="Arial" charset="0"/>
                <a:cs typeface="Arial" charset="0"/>
              </a:rPr>
              <a:t>that</a:t>
            </a:r>
            <a:r>
              <a:rPr lang="pl-PL" sz="2400" dirty="0">
                <a:latin typeface="Arial" charset="0"/>
                <a:ea typeface="Arial" charset="0"/>
                <a:cs typeface="Arial" charset="0"/>
              </a:rPr>
              <a:t> </a:t>
            </a:r>
            <a:r>
              <a:rPr lang="pl-PL" sz="2400" dirty="0" err="1">
                <a:latin typeface="Arial" charset="0"/>
                <a:ea typeface="Arial" charset="0"/>
                <a:cs typeface="Arial" charset="0"/>
              </a:rPr>
              <a:t>promote</a:t>
            </a:r>
            <a:r>
              <a:rPr lang="pl-PL" sz="2400" dirty="0">
                <a:latin typeface="Arial" charset="0"/>
                <a:ea typeface="Arial" charset="0"/>
                <a:cs typeface="Arial" charset="0"/>
              </a:rPr>
              <a:t> </a:t>
            </a:r>
            <a:r>
              <a:rPr lang="pl-PL" sz="2400" dirty="0" err="1">
                <a:latin typeface="Arial" charset="0"/>
                <a:ea typeface="Arial" charset="0"/>
                <a:cs typeface="Arial" charset="0"/>
              </a:rPr>
              <a:t>women’s</a:t>
            </a:r>
            <a:r>
              <a:rPr lang="pl-PL" sz="2400" dirty="0">
                <a:latin typeface="Arial" charset="0"/>
                <a:ea typeface="Arial" charset="0"/>
                <a:cs typeface="Arial" charset="0"/>
              </a:rPr>
              <a:t> </a:t>
            </a:r>
            <a:r>
              <a:rPr lang="pl-PL" sz="2400" dirty="0" err="1">
                <a:latin typeface="Arial" charset="0"/>
                <a:ea typeface="Arial" charset="0"/>
                <a:cs typeface="Arial" charset="0"/>
              </a:rPr>
              <a:t>candidacies</a:t>
            </a:r>
            <a:r>
              <a:rPr lang="pl-PL" sz="2400" dirty="0">
                <a:latin typeface="Arial" charset="0"/>
                <a:ea typeface="Arial" charset="0"/>
                <a:cs typeface="Arial" charset="0"/>
              </a:rPr>
              <a:t> to </a:t>
            </a:r>
            <a:r>
              <a:rPr lang="pl-PL" sz="2400" dirty="0" err="1">
                <a:latin typeface="Arial" charset="0"/>
                <a:ea typeface="Arial" charset="0"/>
                <a:cs typeface="Arial" charset="0"/>
              </a:rPr>
              <a:t>ensure</a:t>
            </a:r>
            <a:r>
              <a:rPr lang="pl-PL" sz="2400" dirty="0">
                <a:latin typeface="Arial" charset="0"/>
                <a:ea typeface="Arial" charset="0"/>
                <a:cs typeface="Arial" charset="0"/>
              </a:rPr>
              <a:t> the </a:t>
            </a:r>
            <a:r>
              <a:rPr lang="pl-PL" sz="2400" dirty="0" err="1">
                <a:latin typeface="Arial" charset="0"/>
                <a:ea typeface="Arial" charset="0"/>
                <a:cs typeface="Arial" charset="0"/>
              </a:rPr>
              <a:t>equal</a:t>
            </a:r>
            <a:r>
              <a:rPr lang="pl-PL" sz="2400" dirty="0">
                <a:latin typeface="Arial" charset="0"/>
                <a:ea typeface="Arial" charset="0"/>
                <a:cs typeface="Arial" charset="0"/>
              </a:rPr>
              <a:t> </a:t>
            </a:r>
            <a:r>
              <a:rPr lang="pl-PL" sz="2400" dirty="0" err="1" smtClean="0">
                <a:latin typeface="Arial" charset="0"/>
                <a:ea typeface="Arial" charset="0"/>
                <a:cs typeface="Arial" charset="0"/>
              </a:rPr>
              <a:t>gender</a:t>
            </a:r>
            <a:r>
              <a:rPr lang="pl-PL" sz="2400" dirty="0" smtClean="0">
                <a:latin typeface="Arial" charset="0"/>
                <a:ea typeface="Arial" charset="0"/>
                <a:cs typeface="Arial" charset="0"/>
              </a:rPr>
              <a:t> </a:t>
            </a:r>
            <a:r>
              <a:rPr lang="pl-PL" sz="2400" dirty="0" err="1" smtClean="0">
                <a:latin typeface="Arial" charset="0"/>
                <a:ea typeface="Arial" charset="0"/>
                <a:cs typeface="Arial" charset="0"/>
              </a:rPr>
              <a:t>participation</a:t>
            </a:r>
            <a:r>
              <a:rPr lang="pl-PL" sz="2400" dirty="0" smtClean="0">
                <a:latin typeface="Arial" charset="0"/>
                <a:ea typeface="Arial" charset="0"/>
                <a:cs typeface="Arial" charset="0"/>
              </a:rPr>
              <a:t>.</a:t>
            </a:r>
          </a:p>
          <a:p>
            <a:pPr marL="0" indent="0">
              <a:buNone/>
            </a:pPr>
            <a:endParaRPr lang="pl-PL" dirty="0" smtClean="0"/>
          </a:p>
        </p:txBody>
      </p:sp>
    </p:spTree>
    <p:extLst>
      <p:ext uri="{BB962C8B-B14F-4D97-AF65-F5344CB8AC3E}">
        <p14:creationId xmlns:p14="http://schemas.microsoft.com/office/powerpoint/2010/main" val="195981976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0" indent="0">
              <a:buNone/>
            </a:pPr>
            <a:r>
              <a:rPr lang="pl-PL" sz="2800" b="1" dirty="0" smtClean="0">
                <a:latin typeface="Arial" charset="0"/>
                <a:ea typeface="Arial" charset="0"/>
                <a:cs typeface="Arial" charset="0"/>
              </a:rPr>
              <a:t>CULTURAL SOURCES OF GENDER EQUITY PROBLEMS:</a:t>
            </a:r>
          </a:p>
          <a:p>
            <a:pPr marL="0" indent="0">
              <a:buNone/>
            </a:pPr>
            <a:endParaRPr lang="tr-TR" dirty="0" smtClean="0">
              <a:effectLst/>
              <a:latin typeface="Arial" charset="0"/>
              <a:ea typeface="Arial" charset="0"/>
              <a:cs typeface="Arial" charset="0"/>
            </a:endParaRPr>
          </a:p>
          <a:p>
            <a:r>
              <a:rPr lang="tr-TR" dirty="0" err="1" smtClean="0">
                <a:effectLst/>
                <a:latin typeface="Arial" charset="0"/>
                <a:ea typeface="Arial" charset="0"/>
                <a:cs typeface="Arial" charset="0"/>
              </a:rPr>
              <a:t>Patriarchy</a:t>
            </a:r>
            <a:r>
              <a:rPr lang="tr-TR" dirty="0" smtClean="0">
                <a:effectLst/>
                <a:latin typeface="Arial" charset="0"/>
                <a:ea typeface="Arial" charset="0"/>
                <a:cs typeface="Arial" charset="0"/>
              </a:rPr>
              <a:t>;</a:t>
            </a:r>
            <a:endParaRPr lang="pl-PL" dirty="0">
              <a:effectLst/>
              <a:latin typeface="Arial" charset="0"/>
              <a:ea typeface="Arial" charset="0"/>
              <a:cs typeface="Arial" charset="0"/>
            </a:endParaRPr>
          </a:p>
          <a:p>
            <a:r>
              <a:rPr lang="pl-PL" dirty="0" err="1" smtClean="0">
                <a:effectLst/>
                <a:latin typeface="Arial" charset="0"/>
                <a:ea typeface="Arial" charset="0"/>
                <a:cs typeface="Arial" charset="0"/>
              </a:rPr>
              <a:t>St</a:t>
            </a:r>
            <a:r>
              <a:rPr lang="tr-TR" dirty="0" err="1" smtClean="0">
                <a:effectLst/>
                <a:latin typeface="Arial" charset="0"/>
                <a:ea typeface="Arial" charset="0"/>
                <a:cs typeface="Arial" charset="0"/>
              </a:rPr>
              <a:t>ereotypes</a:t>
            </a:r>
            <a:r>
              <a:rPr lang="tr-TR" dirty="0" smtClean="0">
                <a:effectLst/>
                <a:latin typeface="Arial" charset="0"/>
                <a:ea typeface="Arial" charset="0"/>
                <a:cs typeface="Arial" charset="0"/>
              </a:rPr>
              <a:t>;</a:t>
            </a:r>
            <a:endParaRPr lang="pl-PL" dirty="0">
              <a:effectLst/>
              <a:latin typeface="Arial" charset="0"/>
              <a:ea typeface="Arial" charset="0"/>
              <a:cs typeface="Arial" charset="0"/>
            </a:endParaRPr>
          </a:p>
          <a:p>
            <a:r>
              <a:rPr lang="tr-TR" dirty="0" smtClean="0">
                <a:effectLst/>
                <a:latin typeface="Arial" charset="0"/>
                <a:ea typeface="Arial" charset="0"/>
                <a:cs typeface="Arial" charset="0"/>
              </a:rPr>
              <a:t>Economic </a:t>
            </a:r>
            <a:r>
              <a:rPr lang="tr-TR" dirty="0" err="1">
                <a:effectLst/>
                <a:latin typeface="Arial" charset="0"/>
                <a:ea typeface="Arial" charset="0"/>
                <a:cs typeface="Arial" charset="0"/>
              </a:rPr>
              <a:t>i</a:t>
            </a:r>
            <a:r>
              <a:rPr lang="tr-TR" dirty="0" err="1" smtClean="0">
                <a:effectLst/>
                <a:latin typeface="Arial" charset="0"/>
                <a:ea typeface="Arial" charset="0"/>
                <a:cs typeface="Arial" charset="0"/>
              </a:rPr>
              <a:t>nsecurity</a:t>
            </a:r>
            <a:r>
              <a:rPr lang="tr-TR" dirty="0" smtClean="0">
                <a:effectLst/>
                <a:latin typeface="Arial" charset="0"/>
                <a:ea typeface="Arial" charset="0"/>
                <a:cs typeface="Arial" charset="0"/>
              </a:rPr>
              <a:t> of </a:t>
            </a:r>
            <a:r>
              <a:rPr lang="tr-TR" dirty="0" err="1" smtClean="0">
                <a:effectLst/>
                <a:latin typeface="Arial" charset="0"/>
                <a:ea typeface="Arial" charset="0"/>
                <a:cs typeface="Arial" charset="0"/>
              </a:rPr>
              <a:t>women</a:t>
            </a:r>
            <a:r>
              <a:rPr lang="tr-TR" dirty="0" smtClean="0">
                <a:effectLst/>
                <a:latin typeface="Arial" charset="0"/>
                <a:ea typeface="Arial" charset="0"/>
                <a:cs typeface="Arial" charset="0"/>
              </a:rPr>
              <a:t>.</a:t>
            </a:r>
            <a:endParaRPr lang="pl-PL" dirty="0">
              <a:effectLst/>
              <a:latin typeface="Arial" charset="0"/>
              <a:ea typeface="Arial" charset="0"/>
              <a:cs typeface="Arial" charset="0"/>
            </a:endParaRPr>
          </a:p>
          <a:p>
            <a:endParaRPr lang="pl-PL" dirty="0"/>
          </a:p>
        </p:txBody>
      </p:sp>
    </p:spTree>
    <p:extLst>
      <p:ext uri="{BB962C8B-B14F-4D97-AF65-F5344CB8AC3E}">
        <p14:creationId xmlns:p14="http://schemas.microsoft.com/office/powerpoint/2010/main" val="11944704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412776"/>
            <a:ext cx="8229600" cy="4713387"/>
          </a:xfrm>
        </p:spPr>
        <p:txBody>
          <a:bodyPr/>
          <a:lstStyle/>
          <a:p>
            <a:pPr marL="0" indent="0">
              <a:buNone/>
            </a:pPr>
            <a:r>
              <a:rPr lang="pl-PL" sz="2800" b="1" dirty="0" smtClean="0">
                <a:latin typeface="Arial" charset="0"/>
                <a:ea typeface="Arial" charset="0"/>
                <a:cs typeface="Arial" charset="0"/>
              </a:rPr>
              <a:t>PATRIARCHY</a:t>
            </a:r>
          </a:p>
          <a:p>
            <a:r>
              <a:rPr lang="pl-PL" sz="2400" dirty="0" smtClean="0">
                <a:effectLst/>
                <a:latin typeface="Arial" charset="0"/>
                <a:ea typeface="Arial" charset="0"/>
                <a:cs typeface="Arial" charset="0"/>
              </a:rPr>
              <a:t>Patriarchy </a:t>
            </a:r>
            <a:r>
              <a:rPr lang="pl-PL" sz="2400" dirty="0" err="1">
                <a:effectLst/>
                <a:latin typeface="Arial" charset="0"/>
                <a:ea typeface="Arial" charset="0"/>
                <a:cs typeface="Arial" charset="0"/>
              </a:rPr>
              <a:t>is</a:t>
            </a:r>
            <a:r>
              <a:rPr lang="pl-PL" sz="2400" dirty="0">
                <a:effectLst/>
                <a:latin typeface="Arial" charset="0"/>
                <a:ea typeface="Arial" charset="0"/>
                <a:cs typeface="Arial" charset="0"/>
              </a:rPr>
              <a:t> </a:t>
            </a:r>
            <a:r>
              <a:rPr lang="pl-PL" sz="2400" dirty="0" err="1" smtClean="0">
                <a:effectLst/>
                <a:latin typeface="Arial" charset="0"/>
                <a:ea typeface="Arial" charset="0"/>
                <a:cs typeface="Arial" charset="0"/>
              </a:rPr>
              <a:t>constituted</a:t>
            </a:r>
            <a:r>
              <a:rPr lang="pl-PL" sz="2400" dirty="0" smtClean="0">
                <a:effectLst/>
                <a:latin typeface="Arial" charset="0"/>
                <a:ea typeface="Arial" charset="0"/>
                <a:cs typeface="Arial" charset="0"/>
              </a:rPr>
              <a:t> by a </a:t>
            </a:r>
            <a:r>
              <a:rPr lang="pl-PL" sz="2400" dirty="0" err="1">
                <a:effectLst/>
                <a:latin typeface="Arial" charset="0"/>
                <a:ea typeface="Arial" charset="0"/>
                <a:cs typeface="Arial" charset="0"/>
              </a:rPr>
              <a:t>social</a:t>
            </a:r>
            <a:r>
              <a:rPr lang="pl-PL" sz="2400" dirty="0">
                <a:effectLst/>
                <a:latin typeface="Arial" charset="0"/>
                <a:ea typeface="Arial" charset="0"/>
                <a:cs typeface="Arial" charset="0"/>
              </a:rPr>
              <a:t> system in </a:t>
            </a:r>
            <a:r>
              <a:rPr lang="pl-PL" sz="2400" dirty="0" err="1">
                <a:effectLst/>
                <a:latin typeface="Arial" charset="0"/>
                <a:ea typeface="Arial" charset="0"/>
                <a:cs typeface="Arial" charset="0"/>
              </a:rPr>
              <a:t>which</a:t>
            </a:r>
            <a:r>
              <a:rPr lang="pl-PL" sz="2400" dirty="0">
                <a:effectLst/>
                <a:latin typeface="Arial" charset="0"/>
                <a:ea typeface="Arial" charset="0"/>
                <a:cs typeface="Arial" charset="0"/>
              </a:rPr>
              <a:t> men </a:t>
            </a:r>
            <a:r>
              <a:rPr lang="pl-PL" sz="2400" dirty="0" err="1">
                <a:effectLst/>
                <a:latin typeface="Arial" charset="0"/>
                <a:ea typeface="Arial" charset="0"/>
                <a:cs typeface="Arial" charset="0"/>
              </a:rPr>
              <a:t>hold</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primary</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power</a:t>
            </a:r>
            <a:r>
              <a:rPr lang="pl-PL" sz="2400" dirty="0">
                <a:effectLst/>
                <a:latin typeface="Arial" charset="0"/>
                <a:ea typeface="Arial" charset="0"/>
                <a:cs typeface="Arial" charset="0"/>
              </a:rPr>
              <a:t> and </a:t>
            </a:r>
            <a:r>
              <a:rPr lang="pl-PL" sz="2400" dirty="0" err="1">
                <a:effectLst/>
                <a:latin typeface="Arial" charset="0"/>
                <a:ea typeface="Arial" charset="0"/>
                <a:cs typeface="Arial" charset="0"/>
              </a:rPr>
              <a:t>predominate</a:t>
            </a:r>
            <a:r>
              <a:rPr lang="pl-PL" sz="2400" dirty="0">
                <a:effectLst/>
                <a:latin typeface="Arial" charset="0"/>
                <a:ea typeface="Arial" charset="0"/>
                <a:cs typeface="Arial" charset="0"/>
              </a:rPr>
              <a:t> in </a:t>
            </a:r>
            <a:r>
              <a:rPr lang="pl-PL" sz="2400" dirty="0" err="1">
                <a:effectLst/>
                <a:latin typeface="Arial" charset="0"/>
                <a:ea typeface="Arial" charset="0"/>
                <a:cs typeface="Arial" charset="0"/>
              </a:rPr>
              <a:t>roles</a:t>
            </a:r>
            <a:r>
              <a:rPr lang="pl-PL" sz="2400" dirty="0">
                <a:effectLst/>
                <a:latin typeface="Arial" charset="0"/>
                <a:ea typeface="Arial" charset="0"/>
                <a:cs typeface="Arial" charset="0"/>
              </a:rPr>
              <a:t> of </a:t>
            </a:r>
            <a:r>
              <a:rPr lang="pl-PL" sz="2400" dirty="0" err="1">
                <a:effectLst/>
                <a:latin typeface="Arial" charset="0"/>
                <a:ea typeface="Arial" charset="0"/>
                <a:cs typeface="Arial" charset="0"/>
              </a:rPr>
              <a:t>political</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leadership</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moral</a:t>
            </a:r>
            <a:r>
              <a:rPr lang="pl-PL" sz="2400" dirty="0">
                <a:effectLst/>
                <a:latin typeface="Arial" charset="0"/>
                <a:ea typeface="Arial" charset="0"/>
                <a:cs typeface="Arial" charset="0"/>
              </a:rPr>
              <a:t> authority, </a:t>
            </a:r>
            <a:r>
              <a:rPr lang="pl-PL" sz="2400" dirty="0" smtClean="0">
                <a:effectLst/>
                <a:latin typeface="Arial" charset="0"/>
                <a:ea typeface="Arial" charset="0"/>
                <a:cs typeface="Arial" charset="0"/>
              </a:rPr>
              <a:t>and </a:t>
            </a:r>
            <a:r>
              <a:rPr lang="pl-PL" sz="2400" dirty="0" err="1" smtClean="0">
                <a:effectLst/>
                <a:latin typeface="Arial" charset="0"/>
                <a:ea typeface="Arial" charset="0"/>
                <a:cs typeface="Arial" charset="0"/>
              </a:rPr>
              <a:t>social</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privilege</a:t>
            </a:r>
            <a:r>
              <a:rPr lang="pl-PL" sz="2400" dirty="0" smtClean="0">
                <a:effectLst/>
                <a:latin typeface="Arial" charset="0"/>
                <a:ea typeface="Arial" charset="0"/>
                <a:cs typeface="Arial" charset="0"/>
              </a:rPr>
              <a:t>. </a:t>
            </a:r>
          </a:p>
          <a:p>
            <a:endParaRPr lang="pl-PL" sz="2400" dirty="0" smtClean="0">
              <a:effectLst/>
              <a:latin typeface="Arial" charset="0"/>
              <a:ea typeface="Arial" charset="0"/>
              <a:cs typeface="Arial" charset="0"/>
            </a:endParaRPr>
          </a:p>
          <a:p>
            <a:r>
              <a:rPr lang="pl-PL" sz="2400" dirty="0" smtClean="0">
                <a:effectLst/>
                <a:latin typeface="Arial" charset="0"/>
                <a:ea typeface="Arial" charset="0"/>
                <a:cs typeface="Arial" charset="0"/>
              </a:rPr>
              <a:t>In </a:t>
            </a:r>
            <a:r>
              <a:rPr lang="pl-PL" sz="2400" dirty="0" err="1" smtClean="0">
                <a:effectLst/>
                <a:latin typeface="Arial" charset="0"/>
                <a:ea typeface="Arial" charset="0"/>
                <a:cs typeface="Arial" charset="0"/>
              </a:rPr>
              <a:t>patriarchical</a:t>
            </a:r>
            <a:r>
              <a:rPr lang="pl-PL" sz="2400" dirty="0" smtClean="0">
                <a:effectLst/>
                <a:latin typeface="Arial" charset="0"/>
                <a:ea typeface="Arial" charset="0"/>
                <a:cs typeface="Arial" charset="0"/>
              </a:rPr>
              <a:t> societies most </a:t>
            </a:r>
            <a:r>
              <a:rPr lang="pl-PL" sz="2400" dirty="0" err="1">
                <a:effectLst/>
                <a:latin typeface="Arial" charset="0"/>
                <a:ea typeface="Arial" charset="0"/>
                <a:cs typeface="Arial" charset="0"/>
              </a:rPr>
              <a:t>power</a:t>
            </a:r>
            <a:r>
              <a:rPr lang="pl-PL" sz="2400" dirty="0">
                <a:effectLst/>
                <a:latin typeface="Arial" charset="0"/>
                <a:ea typeface="Arial" charset="0"/>
                <a:cs typeface="Arial" charset="0"/>
              </a:rPr>
              <a:t> </a:t>
            </a:r>
            <a:r>
              <a:rPr lang="pl-PL" sz="2400" dirty="0" err="1" smtClean="0">
                <a:effectLst/>
                <a:latin typeface="Arial" charset="0"/>
                <a:ea typeface="Arial" charset="0"/>
                <a:cs typeface="Arial" charset="0"/>
              </a:rPr>
              <a:t>is</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assigned</a:t>
            </a:r>
            <a:r>
              <a:rPr lang="pl-PL" sz="2400" dirty="0" smtClean="0">
                <a:effectLst/>
                <a:latin typeface="Arial" charset="0"/>
                <a:ea typeface="Arial" charset="0"/>
                <a:cs typeface="Arial" charset="0"/>
              </a:rPr>
              <a:t> to men.</a:t>
            </a:r>
          </a:p>
          <a:p>
            <a:endParaRPr lang="pl-PL" sz="2400" dirty="0" smtClean="0">
              <a:effectLst/>
              <a:latin typeface="Arial" charset="0"/>
              <a:ea typeface="Arial" charset="0"/>
              <a:cs typeface="Arial" charset="0"/>
            </a:endParaRPr>
          </a:p>
          <a:p>
            <a:r>
              <a:rPr lang="pl-PL" sz="2400" dirty="0" smtClean="0">
                <a:effectLst/>
                <a:latin typeface="Arial" charset="0"/>
                <a:ea typeface="Arial" charset="0"/>
                <a:cs typeface="Arial" charset="0"/>
              </a:rPr>
              <a:t>Patriarchy </a:t>
            </a:r>
            <a:r>
              <a:rPr lang="pl-PL" sz="2400" dirty="0" err="1" smtClean="0">
                <a:effectLst/>
                <a:latin typeface="Arial" charset="0"/>
                <a:ea typeface="Arial" charset="0"/>
                <a:cs typeface="Arial" charset="0"/>
              </a:rPr>
              <a:t>assigns</a:t>
            </a:r>
            <a:r>
              <a:rPr lang="pl-PL" sz="2400" dirty="0" smtClean="0">
                <a:effectLst/>
                <a:latin typeface="Arial" charset="0"/>
                <a:ea typeface="Arial" charset="0"/>
                <a:cs typeface="Arial" charset="0"/>
              </a:rPr>
              <a:t> </a:t>
            </a:r>
            <a:r>
              <a:rPr lang="pl-PL" sz="2400" dirty="0" err="1">
                <a:effectLst/>
                <a:latin typeface="Arial" charset="0"/>
                <a:ea typeface="Arial" charset="0"/>
                <a:cs typeface="Arial" charset="0"/>
              </a:rPr>
              <a:t>higher</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value</a:t>
            </a:r>
            <a:r>
              <a:rPr lang="pl-PL" sz="2400" dirty="0">
                <a:effectLst/>
                <a:latin typeface="Arial" charset="0"/>
                <a:ea typeface="Arial" charset="0"/>
                <a:cs typeface="Arial" charset="0"/>
              </a:rPr>
              <a:t> to </a:t>
            </a:r>
            <a:r>
              <a:rPr lang="pl-PL" sz="2400" dirty="0" smtClean="0">
                <a:effectLst/>
                <a:latin typeface="Arial" charset="0"/>
                <a:ea typeface="Arial" charset="0"/>
                <a:cs typeface="Arial" charset="0"/>
              </a:rPr>
              <a:t>men </a:t>
            </a:r>
            <a:r>
              <a:rPr lang="pl-PL" sz="2400" dirty="0" err="1" smtClean="0">
                <a:effectLst/>
                <a:latin typeface="Arial" charset="0"/>
                <a:ea typeface="Arial" charset="0"/>
                <a:cs typeface="Arial" charset="0"/>
              </a:rPr>
              <a:t>than</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women</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it</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favors</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maleness</a:t>
            </a:r>
            <a:r>
              <a:rPr lang="pl-PL" sz="2400" dirty="0">
                <a:effectLst/>
                <a:latin typeface="Arial" charset="0"/>
                <a:ea typeface="Arial" charset="0"/>
                <a:cs typeface="Arial" charset="0"/>
              </a:rPr>
              <a:t>, and "</a:t>
            </a:r>
            <a:r>
              <a:rPr lang="pl-PL" sz="2400" dirty="0" err="1">
                <a:effectLst/>
                <a:latin typeface="Arial" charset="0"/>
                <a:ea typeface="Arial" charset="0"/>
                <a:cs typeface="Arial" charset="0"/>
              </a:rPr>
              <a:t>masculine</a:t>
            </a:r>
            <a:r>
              <a:rPr lang="pl-PL" sz="2400" dirty="0">
                <a:effectLst/>
                <a:latin typeface="Arial" charset="0"/>
                <a:ea typeface="Arial" charset="0"/>
                <a:cs typeface="Arial" charset="0"/>
              </a:rPr>
              <a:t> </a:t>
            </a:r>
            <a:r>
              <a:rPr lang="pl-PL" sz="2400" dirty="0" err="1" smtClean="0">
                <a:effectLst/>
                <a:latin typeface="Arial" charset="0"/>
                <a:ea typeface="Arial" charset="0"/>
                <a:cs typeface="Arial" charset="0"/>
              </a:rPr>
              <a:t>traits</a:t>
            </a:r>
            <a:r>
              <a:rPr lang="pl-PL" sz="2400" dirty="0" smtClean="0">
                <a:effectLst/>
                <a:latin typeface="Arial" charset="0"/>
                <a:ea typeface="Arial" charset="0"/>
                <a:cs typeface="Arial" charset="0"/>
              </a:rPr>
              <a:t>”.</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42788246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251520" y="1600200"/>
            <a:ext cx="8435280" cy="4525963"/>
          </a:xfrm>
        </p:spPr>
        <p:txBody>
          <a:bodyPr/>
          <a:lstStyle/>
          <a:p>
            <a:pPr marL="457200" lvl="1" indent="0">
              <a:buNone/>
            </a:pPr>
            <a:r>
              <a:rPr lang="tr-TR" dirty="0" smtClean="0">
                <a:effectLst/>
                <a:cs typeface="Arial" panose="020B0604020202020204" pitchFamily="34" charset="0"/>
              </a:rPr>
              <a:t>3. </a:t>
            </a:r>
            <a:r>
              <a:rPr lang="tr-TR" b="1" dirty="0" smtClean="0">
                <a:effectLst/>
                <a:latin typeface="Arial" panose="020B0604020202020204" pitchFamily="34" charset="0"/>
                <a:cs typeface="Arial" panose="020B0604020202020204" pitchFamily="34" charset="0"/>
              </a:rPr>
              <a:t>GENDER EQUITY PROBLEMS IN MARITIME</a:t>
            </a:r>
          </a:p>
          <a:p>
            <a:pPr marL="457200" lvl="1" indent="0">
              <a:buNone/>
            </a:pPr>
            <a:endParaRPr lang="tr-TR" dirty="0" smtClean="0">
              <a:effectLst/>
              <a:latin typeface="Arial" panose="020B0604020202020204" pitchFamily="34" charset="0"/>
              <a:cs typeface="Arial" panose="020B0604020202020204" pitchFamily="34" charset="0"/>
            </a:endParaRPr>
          </a:p>
          <a:p>
            <a:pPr marL="457200" lvl="1" indent="0">
              <a:buNone/>
            </a:pPr>
            <a:r>
              <a:rPr lang="tr-TR" dirty="0" smtClean="0">
                <a:effectLst/>
                <a:latin typeface="Arial" panose="020B0604020202020204" pitchFamily="34" charset="0"/>
                <a:cs typeface="Arial" panose="020B0604020202020204" pitchFamily="34" charset="0"/>
              </a:rPr>
              <a:t>3.1       Gender </a:t>
            </a:r>
            <a:r>
              <a:rPr lang="tr-TR" dirty="0" err="1">
                <a:effectLst/>
                <a:latin typeface="Arial" panose="020B0604020202020204" pitchFamily="34" charset="0"/>
                <a:cs typeface="Arial" panose="020B0604020202020204" pitchFamily="34" charset="0"/>
              </a:rPr>
              <a:t>Bias</a:t>
            </a:r>
            <a:r>
              <a:rPr lang="tr-TR" dirty="0">
                <a:effectLst/>
                <a:latin typeface="Arial" panose="020B0604020202020204" pitchFamily="34" charset="0"/>
                <a:cs typeface="Arial" panose="020B0604020202020204" pitchFamily="34" charset="0"/>
              </a:rPr>
              <a:t> </a:t>
            </a:r>
            <a:r>
              <a:rPr lang="tr-TR" dirty="0" err="1">
                <a:effectLst/>
                <a:latin typeface="Arial" panose="020B0604020202020204" pitchFamily="34" charset="0"/>
                <a:cs typeface="Arial" panose="020B0604020202020204" pitchFamily="34" charset="0"/>
              </a:rPr>
              <a:t>and</a:t>
            </a:r>
            <a:r>
              <a:rPr lang="tr-TR" dirty="0">
                <a:effectLst/>
                <a:latin typeface="Arial" panose="020B0604020202020204" pitchFamily="34" charset="0"/>
                <a:cs typeface="Arial" panose="020B0604020202020204" pitchFamily="34" charset="0"/>
              </a:rPr>
              <a:t> </a:t>
            </a:r>
            <a:r>
              <a:rPr lang="tr-TR" dirty="0" err="1">
                <a:effectLst/>
                <a:latin typeface="Arial" panose="020B0604020202020204" pitchFamily="34" charset="0"/>
                <a:cs typeface="Arial" panose="020B0604020202020204" pitchFamily="34" charset="0"/>
              </a:rPr>
              <a:t>Problems</a:t>
            </a:r>
            <a:r>
              <a:rPr lang="tr-TR" dirty="0">
                <a:effectLst/>
                <a:latin typeface="Arial" panose="020B0604020202020204" pitchFamily="34" charset="0"/>
                <a:cs typeface="Arial" panose="020B0604020202020204" pitchFamily="34" charset="0"/>
              </a:rPr>
              <a:t> </a:t>
            </a:r>
            <a:r>
              <a:rPr lang="tr-TR" dirty="0" err="1" smtClean="0">
                <a:effectLst/>
                <a:latin typeface="Arial" panose="020B0604020202020204" pitchFamily="34" charset="0"/>
                <a:cs typeface="Arial" panose="020B0604020202020204" pitchFamily="34" charset="0"/>
              </a:rPr>
              <a:t>Encountered</a:t>
            </a:r>
            <a:r>
              <a:rPr lang="tr-TR" dirty="0" smtClean="0">
                <a:effectLst/>
                <a:latin typeface="Arial" panose="020B0604020202020204" pitchFamily="34" charset="0"/>
                <a:cs typeface="Arial" panose="020B0604020202020204" pitchFamily="34" charset="0"/>
              </a:rPr>
              <a:t> 	        </a:t>
            </a:r>
            <a:r>
              <a:rPr lang="tr-TR" dirty="0" err="1" smtClean="0">
                <a:effectLst/>
                <a:latin typeface="Arial" panose="020B0604020202020204" pitchFamily="34" charset="0"/>
                <a:cs typeface="Arial" panose="020B0604020202020204" pitchFamily="34" charset="0"/>
              </a:rPr>
              <a:t>During</a:t>
            </a:r>
            <a:r>
              <a:rPr lang="tr-TR" dirty="0" smtClean="0">
                <a:effectLst/>
                <a:latin typeface="Arial" panose="020B0604020202020204" pitchFamily="34" charset="0"/>
                <a:cs typeface="Arial" panose="020B0604020202020204" pitchFamily="34" charset="0"/>
              </a:rPr>
              <a:t> </a:t>
            </a:r>
            <a:r>
              <a:rPr lang="tr-TR" dirty="0" err="1" smtClean="0">
                <a:effectLst/>
                <a:latin typeface="Arial" panose="020B0604020202020204" pitchFamily="34" charset="0"/>
                <a:cs typeface="Arial" panose="020B0604020202020204" pitchFamily="34" charset="0"/>
              </a:rPr>
              <a:t>Duties</a:t>
            </a:r>
            <a:endParaRPr lang="tr-TR" dirty="0">
              <a:effectLst/>
              <a:latin typeface="Arial" panose="020B0604020202020204" pitchFamily="34" charset="0"/>
              <a:cs typeface="Arial" panose="020B0604020202020204" pitchFamily="34" charset="0"/>
            </a:endParaRPr>
          </a:p>
          <a:p>
            <a:pPr marL="457200" lvl="1" indent="0">
              <a:lnSpc>
                <a:spcPct val="150000"/>
              </a:lnSpc>
              <a:buNone/>
            </a:pPr>
            <a:r>
              <a:rPr lang="tr-TR" sz="2400" dirty="0" smtClean="0">
                <a:effectLst/>
                <a:latin typeface="Arial" panose="020B0604020202020204" pitchFamily="34" charset="0"/>
                <a:cs typeface="Arial" panose="020B0604020202020204" pitchFamily="34" charset="0"/>
              </a:rPr>
              <a:t>		3.1.1.  </a:t>
            </a:r>
            <a:r>
              <a:rPr lang="tr-TR" sz="2400" dirty="0" err="1" smtClean="0">
                <a:effectLst/>
                <a:latin typeface="Arial" panose="020B0604020202020204" pitchFamily="34" charset="0"/>
                <a:cs typeface="Arial" panose="020B0604020202020204" pitchFamily="34" charset="0"/>
              </a:rPr>
              <a:t>Patriarchy</a:t>
            </a:r>
            <a:endParaRPr lang="tr-TR" sz="2400" dirty="0" smtClean="0">
              <a:effectLst/>
              <a:latin typeface="Arial" panose="020B0604020202020204" pitchFamily="34" charset="0"/>
              <a:cs typeface="Arial" panose="020B0604020202020204" pitchFamily="34" charset="0"/>
            </a:endParaRPr>
          </a:p>
          <a:p>
            <a:pPr marL="457200" lvl="1" indent="0">
              <a:lnSpc>
                <a:spcPct val="150000"/>
              </a:lnSpc>
              <a:buNone/>
            </a:pPr>
            <a:r>
              <a:rPr lang="tr-TR" sz="2400" dirty="0" smtClean="0">
                <a:effectLst/>
                <a:latin typeface="Arial" panose="020B0604020202020204" pitchFamily="34" charset="0"/>
                <a:cs typeface="Arial" panose="020B0604020202020204" pitchFamily="34" charset="0"/>
              </a:rPr>
              <a:t>		3.1.2.  </a:t>
            </a:r>
            <a:r>
              <a:rPr lang="tr-TR" sz="2400" dirty="0">
                <a:effectLst/>
                <a:latin typeface="Arial" panose="020B0604020202020204" pitchFamily="34" charset="0"/>
                <a:cs typeface="Arial" panose="020B0604020202020204" pitchFamily="34" charset="0"/>
              </a:rPr>
              <a:t>Gender </a:t>
            </a:r>
            <a:r>
              <a:rPr lang="tr-TR" sz="2400" dirty="0" err="1" smtClean="0">
                <a:effectLst/>
                <a:latin typeface="Arial" panose="020B0604020202020204" pitchFamily="34" charset="0"/>
                <a:cs typeface="Arial" panose="020B0604020202020204" pitchFamily="34" charset="0"/>
              </a:rPr>
              <a:t>Stereotypes</a:t>
            </a:r>
            <a:endParaRPr lang="tr-TR" sz="2400" dirty="0" smtClean="0">
              <a:effectLst/>
              <a:latin typeface="Arial" panose="020B0604020202020204" pitchFamily="34" charset="0"/>
              <a:cs typeface="Arial" panose="020B0604020202020204" pitchFamily="34" charset="0"/>
            </a:endParaRPr>
          </a:p>
          <a:p>
            <a:pPr marL="457200" lvl="1" indent="0">
              <a:lnSpc>
                <a:spcPct val="150000"/>
              </a:lnSpc>
              <a:buNone/>
            </a:pPr>
            <a:r>
              <a:rPr lang="tr-TR" sz="2400" dirty="0" smtClean="0">
                <a:effectLst/>
                <a:latin typeface="Arial" panose="020B0604020202020204" pitchFamily="34" charset="0"/>
                <a:cs typeface="Arial" panose="020B0604020202020204" pitchFamily="34" charset="0"/>
              </a:rPr>
              <a:t>		3.1.3.  </a:t>
            </a:r>
            <a:r>
              <a:rPr lang="tr-TR" sz="2400" dirty="0" err="1">
                <a:effectLst/>
                <a:latin typeface="Arial" panose="020B0604020202020204" pitchFamily="34" charset="0"/>
                <a:cs typeface="Arial" panose="020B0604020202020204" pitchFamily="34" charset="0"/>
              </a:rPr>
              <a:t>Economic</a:t>
            </a:r>
            <a:r>
              <a:rPr lang="tr-TR" sz="2400" dirty="0">
                <a:effectLst/>
                <a:latin typeface="Arial" panose="020B0604020202020204" pitchFamily="34" charset="0"/>
                <a:cs typeface="Arial" panose="020B0604020202020204" pitchFamily="34" charset="0"/>
              </a:rPr>
              <a:t> </a:t>
            </a:r>
            <a:r>
              <a:rPr lang="en-GB" sz="2400" dirty="0">
                <a:effectLst/>
                <a:latin typeface="Arial" panose="020B0604020202020204" pitchFamily="34" charset="0"/>
                <a:cs typeface="Arial" panose="020B0604020202020204" pitchFamily="34" charset="0"/>
              </a:rPr>
              <a:t>Insecurity</a:t>
            </a:r>
            <a:endParaRPr lang="tr-TR" sz="2400" dirty="0">
              <a:effectLst/>
              <a:latin typeface="Arial" panose="020B0604020202020204" pitchFamily="34" charset="0"/>
              <a:cs typeface="Arial" panose="020B0604020202020204" pitchFamily="34" charset="0"/>
            </a:endParaRPr>
          </a:p>
          <a:p>
            <a:pPr marL="0" indent="0">
              <a:buNone/>
            </a:pPr>
            <a:endParaRPr lang="pl-PL"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971904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179512" y="1124744"/>
            <a:ext cx="8964488" cy="5544616"/>
          </a:xfrm>
        </p:spPr>
        <p:txBody>
          <a:bodyPr/>
          <a:lstStyle/>
          <a:p>
            <a:pPr marL="0" indent="0">
              <a:buNone/>
            </a:pPr>
            <a:r>
              <a:rPr lang="pl-PL" dirty="0" smtClean="0">
                <a:latin typeface="Arial" charset="0"/>
                <a:ea typeface="Arial" charset="0"/>
                <a:cs typeface="Arial" charset="0"/>
              </a:rPr>
              <a:t>MANIFESTATIONS OF PATRIARCHY:</a:t>
            </a:r>
          </a:p>
          <a:p>
            <a:pPr marL="0" indent="0">
              <a:buNone/>
            </a:pPr>
            <a:endParaRPr lang="pl-PL" dirty="0" smtClean="0"/>
          </a:p>
          <a:p>
            <a:r>
              <a:rPr lang="pl-PL" sz="2400" dirty="0" err="1" smtClean="0">
                <a:latin typeface="Arial" charset="0"/>
                <a:ea typeface="Arial" charset="0"/>
                <a:cs typeface="Arial" charset="0"/>
              </a:rPr>
              <a:t>dualistic</a:t>
            </a:r>
            <a:r>
              <a:rPr lang="pl-PL" sz="2400" dirty="0" smtClean="0">
                <a:latin typeface="Arial" charset="0"/>
                <a:ea typeface="Arial" charset="0"/>
                <a:cs typeface="Arial" charset="0"/>
              </a:rPr>
              <a:t> </a:t>
            </a:r>
            <a:r>
              <a:rPr lang="pl-PL" sz="2400" dirty="0">
                <a:latin typeface="Arial" charset="0"/>
                <a:ea typeface="Arial" charset="0"/>
                <a:cs typeface="Arial" charset="0"/>
              </a:rPr>
              <a:t>and </a:t>
            </a:r>
            <a:r>
              <a:rPr lang="pl-PL" sz="2400" dirty="0" err="1">
                <a:latin typeface="Arial" charset="0"/>
                <a:ea typeface="Arial" charset="0"/>
                <a:cs typeface="Arial" charset="0"/>
              </a:rPr>
              <a:t>gendered</a:t>
            </a:r>
            <a:r>
              <a:rPr lang="pl-PL" sz="2400" dirty="0">
                <a:latin typeface="Arial" charset="0"/>
                <a:ea typeface="Arial" charset="0"/>
                <a:cs typeface="Arial" charset="0"/>
              </a:rPr>
              <a:t> </a:t>
            </a:r>
            <a:r>
              <a:rPr lang="pl-PL" sz="2400" dirty="0" err="1">
                <a:latin typeface="Arial" charset="0"/>
                <a:ea typeface="Arial" charset="0"/>
                <a:cs typeface="Arial" charset="0"/>
              </a:rPr>
              <a:t>thinking</a:t>
            </a:r>
            <a:r>
              <a:rPr lang="pl-PL" sz="2400" dirty="0">
                <a:latin typeface="Arial" charset="0"/>
                <a:ea typeface="Arial" charset="0"/>
                <a:cs typeface="Arial" charset="0"/>
              </a:rPr>
              <a:t> of </a:t>
            </a:r>
            <a:r>
              <a:rPr lang="pl-PL" sz="2400" dirty="0" err="1">
                <a:latin typeface="Arial" charset="0"/>
                <a:ea typeface="Arial" charset="0"/>
                <a:cs typeface="Arial" charset="0"/>
              </a:rPr>
              <a:t>male</a:t>
            </a:r>
            <a:r>
              <a:rPr lang="pl-PL" sz="2400" dirty="0">
                <a:latin typeface="Arial" charset="0"/>
                <a:ea typeface="Arial" charset="0"/>
                <a:cs typeface="Arial" charset="0"/>
              </a:rPr>
              <a:t> and </a:t>
            </a:r>
            <a:r>
              <a:rPr lang="pl-PL" sz="2400" dirty="0" err="1">
                <a:latin typeface="Arial" charset="0"/>
                <a:ea typeface="Arial" charset="0"/>
                <a:cs typeface="Arial" charset="0"/>
              </a:rPr>
              <a:t>female</a:t>
            </a:r>
            <a:r>
              <a:rPr lang="pl-PL" sz="2400" dirty="0">
                <a:latin typeface="Arial" charset="0"/>
                <a:ea typeface="Arial" charset="0"/>
                <a:cs typeface="Arial" charset="0"/>
              </a:rPr>
              <a:t> </a:t>
            </a:r>
            <a:r>
              <a:rPr lang="pl-PL" sz="2400" dirty="0" err="1">
                <a:latin typeface="Arial" charset="0"/>
                <a:ea typeface="Arial" charset="0"/>
                <a:cs typeface="Arial" charset="0"/>
              </a:rPr>
              <a:t>roles</a:t>
            </a:r>
            <a:r>
              <a:rPr lang="pl-PL" sz="2400" dirty="0">
                <a:latin typeface="Arial" charset="0"/>
                <a:ea typeface="Arial" charset="0"/>
                <a:cs typeface="Arial" charset="0"/>
              </a:rPr>
              <a:t> (</a:t>
            </a:r>
            <a:r>
              <a:rPr lang="pl-PL" sz="2400" dirty="0" err="1">
                <a:latin typeface="Arial" charset="0"/>
                <a:ea typeface="Arial" charset="0"/>
                <a:cs typeface="Arial" charset="0"/>
              </a:rPr>
              <a:t>e.g</a:t>
            </a:r>
            <a:r>
              <a:rPr lang="pl-PL" sz="2400" dirty="0">
                <a:latin typeface="Arial" charset="0"/>
                <a:ea typeface="Arial" charset="0"/>
                <a:cs typeface="Arial" charset="0"/>
              </a:rPr>
              <a:t>., men </a:t>
            </a:r>
            <a:r>
              <a:rPr lang="pl-PL" sz="2400" dirty="0" err="1">
                <a:latin typeface="Arial" charset="0"/>
                <a:ea typeface="Arial" charset="0"/>
                <a:cs typeface="Arial" charset="0"/>
              </a:rPr>
              <a:t>leading</a:t>
            </a:r>
            <a:r>
              <a:rPr lang="pl-PL" sz="2400" dirty="0">
                <a:latin typeface="Arial" charset="0"/>
                <a:ea typeface="Arial" charset="0"/>
                <a:cs typeface="Arial" charset="0"/>
              </a:rPr>
              <a:t>, and </a:t>
            </a:r>
            <a:r>
              <a:rPr lang="pl-PL" sz="2400" dirty="0" err="1">
                <a:latin typeface="Arial" charset="0"/>
                <a:ea typeface="Arial" charset="0"/>
                <a:cs typeface="Arial" charset="0"/>
              </a:rPr>
              <a:t>women</a:t>
            </a:r>
            <a:r>
              <a:rPr lang="pl-PL" sz="2400" dirty="0">
                <a:latin typeface="Arial" charset="0"/>
                <a:ea typeface="Arial" charset="0"/>
                <a:cs typeface="Arial" charset="0"/>
              </a:rPr>
              <a:t> </a:t>
            </a:r>
            <a:r>
              <a:rPr lang="pl-PL" sz="2400" dirty="0" err="1">
                <a:latin typeface="Arial" charset="0"/>
                <a:ea typeface="Arial" charset="0"/>
                <a:cs typeface="Arial" charset="0"/>
              </a:rPr>
              <a:t>supporting</a:t>
            </a:r>
            <a:r>
              <a:rPr lang="pl-PL" sz="2400" dirty="0" smtClean="0">
                <a:latin typeface="Arial" charset="0"/>
                <a:ea typeface="Arial" charset="0"/>
                <a:cs typeface="Arial" charset="0"/>
              </a:rPr>
              <a:t>);</a:t>
            </a:r>
          </a:p>
          <a:p>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male</a:t>
            </a:r>
            <a:r>
              <a:rPr lang="pl-PL" sz="2400" dirty="0" smtClean="0">
                <a:latin typeface="Arial" charset="0"/>
                <a:ea typeface="Arial" charset="0"/>
                <a:cs typeface="Arial" charset="0"/>
              </a:rPr>
              <a:t> </a:t>
            </a:r>
            <a:r>
              <a:rPr lang="pl-PL" sz="2400" dirty="0" err="1">
                <a:latin typeface="Arial" charset="0"/>
                <a:ea typeface="Arial" charset="0"/>
                <a:cs typeface="Arial" charset="0"/>
              </a:rPr>
              <a:t>domination</a:t>
            </a:r>
            <a:r>
              <a:rPr lang="pl-PL" sz="2400" dirty="0">
                <a:latin typeface="Arial" charset="0"/>
                <a:ea typeface="Arial" charset="0"/>
                <a:cs typeface="Arial" charset="0"/>
              </a:rPr>
              <a:t> in </a:t>
            </a:r>
            <a:r>
              <a:rPr lang="pl-PL" sz="2400" dirty="0" err="1">
                <a:latin typeface="Arial" charset="0"/>
                <a:ea typeface="Arial" charset="0"/>
                <a:cs typeface="Arial" charset="0"/>
              </a:rPr>
              <a:t>reference</a:t>
            </a:r>
            <a:r>
              <a:rPr lang="pl-PL" sz="2400" dirty="0">
                <a:latin typeface="Arial" charset="0"/>
                <a:ea typeface="Arial" charset="0"/>
                <a:cs typeface="Arial" charset="0"/>
              </a:rPr>
              <a:t> to </a:t>
            </a:r>
            <a:r>
              <a:rPr lang="pl-PL" sz="2400" dirty="0" err="1">
                <a:latin typeface="Arial" charset="0"/>
                <a:ea typeface="Arial" charset="0"/>
                <a:cs typeface="Arial" charset="0"/>
              </a:rPr>
              <a:t>occupying</a:t>
            </a:r>
            <a:r>
              <a:rPr lang="pl-PL" sz="2400" dirty="0">
                <a:latin typeface="Arial" charset="0"/>
                <a:ea typeface="Arial" charset="0"/>
                <a:cs typeface="Arial" charset="0"/>
              </a:rPr>
              <a:t> the most </a:t>
            </a:r>
            <a:r>
              <a:rPr lang="pl-PL" sz="2400" dirty="0" err="1">
                <a:latin typeface="Arial" charset="0"/>
                <a:ea typeface="Arial" charset="0"/>
                <a:cs typeface="Arial" charset="0"/>
              </a:rPr>
              <a:t>important</a:t>
            </a:r>
            <a:r>
              <a:rPr lang="pl-PL" sz="2400" dirty="0">
                <a:latin typeface="Arial" charset="0"/>
                <a:ea typeface="Arial" charset="0"/>
                <a:cs typeface="Arial" charset="0"/>
              </a:rPr>
              <a:t> and </a:t>
            </a:r>
            <a:r>
              <a:rPr lang="pl-PL" sz="2400" dirty="0" err="1">
                <a:latin typeface="Arial" charset="0"/>
                <a:ea typeface="Arial" charset="0"/>
                <a:cs typeface="Arial" charset="0"/>
              </a:rPr>
              <a:t>visible</a:t>
            </a:r>
            <a:r>
              <a:rPr lang="pl-PL" sz="2400" dirty="0">
                <a:latin typeface="Arial" charset="0"/>
                <a:ea typeface="Arial" charset="0"/>
                <a:cs typeface="Arial" charset="0"/>
              </a:rPr>
              <a:t> </a:t>
            </a:r>
            <a:r>
              <a:rPr lang="pl-PL" sz="2400" dirty="0" err="1">
                <a:latin typeface="Arial" charset="0"/>
                <a:ea typeface="Arial" charset="0"/>
                <a:cs typeface="Arial" charset="0"/>
              </a:rPr>
              <a:t>roles</a:t>
            </a:r>
            <a:r>
              <a:rPr lang="pl-PL" sz="2400" dirty="0">
                <a:latin typeface="Arial" charset="0"/>
                <a:ea typeface="Arial" charset="0"/>
                <a:cs typeface="Arial" charset="0"/>
              </a:rPr>
              <a:t> (</a:t>
            </a:r>
            <a:r>
              <a:rPr lang="pl-PL" sz="2400" dirty="0" err="1">
                <a:latin typeface="Arial" charset="0"/>
                <a:ea typeface="Arial" charset="0"/>
                <a:cs typeface="Arial" charset="0"/>
              </a:rPr>
              <a:t>e.g</a:t>
            </a:r>
            <a:r>
              <a:rPr lang="pl-PL" sz="2400" dirty="0">
                <a:latin typeface="Arial" charset="0"/>
                <a:ea typeface="Arial" charset="0"/>
                <a:cs typeface="Arial" charset="0"/>
              </a:rPr>
              <a:t>. </a:t>
            </a:r>
            <a:r>
              <a:rPr lang="pl-PL" sz="2400" dirty="0" err="1">
                <a:latin typeface="Arial" charset="0"/>
                <a:ea typeface="Arial" charset="0"/>
                <a:cs typeface="Arial" charset="0"/>
              </a:rPr>
              <a:t>executives</a:t>
            </a:r>
            <a:r>
              <a:rPr lang="pl-PL" sz="2400" dirty="0">
                <a:latin typeface="Arial" charset="0"/>
                <a:ea typeface="Arial" charset="0"/>
                <a:cs typeface="Arial" charset="0"/>
              </a:rPr>
              <a:t>, top </a:t>
            </a:r>
            <a:r>
              <a:rPr lang="pl-PL" sz="2400" dirty="0" err="1">
                <a:latin typeface="Arial" charset="0"/>
                <a:ea typeface="Arial" charset="0"/>
                <a:cs typeface="Arial" charset="0"/>
              </a:rPr>
              <a:t>managers</a:t>
            </a:r>
            <a:r>
              <a:rPr lang="pl-PL" sz="2400" dirty="0">
                <a:latin typeface="Arial" charset="0"/>
                <a:ea typeface="Arial" charset="0"/>
                <a:cs typeface="Arial" charset="0"/>
              </a:rPr>
              <a:t>, public </a:t>
            </a:r>
            <a:r>
              <a:rPr lang="pl-PL" sz="2400" dirty="0" err="1">
                <a:latin typeface="Arial" charset="0"/>
                <a:ea typeface="Arial" charset="0"/>
                <a:cs typeface="Arial" charset="0"/>
              </a:rPr>
              <a:t>leaders</a:t>
            </a:r>
            <a:r>
              <a:rPr lang="pl-PL" sz="2400" dirty="0">
                <a:latin typeface="Arial" charset="0"/>
                <a:ea typeface="Arial" charset="0"/>
                <a:cs typeface="Arial" charset="0"/>
              </a:rPr>
              <a:t>, etc.); </a:t>
            </a:r>
            <a:r>
              <a:rPr lang="pl-PL" sz="2400" dirty="0" err="1">
                <a:latin typeface="Arial" charset="0"/>
                <a:ea typeface="Arial" charset="0"/>
                <a:cs typeface="Arial" charset="0"/>
              </a:rPr>
              <a:t>women</a:t>
            </a:r>
            <a:r>
              <a:rPr lang="pl-PL" sz="2400" dirty="0">
                <a:latin typeface="Arial" charset="0"/>
                <a:ea typeface="Arial" charset="0"/>
                <a:cs typeface="Arial" charset="0"/>
              </a:rPr>
              <a:t> </a:t>
            </a:r>
            <a:r>
              <a:rPr lang="pl-PL" sz="2400" dirty="0" err="1">
                <a:latin typeface="Arial" charset="0"/>
                <a:ea typeface="Arial" charset="0"/>
                <a:cs typeface="Arial" charset="0"/>
              </a:rPr>
              <a:t>who</a:t>
            </a:r>
            <a:r>
              <a:rPr lang="pl-PL" sz="2400" dirty="0">
                <a:latin typeface="Arial" charset="0"/>
                <a:ea typeface="Arial" charset="0"/>
                <a:cs typeface="Arial" charset="0"/>
              </a:rPr>
              <a:t> </a:t>
            </a:r>
            <a:r>
              <a:rPr lang="pl-PL" sz="2400" dirty="0" err="1">
                <a:latin typeface="Arial" charset="0"/>
                <a:ea typeface="Arial" charset="0"/>
                <a:cs typeface="Arial" charset="0"/>
              </a:rPr>
              <a:t>hold</a:t>
            </a:r>
            <a:r>
              <a:rPr lang="pl-PL" sz="2400" dirty="0">
                <a:latin typeface="Arial" charset="0"/>
                <a:ea typeface="Arial" charset="0"/>
                <a:cs typeface="Arial" charset="0"/>
              </a:rPr>
              <a:t> </a:t>
            </a:r>
            <a:r>
              <a:rPr lang="pl-PL" sz="2400" dirty="0" err="1">
                <a:latin typeface="Arial" charset="0"/>
                <a:ea typeface="Arial" charset="0"/>
                <a:cs typeface="Arial" charset="0"/>
              </a:rPr>
              <a:t>these</a:t>
            </a:r>
            <a:r>
              <a:rPr lang="pl-PL" sz="2400" dirty="0">
                <a:latin typeface="Arial" charset="0"/>
                <a:ea typeface="Arial" charset="0"/>
                <a:cs typeface="Arial" charset="0"/>
              </a:rPr>
              <a:t> </a:t>
            </a:r>
            <a:r>
              <a:rPr lang="pl-PL" sz="2400" dirty="0" err="1">
                <a:latin typeface="Arial" charset="0"/>
                <a:ea typeface="Arial" charset="0"/>
                <a:cs typeface="Arial" charset="0"/>
              </a:rPr>
              <a:t>positions</a:t>
            </a:r>
            <a:r>
              <a:rPr lang="pl-PL" sz="2400" dirty="0">
                <a:latin typeface="Arial" charset="0"/>
                <a:ea typeface="Arial" charset="0"/>
                <a:cs typeface="Arial" charset="0"/>
              </a:rPr>
              <a:t> </a:t>
            </a:r>
            <a:r>
              <a:rPr lang="pl-PL" sz="2400" dirty="0" err="1">
                <a:latin typeface="Arial" charset="0"/>
                <a:ea typeface="Arial" charset="0"/>
                <a:cs typeface="Arial" charset="0"/>
              </a:rPr>
              <a:t>are</a:t>
            </a:r>
            <a:r>
              <a:rPr lang="pl-PL" sz="2400" dirty="0">
                <a:latin typeface="Arial" charset="0"/>
                <a:ea typeface="Arial" charset="0"/>
                <a:cs typeface="Arial" charset="0"/>
              </a:rPr>
              <a:t> </a:t>
            </a:r>
            <a:r>
              <a:rPr lang="pl-PL" sz="2400" dirty="0" err="1">
                <a:latin typeface="Arial" charset="0"/>
                <a:ea typeface="Arial" charset="0"/>
                <a:cs typeface="Arial" charset="0"/>
              </a:rPr>
              <a:t>expected</a:t>
            </a:r>
            <a:r>
              <a:rPr lang="pl-PL" sz="2400" dirty="0">
                <a:latin typeface="Arial" charset="0"/>
                <a:ea typeface="Arial" charset="0"/>
                <a:cs typeface="Arial" charset="0"/>
              </a:rPr>
              <a:t> to </a:t>
            </a:r>
            <a:r>
              <a:rPr lang="pl-PL" sz="2400" dirty="0" err="1">
                <a:latin typeface="Arial" charset="0"/>
                <a:ea typeface="Arial" charset="0"/>
                <a:cs typeface="Arial" charset="0"/>
              </a:rPr>
              <a:t>subscribe</a:t>
            </a:r>
            <a:r>
              <a:rPr lang="pl-PL" sz="2400" dirty="0">
                <a:latin typeface="Arial" charset="0"/>
                <a:ea typeface="Arial" charset="0"/>
                <a:cs typeface="Arial" charset="0"/>
              </a:rPr>
              <a:t> to </a:t>
            </a:r>
            <a:r>
              <a:rPr lang="pl-PL" sz="2400" dirty="0" err="1">
                <a:latin typeface="Arial" charset="0"/>
                <a:ea typeface="Arial" charset="0"/>
                <a:cs typeface="Arial" charset="0"/>
              </a:rPr>
              <a:t>male</a:t>
            </a:r>
            <a:r>
              <a:rPr lang="pl-PL" sz="2400" dirty="0">
                <a:latin typeface="Arial" charset="0"/>
                <a:ea typeface="Arial" charset="0"/>
                <a:cs typeface="Arial" charset="0"/>
              </a:rPr>
              <a:t> </a:t>
            </a:r>
            <a:r>
              <a:rPr lang="pl-PL" sz="2400" dirty="0" err="1">
                <a:latin typeface="Arial" charset="0"/>
                <a:ea typeface="Arial" charset="0"/>
                <a:cs typeface="Arial" charset="0"/>
              </a:rPr>
              <a:t>norms</a:t>
            </a:r>
            <a:r>
              <a:rPr lang="pl-PL" sz="2400" dirty="0">
                <a:latin typeface="Arial" charset="0"/>
                <a:ea typeface="Arial" charset="0"/>
                <a:cs typeface="Arial" charset="0"/>
              </a:rPr>
              <a:t> and </a:t>
            </a:r>
            <a:r>
              <a:rPr lang="pl-PL" sz="2400" dirty="0" err="1">
                <a:latin typeface="Arial" charset="0"/>
                <a:ea typeface="Arial" charset="0"/>
                <a:cs typeface="Arial" charset="0"/>
              </a:rPr>
              <a:t>act</a:t>
            </a:r>
            <a:r>
              <a:rPr lang="pl-PL" sz="2400" dirty="0">
                <a:latin typeface="Arial" charset="0"/>
                <a:ea typeface="Arial" charset="0"/>
                <a:cs typeface="Arial" charset="0"/>
              </a:rPr>
              <a:t> </a:t>
            </a:r>
            <a:r>
              <a:rPr lang="pl-PL" sz="2400" dirty="0" err="1">
                <a:latin typeface="Arial" charset="0"/>
                <a:ea typeface="Arial" charset="0"/>
                <a:cs typeface="Arial" charset="0"/>
              </a:rPr>
              <a:t>according</a:t>
            </a:r>
            <a:r>
              <a:rPr lang="pl-PL" sz="2400" dirty="0">
                <a:latin typeface="Arial" charset="0"/>
                <a:ea typeface="Arial" charset="0"/>
                <a:cs typeface="Arial" charset="0"/>
              </a:rPr>
              <a:t> to '</a:t>
            </a:r>
            <a:r>
              <a:rPr lang="pl-PL" sz="2400" dirty="0" err="1">
                <a:latin typeface="Arial" charset="0"/>
                <a:ea typeface="Arial" charset="0"/>
                <a:cs typeface="Arial" charset="0"/>
              </a:rPr>
              <a:t>male</a:t>
            </a:r>
            <a:r>
              <a:rPr lang="pl-PL" sz="2400" dirty="0">
                <a:latin typeface="Arial" charset="0"/>
                <a:ea typeface="Arial" charset="0"/>
                <a:cs typeface="Arial" charset="0"/>
              </a:rPr>
              <a:t> </a:t>
            </a:r>
            <a:r>
              <a:rPr lang="pl-PL" sz="2400" dirty="0" err="1">
                <a:latin typeface="Arial" charset="0"/>
                <a:ea typeface="Arial" charset="0"/>
                <a:cs typeface="Arial" charset="0"/>
              </a:rPr>
              <a:t>traits</a:t>
            </a:r>
            <a:r>
              <a:rPr lang="pl-PL" sz="2400" dirty="0">
                <a:latin typeface="Arial" charset="0"/>
                <a:ea typeface="Arial" charset="0"/>
                <a:cs typeface="Arial" charset="0"/>
              </a:rPr>
              <a:t>';</a:t>
            </a:r>
            <a:r>
              <a:rPr lang="pl-PL" sz="2400" dirty="0" err="1">
                <a:latin typeface="Arial" charset="0"/>
                <a:ea typeface="Arial" charset="0"/>
                <a:cs typeface="Arial" charset="0"/>
              </a:rPr>
              <a:t>protection</a:t>
            </a:r>
            <a:r>
              <a:rPr lang="pl-PL" sz="2400" dirty="0">
                <a:latin typeface="Arial" charset="0"/>
                <a:ea typeface="Arial" charset="0"/>
                <a:cs typeface="Arial" charset="0"/>
              </a:rPr>
              <a:t> of </a:t>
            </a:r>
            <a:r>
              <a:rPr lang="pl-PL" sz="2400" dirty="0" err="1">
                <a:latin typeface="Arial" charset="0"/>
                <a:ea typeface="Arial" charset="0"/>
                <a:cs typeface="Arial" charset="0"/>
              </a:rPr>
              <a:t>traditional</a:t>
            </a:r>
            <a:r>
              <a:rPr lang="pl-PL" sz="2400" dirty="0">
                <a:latin typeface="Arial" charset="0"/>
                <a:ea typeface="Arial" charset="0"/>
                <a:cs typeface="Arial" charset="0"/>
              </a:rPr>
              <a:t> </a:t>
            </a:r>
            <a:r>
              <a:rPr lang="pl-PL" sz="2400" dirty="0" err="1">
                <a:latin typeface="Arial" charset="0"/>
                <a:ea typeface="Arial" charset="0"/>
                <a:cs typeface="Arial" charset="0"/>
              </a:rPr>
              <a:t>patriarchal</a:t>
            </a:r>
            <a:r>
              <a:rPr lang="pl-PL" sz="2400" dirty="0">
                <a:latin typeface="Arial" charset="0"/>
                <a:ea typeface="Arial" charset="0"/>
                <a:cs typeface="Arial" charset="0"/>
              </a:rPr>
              <a:t>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a:latin typeface="Arial" charset="0"/>
                <a:ea typeface="Arial" charset="0"/>
                <a:cs typeface="Arial" charset="0"/>
              </a:rPr>
              <a:t>structures</a:t>
            </a:r>
            <a:r>
              <a:rPr lang="pl-PL" sz="2400" dirty="0">
                <a:latin typeface="Arial" charset="0"/>
                <a:ea typeface="Arial" charset="0"/>
                <a:cs typeface="Arial" charset="0"/>
              </a:rPr>
              <a:t>. </a:t>
            </a:r>
          </a:p>
        </p:txBody>
      </p:sp>
    </p:spTree>
    <p:extLst>
      <p:ext uri="{BB962C8B-B14F-4D97-AF65-F5344CB8AC3E}">
        <p14:creationId xmlns:p14="http://schemas.microsoft.com/office/powerpoint/2010/main" val="100760886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0" indent="0">
              <a:buNone/>
            </a:pPr>
            <a:r>
              <a:rPr lang="pl-PL" sz="2800" dirty="0" smtClean="0">
                <a:latin typeface="Arial" charset="0"/>
                <a:ea typeface="Arial" charset="0"/>
                <a:cs typeface="Arial" charset="0"/>
              </a:rPr>
              <a:t>PATRIARCHY IN THE WORKPLACE:</a:t>
            </a:r>
          </a:p>
          <a:p>
            <a:pPr marL="0" indent="0">
              <a:buNone/>
            </a:pPr>
            <a:endParaRPr lang="pl-PL" sz="2800" dirty="0" smtClean="0">
              <a:latin typeface="Arial" charset="0"/>
              <a:ea typeface="Arial" charset="0"/>
              <a:cs typeface="Arial" charset="0"/>
            </a:endParaRPr>
          </a:p>
          <a:p>
            <a:r>
              <a:rPr lang="pl-PL" sz="2800" dirty="0" err="1" smtClean="0">
                <a:latin typeface="Arial" charset="0"/>
                <a:ea typeface="Arial" charset="0"/>
                <a:cs typeface="Arial" charset="0"/>
              </a:rPr>
              <a:t>leadership</a:t>
            </a:r>
            <a:r>
              <a:rPr lang="pl-PL" sz="2800" dirty="0" smtClean="0">
                <a:latin typeface="Arial" charset="0"/>
                <a:ea typeface="Arial" charset="0"/>
                <a:cs typeface="Arial" charset="0"/>
              </a:rPr>
              <a:t> </a:t>
            </a:r>
            <a:r>
              <a:rPr lang="pl-PL" sz="2800" dirty="0" err="1">
                <a:latin typeface="Arial" charset="0"/>
                <a:ea typeface="Arial" charset="0"/>
                <a:cs typeface="Arial" charset="0"/>
              </a:rPr>
              <a:t>positions</a:t>
            </a:r>
            <a:r>
              <a:rPr lang="pl-PL" sz="2800" dirty="0">
                <a:latin typeface="Arial" charset="0"/>
                <a:ea typeface="Arial" charset="0"/>
                <a:cs typeface="Arial" charset="0"/>
              </a:rPr>
              <a:t> </a:t>
            </a:r>
            <a:r>
              <a:rPr lang="pl-PL" sz="2800" dirty="0" err="1">
                <a:latin typeface="Arial" charset="0"/>
                <a:ea typeface="Arial" charset="0"/>
                <a:cs typeface="Arial" charset="0"/>
              </a:rPr>
              <a:t>are</a:t>
            </a:r>
            <a:r>
              <a:rPr lang="pl-PL" sz="2800" dirty="0">
                <a:latin typeface="Arial" charset="0"/>
                <a:ea typeface="Arial" charset="0"/>
                <a:cs typeface="Arial" charset="0"/>
              </a:rPr>
              <a:t> </a:t>
            </a:r>
            <a:r>
              <a:rPr lang="pl-PL" sz="2800" dirty="0" err="1">
                <a:latin typeface="Arial" charset="0"/>
                <a:ea typeface="Arial" charset="0"/>
                <a:cs typeface="Arial" charset="0"/>
              </a:rPr>
              <a:t>occupied</a:t>
            </a:r>
            <a:r>
              <a:rPr lang="pl-PL" sz="2800" dirty="0">
                <a:latin typeface="Arial" charset="0"/>
                <a:ea typeface="Arial" charset="0"/>
                <a:cs typeface="Arial" charset="0"/>
              </a:rPr>
              <a:t> by men</a:t>
            </a:r>
            <a:r>
              <a:rPr lang="pl-PL" sz="2800" dirty="0" smtClean="0">
                <a:latin typeface="Arial" charset="0"/>
                <a:ea typeface="Arial" charset="0"/>
                <a:cs typeface="Arial" charset="0"/>
              </a:rPr>
              <a:t>;</a:t>
            </a:r>
          </a:p>
          <a:p>
            <a:r>
              <a:rPr lang="pl-PL" sz="2800" dirty="0" err="1" smtClean="0">
                <a:latin typeface="Arial" charset="0"/>
                <a:ea typeface="Arial" charset="0"/>
                <a:cs typeface="Arial" charset="0"/>
              </a:rPr>
              <a:t>women</a:t>
            </a:r>
            <a:r>
              <a:rPr lang="pl-PL" sz="2800" dirty="0" smtClean="0">
                <a:latin typeface="Arial" charset="0"/>
                <a:ea typeface="Arial" charset="0"/>
                <a:cs typeface="Arial" charset="0"/>
              </a:rPr>
              <a:t> </a:t>
            </a:r>
            <a:r>
              <a:rPr lang="pl-PL" sz="2800" dirty="0" err="1">
                <a:latin typeface="Arial" charset="0"/>
                <a:ea typeface="Arial" charset="0"/>
                <a:cs typeface="Arial" charset="0"/>
              </a:rPr>
              <a:t>often</a:t>
            </a:r>
            <a:r>
              <a:rPr lang="pl-PL" sz="2800" dirty="0">
                <a:latin typeface="Arial" charset="0"/>
                <a:ea typeface="Arial" charset="0"/>
                <a:cs typeface="Arial" charset="0"/>
              </a:rPr>
              <a:t> </a:t>
            </a:r>
            <a:r>
              <a:rPr lang="pl-PL" sz="2800" dirty="0" err="1">
                <a:latin typeface="Arial" charset="0"/>
                <a:ea typeface="Arial" charset="0"/>
                <a:cs typeface="Arial" charset="0"/>
              </a:rPr>
              <a:t>experience</a:t>
            </a:r>
            <a:r>
              <a:rPr lang="pl-PL" sz="2800" dirty="0">
                <a:latin typeface="Arial" charset="0"/>
                <a:ea typeface="Arial" charset="0"/>
                <a:cs typeface="Arial" charset="0"/>
              </a:rPr>
              <a:t> </a:t>
            </a:r>
            <a:r>
              <a:rPr lang="pl-PL" sz="2800" dirty="0" err="1">
                <a:latin typeface="Arial" charset="0"/>
                <a:ea typeface="Arial" charset="0"/>
                <a:cs typeface="Arial" charset="0"/>
              </a:rPr>
              <a:t>lower</a:t>
            </a:r>
            <a:r>
              <a:rPr lang="pl-PL" sz="2800" dirty="0">
                <a:latin typeface="Arial" charset="0"/>
                <a:ea typeface="Arial" charset="0"/>
                <a:cs typeface="Arial" charset="0"/>
              </a:rPr>
              <a:t> </a:t>
            </a:r>
            <a:r>
              <a:rPr lang="pl-PL" sz="2800" dirty="0" err="1">
                <a:latin typeface="Arial" charset="0"/>
                <a:ea typeface="Arial" charset="0"/>
                <a:cs typeface="Arial" charset="0"/>
              </a:rPr>
              <a:t>salaries</a:t>
            </a:r>
            <a:r>
              <a:rPr lang="pl-PL" sz="2800" dirty="0">
                <a:latin typeface="Arial" charset="0"/>
                <a:ea typeface="Arial" charset="0"/>
                <a:cs typeface="Arial" charset="0"/>
              </a:rPr>
              <a:t>, </a:t>
            </a:r>
            <a:r>
              <a:rPr lang="pl-PL" sz="2800" dirty="0" err="1">
                <a:latin typeface="Arial" charset="0"/>
                <a:ea typeface="Arial" charset="0"/>
                <a:cs typeface="Arial" charset="0"/>
              </a:rPr>
              <a:t>lower</a:t>
            </a:r>
            <a:r>
              <a:rPr lang="pl-PL" sz="2800" dirty="0">
                <a:latin typeface="Arial" charset="0"/>
                <a:ea typeface="Arial" charset="0"/>
                <a:cs typeface="Arial" charset="0"/>
              </a:rPr>
              <a:t> </a:t>
            </a:r>
            <a:r>
              <a:rPr lang="pl-PL" sz="2800" dirty="0" err="1">
                <a:latin typeface="Arial" charset="0"/>
                <a:ea typeface="Arial" charset="0"/>
                <a:cs typeface="Arial" charset="0"/>
              </a:rPr>
              <a:t>rank</a:t>
            </a:r>
            <a:r>
              <a:rPr lang="pl-PL" sz="2800" dirty="0">
                <a:latin typeface="Arial" charset="0"/>
                <a:ea typeface="Arial" charset="0"/>
                <a:cs typeface="Arial" charset="0"/>
              </a:rPr>
              <a:t> </a:t>
            </a:r>
            <a:r>
              <a:rPr lang="pl-PL" sz="2800" dirty="0" err="1">
                <a:latin typeface="Arial" charset="0"/>
                <a:ea typeface="Arial" charset="0"/>
                <a:cs typeface="Arial" charset="0"/>
              </a:rPr>
              <a:t>appointments</a:t>
            </a:r>
            <a:r>
              <a:rPr lang="pl-PL" sz="2800" dirty="0">
                <a:latin typeface="Arial" charset="0"/>
                <a:ea typeface="Arial" charset="0"/>
                <a:cs typeface="Arial" charset="0"/>
              </a:rPr>
              <a:t>, </a:t>
            </a:r>
            <a:r>
              <a:rPr lang="pl-PL" sz="2800" dirty="0" err="1">
                <a:latin typeface="Arial" charset="0"/>
                <a:ea typeface="Arial" charset="0"/>
                <a:cs typeface="Arial" charset="0"/>
              </a:rPr>
              <a:t>slower</a:t>
            </a:r>
            <a:r>
              <a:rPr lang="pl-PL" sz="2800" dirty="0">
                <a:latin typeface="Arial" charset="0"/>
                <a:ea typeface="Arial" charset="0"/>
                <a:cs typeface="Arial" charset="0"/>
              </a:rPr>
              <a:t> </a:t>
            </a:r>
            <a:r>
              <a:rPr lang="pl-PL" sz="2800" dirty="0" err="1">
                <a:latin typeface="Arial" charset="0"/>
                <a:ea typeface="Arial" charset="0"/>
                <a:cs typeface="Arial" charset="0"/>
              </a:rPr>
              <a:t>rates</a:t>
            </a:r>
            <a:r>
              <a:rPr lang="pl-PL" sz="2800" dirty="0">
                <a:latin typeface="Arial" charset="0"/>
                <a:ea typeface="Arial" charset="0"/>
                <a:cs typeface="Arial" charset="0"/>
              </a:rPr>
              <a:t> of </a:t>
            </a:r>
            <a:r>
              <a:rPr lang="pl-PL" sz="2800" dirty="0" err="1">
                <a:latin typeface="Arial" charset="0"/>
                <a:ea typeface="Arial" charset="0"/>
                <a:cs typeface="Arial" charset="0"/>
              </a:rPr>
              <a:t>promotion</a:t>
            </a:r>
            <a:r>
              <a:rPr lang="pl-PL" sz="2800" dirty="0">
                <a:latin typeface="Arial" charset="0"/>
                <a:ea typeface="Arial" charset="0"/>
                <a:cs typeface="Arial" charset="0"/>
              </a:rPr>
              <a:t>, less </a:t>
            </a:r>
            <a:r>
              <a:rPr lang="pl-PL" sz="2800" dirty="0" err="1">
                <a:latin typeface="Arial" charset="0"/>
                <a:ea typeface="Arial" charset="0"/>
                <a:cs typeface="Arial" charset="0"/>
              </a:rPr>
              <a:t>recognition</a:t>
            </a:r>
            <a:r>
              <a:rPr lang="pl-PL" sz="2800" dirty="0" smtClean="0">
                <a:latin typeface="Arial" charset="0"/>
                <a:ea typeface="Arial" charset="0"/>
                <a:cs typeface="Arial" charset="0"/>
              </a:rPr>
              <a:t>;</a:t>
            </a:r>
          </a:p>
          <a:p>
            <a:r>
              <a:rPr lang="pl-PL" sz="2800" dirty="0" err="1" smtClean="0">
                <a:latin typeface="Arial" charset="0"/>
                <a:ea typeface="Arial" charset="0"/>
                <a:cs typeface="Arial" charset="0"/>
              </a:rPr>
              <a:t>women</a:t>
            </a:r>
            <a:r>
              <a:rPr lang="pl-PL" sz="2800" dirty="0" smtClean="0">
                <a:latin typeface="Arial" charset="0"/>
                <a:ea typeface="Arial" charset="0"/>
                <a:cs typeface="Arial" charset="0"/>
              </a:rPr>
              <a:t> </a:t>
            </a:r>
            <a:r>
              <a:rPr lang="pl-PL" sz="2800" dirty="0" err="1" smtClean="0">
                <a:latin typeface="Arial" charset="0"/>
                <a:ea typeface="Arial" charset="0"/>
                <a:cs typeface="Arial" charset="0"/>
              </a:rPr>
              <a:t>who</a:t>
            </a:r>
            <a:r>
              <a:rPr lang="pl-PL" sz="2800" dirty="0" smtClean="0">
                <a:latin typeface="Arial" charset="0"/>
                <a:ea typeface="Arial" charset="0"/>
                <a:cs typeface="Arial" charset="0"/>
              </a:rPr>
              <a:t> </a:t>
            </a:r>
            <a:r>
              <a:rPr lang="pl-PL" sz="2800" dirty="0" err="1" smtClean="0">
                <a:latin typeface="Arial" charset="0"/>
                <a:ea typeface="Arial" charset="0"/>
                <a:cs typeface="Arial" charset="0"/>
              </a:rPr>
              <a:t>already</a:t>
            </a:r>
            <a:r>
              <a:rPr lang="pl-PL" sz="2800" dirty="0" smtClean="0">
                <a:latin typeface="Arial" charset="0"/>
                <a:ea typeface="Arial" charset="0"/>
                <a:cs typeface="Arial" charset="0"/>
              </a:rPr>
              <a:t> </a:t>
            </a:r>
            <a:r>
              <a:rPr lang="pl-PL" sz="2800" dirty="0" err="1" smtClean="0">
                <a:latin typeface="Arial" charset="0"/>
                <a:ea typeface="Arial" charset="0"/>
                <a:cs typeface="Arial" charset="0"/>
              </a:rPr>
              <a:t>occupy</a:t>
            </a:r>
            <a:r>
              <a:rPr lang="pl-PL" sz="2800" dirty="0" smtClean="0">
                <a:latin typeface="Arial" charset="0"/>
                <a:ea typeface="Arial" charset="0"/>
                <a:cs typeface="Arial" charset="0"/>
              </a:rPr>
              <a:t> </a:t>
            </a:r>
            <a:r>
              <a:rPr lang="pl-PL" sz="2800" dirty="0" err="1">
                <a:latin typeface="Arial" charset="0"/>
                <a:ea typeface="Arial" charset="0"/>
                <a:cs typeface="Arial" charset="0"/>
              </a:rPr>
              <a:t>leadership</a:t>
            </a:r>
            <a:r>
              <a:rPr lang="pl-PL" sz="2800" dirty="0">
                <a:latin typeface="Arial" charset="0"/>
                <a:ea typeface="Arial" charset="0"/>
                <a:cs typeface="Arial" charset="0"/>
              </a:rPr>
              <a:t> </a:t>
            </a:r>
            <a:r>
              <a:rPr lang="pl-PL" sz="2800" dirty="0" err="1">
                <a:latin typeface="Arial" charset="0"/>
                <a:ea typeface="Arial" charset="0"/>
                <a:cs typeface="Arial" charset="0"/>
              </a:rPr>
              <a:t>roles</a:t>
            </a:r>
            <a:r>
              <a:rPr lang="pl-PL" sz="2800" dirty="0">
                <a:latin typeface="Arial" charset="0"/>
                <a:ea typeface="Arial" charset="0"/>
                <a:cs typeface="Arial" charset="0"/>
              </a:rPr>
              <a:t> </a:t>
            </a:r>
            <a:r>
              <a:rPr lang="pl-PL" sz="2800" dirty="0" err="1">
                <a:latin typeface="Arial" charset="0"/>
                <a:ea typeface="Arial" charset="0"/>
                <a:cs typeface="Arial" charset="0"/>
              </a:rPr>
              <a:t>are</a:t>
            </a:r>
            <a:r>
              <a:rPr lang="pl-PL" sz="2800" dirty="0">
                <a:latin typeface="Arial" charset="0"/>
                <a:ea typeface="Arial" charset="0"/>
                <a:cs typeface="Arial" charset="0"/>
              </a:rPr>
              <a:t> not </a:t>
            </a:r>
            <a:r>
              <a:rPr lang="pl-PL" sz="2800" dirty="0" err="1" smtClean="0">
                <a:latin typeface="Arial" charset="0"/>
                <a:ea typeface="Arial" charset="0"/>
                <a:cs typeface="Arial" charset="0"/>
              </a:rPr>
              <a:t>recognized</a:t>
            </a:r>
            <a:r>
              <a:rPr lang="pl-PL" sz="2800" dirty="0" smtClean="0">
                <a:latin typeface="Arial" charset="0"/>
                <a:ea typeface="Arial" charset="0"/>
                <a:cs typeface="Arial" charset="0"/>
              </a:rPr>
              <a:t> </a:t>
            </a:r>
            <a:r>
              <a:rPr lang="pl-PL" sz="2800" dirty="0" err="1" smtClean="0">
                <a:latin typeface="Arial" charset="0"/>
                <a:ea typeface="Arial" charset="0"/>
                <a:cs typeface="Arial" charset="0"/>
              </a:rPr>
              <a:t>equally</a:t>
            </a:r>
            <a:r>
              <a:rPr lang="pl-PL" sz="2800" dirty="0" smtClean="0">
                <a:latin typeface="Arial" charset="0"/>
                <a:ea typeface="Arial" charset="0"/>
                <a:cs typeface="Arial" charset="0"/>
              </a:rPr>
              <a:t> as </a:t>
            </a:r>
            <a:r>
              <a:rPr lang="pl-PL" sz="2800" dirty="0">
                <a:latin typeface="Arial" charset="0"/>
                <a:ea typeface="Arial" charset="0"/>
                <a:cs typeface="Arial" charset="0"/>
              </a:rPr>
              <a:t>men. </a:t>
            </a:r>
          </a:p>
        </p:txBody>
      </p:sp>
    </p:spTree>
    <p:extLst>
      <p:ext uri="{BB962C8B-B14F-4D97-AF65-F5344CB8AC3E}">
        <p14:creationId xmlns:p14="http://schemas.microsoft.com/office/powerpoint/2010/main" val="4209632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179512" y="1196752"/>
            <a:ext cx="8229600" cy="5256584"/>
          </a:xfrm>
        </p:spPr>
        <p:txBody>
          <a:bodyPr/>
          <a:lstStyle/>
          <a:p>
            <a:pPr marL="0" indent="0">
              <a:buNone/>
            </a:pPr>
            <a:r>
              <a:rPr lang="pl-PL" sz="2800" b="1" dirty="0" smtClean="0">
                <a:latin typeface="Arial" charset="0"/>
                <a:ea typeface="Arial" charset="0"/>
                <a:cs typeface="Arial" charset="0"/>
              </a:rPr>
              <a:t>STEREOTYPES</a:t>
            </a:r>
          </a:p>
          <a:p>
            <a:pPr marL="0" indent="0">
              <a:buNone/>
            </a:pPr>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Stereotypes</a:t>
            </a:r>
            <a:r>
              <a:rPr lang="pl-PL" sz="2400" dirty="0" smtClean="0">
                <a:latin typeface="Arial" charset="0"/>
                <a:ea typeface="Arial" charset="0"/>
                <a:cs typeface="Arial" charset="0"/>
              </a:rPr>
              <a:t> </a:t>
            </a:r>
            <a:r>
              <a:rPr lang="pl-PL" sz="2400" dirty="0" err="1">
                <a:latin typeface="Arial" charset="0"/>
                <a:ea typeface="Arial" charset="0"/>
                <a:cs typeface="Arial" charset="0"/>
              </a:rPr>
              <a:t>involve</a:t>
            </a:r>
            <a:r>
              <a:rPr lang="pl-PL" sz="2400" dirty="0">
                <a:latin typeface="Arial" charset="0"/>
                <a:ea typeface="Arial" charset="0"/>
                <a:cs typeface="Arial" charset="0"/>
              </a:rPr>
              <a:t> </a:t>
            </a:r>
            <a:r>
              <a:rPr lang="pl-PL" sz="2400" dirty="0" err="1" smtClean="0">
                <a:latin typeface="Arial" charset="0"/>
                <a:ea typeface="Arial" charset="0"/>
                <a:cs typeface="Arial" charset="0"/>
              </a:rPr>
              <a:t>preconvinced</a:t>
            </a:r>
            <a:r>
              <a:rPr lang="pl-PL" sz="2400" dirty="0" smtClean="0">
                <a:latin typeface="Arial" charset="0"/>
                <a:ea typeface="Arial" charset="0"/>
                <a:cs typeface="Arial" charset="0"/>
              </a:rPr>
              <a:t> </a:t>
            </a:r>
            <a:r>
              <a:rPr lang="pl-PL" sz="2400" dirty="0" err="1">
                <a:latin typeface="Arial" charset="0"/>
                <a:ea typeface="Arial" charset="0"/>
                <a:cs typeface="Arial" charset="0"/>
              </a:rPr>
              <a:t>notions</a:t>
            </a:r>
            <a:r>
              <a:rPr lang="pl-PL" sz="2400" dirty="0">
                <a:latin typeface="Arial" charset="0"/>
                <a:ea typeface="Arial" charset="0"/>
                <a:cs typeface="Arial" charset="0"/>
              </a:rPr>
              <a:t> </a:t>
            </a:r>
            <a:r>
              <a:rPr lang="pl-PL" sz="2400" dirty="0" err="1">
                <a:latin typeface="Arial" charset="0"/>
                <a:ea typeface="Arial" charset="0"/>
                <a:cs typeface="Arial" charset="0"/>
              </a:rPr>
              <a:t>about</a:t>
            </a:r>
            <a:r>
              <a:rPr lang="pl-PL" sz="2400" dirty="0">
                <a:latin typeface="Arial" charset="0"/>
                <a:ea typeface="Arial" charset="0"/>
                <a:cs typeface="Arial" charset="0"/>
              </a:rPr>
              <a:t> a </a:t>
            </a:r>
            <a:r>
              <a:rPr lang="pl-PL" sz="2400" dirty="0" err="1">
                <a:latin typeface="Arial" charset="0"/>
                <a:ea typeface="Arial" charset="0"/>
                <a:cs typeface="Arial" charset="0"/>
              </a:rPr>
              <a:t>group</a:t>
            </a:r>
            <a:r>
              <a:rPr lang="pl-PL" sz="2400" dirty="0">
                <a:latin typeface="Arial" charset="0"/>
                <a:ea typeface="Arial" charset="0"/>
                <a:cs typeface="Arial" charset="0"/>
              </a:rPr>
              <a:t> of </a:t>
            </a:r>
            <a:r>
              <a:rPr lang="pl-PL" sz="2400" dirty="0" err="1">
                <a:latin typeface="Arial" charset="0"/>
                <a:ea typeface="Arial" charset="0"/>
                <a:cs typeface="Arial" charset="0"/>
              </a:rPr>
              <a:t>people</a:t>
            </a:r>
            <a:r>
              <a:rPr lang="pl-PL" sz="2400" dirty="0">
                <a:latin typeface="Arial" charset="0"/>
                <a:ea typeface="Arial" charset="0"/>
                <a:cs typeface="Arial" charset="0"/>
              </a:rPr>
              <a:t>. </a:t>
            </a:r>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They</a:t>
            </a:r>
            <a:r>
              <a:rPr lang="pl-PL" sz="2400" dirty="0" smtClean="0">
                <a:latin typeface="Arial" charset="0"/>
                <a:ea typeface="Arial" charset="0"/>
                <a:cs typeface="Arial" charset="0"/>
              </a:rPr>
              <a:t> </a:t>
            </a:r>
            <a:r>
              <a:rPr lang="pl-PL" sz="2400" dirty="0">
                <a:latin typeface="Arial" charset="0"/>
                <a:ea typeface="Arial" charset="0"/>
                <a:cs typeface="Arial" charset="0"/>
              </a:rPr>
              <a:t>form </a:t>
            </a:r>
            <a:r>
              <a:rPr lang="pl-PL" sz="2400" dirty="0" err="1">
                <a:latin typeface="Arial" charset="0"/>
                <a:ea typeface="Arial" charset="0"/>
                <a:cs typeface="Arial" charset="0"/>
              </a:rPr>
              <a:t>an</a:t>
            </a:r>
            <a:r>
              <a:rPr lang="pl-PL" sz="2400" dirty="0">
                <a:latin typeface="Arial" charset="0"/>
                <a:ea typeface="Arial" charset="0"/>
                <a:cs typeface="Arial" charset="0"/>
              </a:rPr>
              <a:t> </a:t>
            </a:r>
            <a:r>
              <a:rPr lang="pl-PL" sz="2400" dirty="0" err="1">
                <a:latin typeface="Arial" charset="0"/>
                <a:ea typeface="Arial" charset="0"/>
                <a:cs typeface="Arial" charset="0"/>
              </a:rPr>
              <a:t>unjustified</a:t>
            </a:r>
            <a:r>
              <a:rPr lang="pl-PL" sz="2400" dirty="0">
                <a:latin typeface="Arial" charset="0"/>
                <a:ea typeface="Arial" charset="0"/>
                <a:cs typeface="Arial" charset="0"/>
              </a:rPr>
              <a:t> </a:t>
            </a:r>
            <a:r>
              <a:rPr lang="pl-PL" sz="2400" dirty="0" err="1">
                <a:latin typeface="Arial" charset="0"/>
                <a:ea typeface="Arial" charset="0"/>
                <a:cs typeface="Arial" charset="0"/>
              </a:rPr>
              <a:t>generalization</a:t>
            </a:r>
            <a:r>
              <a:rPr lang="pl-PL" sz="2400" dirty="0">
                <a:latin typeface="Arial" charset="0"/>
                <a:ea typeface="Arial" charset="0"/>
                <a:cs typeface="Arial" charset="0"/>
              </a:rPr>
              <a:t>, and </a:t>
            </a:r>
            <a:r>
              <a:rPr lang="pl-PL" sz="2400" dirty="0" err="1">
                <a:latin typeface="Arial" charset="0"/>
                <a:ea typeface="Arial" charset="0"/>
                <a:cs typeface="Arial" charset="0"/>
              </a:rPr>
              <a:t>they</a:t>
            </a:r>
            <a:r>
              <a:rPr lang="pl-PL" sz="2400" dirty="0">
                <a:latin typeface="Arial" charset="0"/>
                <a:ea typeface="Arial" charset="0"/>
                <a:cs typeface="Arial" charset="0"/>
              </a:rPr>
              <a:t> </a:t>
            </a:r>
            <a:r>
              <a:rPr lang="pl-PL" sz="2400" dirty="0" err="1">
                <a:latin typeface="Arial" charset="0"/>
                <a:ea typeface="Arial" charset="0"/>
                <a:cs typeface="Arial" charset="0"/>
              </a:rPr>
              <a:t>suggest</a:t>
            </a:r>
            <a:r>
              <a:rPr lang="pl-PL" sz="2400" dirty="0">
                <a:latin typeface="Arial" charset="0"/>
                <a:ea typeface="Arial" charset="0"/>
                <a:cs typeface="Arial" charset="0"/>
              </a:rPr>
              <a:t> </a:t>
            </a:r>
            <a:r>
              <a:rPr lang="pl-PL" sz="2400" dirty="0" err="1">
                <a:latin typeface="Arial" charset="0"/>
                <a:ea typeface="Arial" charset="0"/>
                <a:cs typeface="Arial" charset="0"/>
              </a:rPr>
              <a:t>that</a:t>
            </a:r>
            <a:r>
              <a:rPr lang="pl-PL" sz="2400" dirty="0">
                <a:latin typeface="Arial" charset="0"/>
                <a:ea typeface="Arial" charset="0"/>
                <a:cs typeface="Arial" charset="0"/>
              </a:rPr>
              <a:t> the </a:t>
            </a:r>
            <a:r>
              <a:rPr lang="pl-PL" sz="2400" dirty="0" err="1">
                <a:latin typeface="Arial" charset="0"/>
                <a:ea typeface="Arial" charset="0"/>
                <a:cs typeface="Arial" charset="0"/>
              </a:rPr>
              <a:t>stereotype</a:t>
            </a:r>
            <a:r>
              <a:rPr lang="pl-PL" sz="2400" dirty="0">
                <a:latin typeface="Arial" charset="0"/>
                <a:ea typeface="Arial" charset="0"/>
                <a:cs typeface="Arial" charset="0"/>
              </a:rPr>
              <a:t> </a:t>
            </a:r>
            <a:r>
              <a:rPr lang="pl-PL" sz="2400" dirty="0" err="1">
                <a:latin typeface="Arial" charset="0"/>
                <a:ea typeface="Arial" charset="0"/>
                <a:cs typeface="Arial" charset="0"/>
              </a:rPr>
              <a:t>is</a:t>
            </a:r>
            <a:r>
              <a:rPr lang="pl-PL" sz="2400" dirty="0">
                <a:latin typeface="Arial" charset="0"/>
                <a:ea typeface="Arial" charset="0"/>
                <a:cs typeface="Arial" charset="0"/>
              </a:rPr>
              <a:t> </a:t>
            </a:r>
            <a:r>
              <a:rPr lang="pl-PL" sz="2400" dirty="0" err="1">
                <a:latin typeface="Arial" charset="0"/>
                <a:ea typeface="Arial" charset="0"/>
                <a:cs typeface="Arial" charset="0"/>
              </a:rPr>
              <a:t>true</a:t>
            </a:r>
            <a:r>
              <a:rPr lang="pl-PL" sz="2400" dirty="0">
                <a:latin typeface="Arial" charset="0"/>
                <a:ea typeface="Arial" charset="0"/>
                <a:cs typeface="Arial" charset="0"/>
              </a:rPr>
              <a:t> for </a:t>
            </a:r>
            <a:r>
              <a:rPr lang="pl-PL" sz="2400" dirty="0" err="1" smtClean="0">
                <a:latin typeface="Arial" charset="0"/>
                <a:ea typeface="Arial" charset="0"/>
                <a:cs typeface="Arial" charset="0"/>
              </a:rPr>
              <a:t>each</a:t>
            </a:r>
            <a:r>
              <a:rPr lang="pl-PL" sz="2400" dirty="0" smtClean="0">
                <a:latin typeface="Arial" charset="0"/>
                <a:ea typeface="Arial" charset="0"/>
                <a:cs typeface="Arial" charset="0"/>
              </a:rPr>
              <a:t> </a:t>
            </a:r>
            <a:r>
              <a:rPr lang="pl-PL" sz="2400" dirty="0">
                <a:latin typeface="Arial" charset="0"/>
                <a:ea typeface="Arial" charset="0"/>
                <a:cs typeface="Arial" charset="0"/>
              </a:rPr>
              <a:t>person in the </a:t>
            </a:r>
            <a:r>
              <a:rPr lang="pl-PL" sz="2400" dirty="0" err="1">
                <a:latin typeface="Arial" charset="0"/>
                <a:ea typeface="Arial" charset="0"/>
                <a:cs typeface="Arial" charset="0"/>
              </a:rPr>
              <a:t>category</a:t>
            </a:r>
            <a:r>
              <a:rPr lang="pl-PL" sz="2400" dirty="0" smtClean="0">
                <a:latin typeface="Arial" charset="0"/>
                <a:ea typeface="Arial" charset="0"/>
                <a:cs typeface="Arial" charset="0"/>
              </a:rPr>
              <a:t>.</a:t>
            </a:r>
          </a:p>
          <a:p>
            <a:r>
              <a:rPr lang="pl-PL" sz="2400" dirty="0" err="1">
                <a:effectLst/>
                <a:latin typeface="Arial" charset="0"/>
                <a:ea typeface="Arial" charset="0"/>
                <a:cs typeface="Arial" charset="0"/>
              </a:rPr>
              <a:t>C</a:t>
            </a:r>
            <a:r>
              <a:rPr lang="pl-PL" sz="2400" dirty="0" err="1" smtClean="0">
                <a:effectLst/>
                <a:latin typeface="Arial" charset="0"/>
                <a:ea typeface="Arial" charset="0"/>
                <a:cs typeface="Arial" charset="0"/>
              </a:rPr>
              <a:t>ultural</a:t>
            </a:r>
            <a:r>
              <a:rPr lang="pl-PL" sz="2400" dirty="0" smtClean="0">
                <a:effectLst/>
                <a:latin typeface="Arial" charset="0"/>
                <a:ea typeface="Arial" charset="0"/>
                <a:cs typeface="Arial" charset="0"/>
              </a:rPr>
              <a:t> </a:t>
            </a:r>
            <a:r>
              <a:rPr lang="pl-PL" sz="2400" dirty="0" err="1">
                <a:effectLst/>
                <a:latin typeface="Arial" charset="0"/>
                <a:ea typeface="Arial" charset="0"/>
                <a:cs typeface="Arial" charset="0"/>
              </a:rPr>
              <a:t>stereotypes</a:t>
            </a:r>
            <a:r>
              <a:rPr lang="pl-PL" sz="2400" dirty="0">
                <a:effectLst/>
                <a:latin typeface="Arial" charset="0"/>
                <a:ea typeface="Arial" charset="0"/>
                <a:cs typeface="Arial" charset="0"/>
              </a:rPr>
              <a:t> </a:t>
            </a:r>
            <a:r>
              <a:rPr lang="pl-PL" sz="2400" dirty="0" err="1">
                <a:effectLst/>
                <a:latin typeface="Arial" charset="0"/>
                <a:ea typeface="Arial" charset="0"/>
                <a:cs typeface="Arial" charset="0"/>
              </a:rPr>
              <a:t>shape</a:t>
            </a:r>
            <a:r>
              <a:rPr lang="pl-PL" sz="2400" dirty="0">
                <a:effectLst/>
                <a:latin typeface="Arial" charset="0"/>
                <a:ea typeface="Arial" charset="0"/>
                <a:cs typeface="Arial" charset="0"/>
              </a:rPr>
              <a:t> </a:t>
            </a:r>
            <a:r>
              <a:rPr lang="pl-PL" sz="2400" dirty="0" err="1" smtClean="0">
                <a:effectLst/>
                <a:latin typeface="Arial" charset="0"/>
                <a:ea typeface="Arial" charset="0"/>
                <a:cs typeface="Arial" charset="0"/>
              </a:rPr>
              <a:t>expectations</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toward</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certain</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groups</a:t>
            </a:r>
            <a:r>
              <a:rPr lang="pl-PL" sz="2400" dirty="0" smtClean="0">
                <a:effectLst/>
                <a:latin typeface="Arial" charset="0"/>
                <a:ea typeface="Arial" charset="0"/>
                <a:cs typeface="Arial" charset="0"/>
              </a:rPr>
              <a:t> of </a:t>
            </a:r>
            <a:r>
              <a:rPr lang="pl-PL" sz="2400" dirty="0" err="1" smtClean="0">
                <a:effectLst/>
                <a:latin typeface="Arial" charset="0"/>
                <a:ea typeface="Arial" charset="0"/>
                <a:cs typeface="Arial" charset="0"/>
              </a:rPr>
              <a:t>people</a:t>
            </a:r>
            <a:r>
              <a:rPr lang="pl-PL" sz="2400" dirty="0" smtClean="0">
                <a:effectLst/>
                <a:latin typeface="Arial" charset="0"/>
                <a:ea typeface="Arial" charset="0"/>
                <a:cs typeface="Arial" charset="0"/>
              </a:rPr>
              <a:t> and </a:t>
            </a:r>
            <a:r>
              <a:rPr lang="pl-PL" sz="2400" dirty="0" err="1" smtClean="0">
                <a:effectLst/>
                <a:latin typeface="Arial" charset="0"/>
                <a:ea typeface="Arial" charset="0"/>
                <a:cs typeface="Arial" charset="0"/>
              </a:rPr>
              <a:t>common</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opinions</a:t>
            </a:r>
            <a:r>
              <a:rPr lang="pl-PL" sz="2400" dirty="0" smtClean="0">
                <a:effectLst/>
                <a:latin typeface="Arial" charset="0"/>
                <a:ea typeface="Arial" charset="0"/>
                <a:cs typeface="Arial" charset="0"/>
              </a:rPr>
              <a:t> </a:t>
            </a:r>
            <a:r>
              <a:rPr lang="pl-PL" sz="2400" dirty="0">
                <a:effectLst/>
                <a:latin typeface="Arial" charset="0"/>
                <a:ea typeface="Arial" charset="0"/>
                <a:cs typeface="Arial" charset="0"/>
              </a:rPr>
              <a:t> </a:t>
            </a:r>
            <a:r>
              <a:rPr lang="pl-PL" sz="2400" dirty="0" err="1" smtClean="0">
                <a:effectLst/>
                <a:latin typeface="Arial" charset="0"/>
                <a:ea typeface="Arial" charset="0"/>
                <a:cs typeface="Arial" charset="0"/>
              </a:rPr>
              <a:t>relating</a:t>
            </a:r>
            <a:r>
              <a:rPr lang="pl-PL" sz="2400" dirty="0" smtClean="0">
                <a:effectLst/>
                <a:latin typeface="Arial" charset="0"/>
                <a:ea typeface="Arial" charset="0"/>
                <a:cs typeface="Arial" charset="0"/>
              </a:rPr>
              <a:t> to </a:t>
            </a:r>
            <a:r>
              <a:rPr lang="pl-PL" sz="2400" dirty="0" err="1" smtClean="0">
                <a:effectLst/>
                <a:latin typeface="Arial" charset="0"/>
                <a:ea typeface="Arial" charset="0"/>
                <a:cs typeface="Arial" charset="0"/>
              </a:rPr>
              <a:t>them</a:t>
            </a:r>
            <a:r>
              <a:rPr lang="pl-PL" sz="2400" dirty="0" smtClean="0">
                <a:effectLst/>
                <a:latin typeface="Arial" charset="0"/>
                <a:ea typeface="Arial" charset="0"/>
                <a:cs typeface="Arial" charset="0"/>
              </a:rPr>
              <a:t>.</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76879517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5400600"/>
          </a:xfrm>
        </p:spPr>
        <p:txBody>
          <a:bodyPr/>
          <a:lstStyle/>
          <a:p>
            <a:pPr marL="0" indent="0">
              <a:buNone/>
            </a:pPr>
            <a:r>
              <a:rPr lang="en-US" b="1" i="1" dirty="0" smtClean="0">
                <a:solidFill>
                  <a:srgbClr val="FF0000"/>
                </a:solidFill>
                <a:effectLst/>
                <a:latin typeface="Arial" charset="0"/>
                <a:ea typeface="Arial" charset="0"/>
                <a:cs typeface="Arial" charset="0"/>
              </a:rPr>
              <a:t>A </a:t>
            </a:r>
            <a:r>
              <a:rPr lang="en-US" sz="2400" b="1" i="1" dirty="0" smtClean="0">
                <a:solidFill>
                  <a:srgbClr val="FF0000"/>
                </a:solidFill>
                <a:effectLst/>
                <a:latin typeface="Arial" charset="0"/>
                <a:ea typeface="Arial" charset="0"/>
                <a:cs typeface="Arial" charset="0"/>
              </a:rPr>
              <a:t>gender </a:t>
            </a:r>
            <a:r>
              <a:rPr lang="en-US" sz="2400" b="1" i="1" dirty="0">
                <a:solidFill>
                  <a:srgbClr val="FF0000"/>
                </a:solidFill>
                <a:effectLst/>
                <a:latin typeface="Arial" charset="0"/>
                <a:ea typeface="Arial" charset="0"/>
                <a:cs typeface="Arial" charset="0"/>
              </a:rPr>
              <a:t>stereotype </a:t>
            </a:r>
            <a:r>
              <a:rPr lang="en-US" sz="2400" i="1" dirty="0">
                <a:effectLst/>
                <a:latin typeface="Arial" charset="0"/>
                <a:ea typeface="Arial" charset="0"/>
                <a:cs typeface="Arial" charset="0"/>
              </a:rPr>
              <a:t>is a </a:t>
            </a:r>
            <a:r>
              <a:rPr lang="en-US" sz="2400" i="1" dirty="0" err="1">
                <a:effectLst/>
                <a:latin typeface="Arial" charset="0"/>
                <a:ea typeface="Arial" charset="0"/>
                <a:cs typeface="Arial" charset="0"/>
              </a:rPr>
              <a:t>generalised</a:t>
            </a:r>
            <a:r>
              <a:rPr lang="en-US" sz="2400" i="1" dirty="0">
                <a:effectLst/>
                <a:latin typeface="Arial" charset="0"/>
                <a:ea typeface="Arial" charset="0"/>
                <a:cs typeface="Arial" charset="0"/>
              </a:rPr>
              <a:t> view or preconception about attributes or characteristics, or the roles that are or ought to be possessed by, or performed by women and men. A gender stereotype is harmful when it limits women’s and men’s capacity to develop their personal abilities, pursue their professional careers and make choices about their </a:t>
            </a:r>
            <a:r>
              <a:rPr lang="en-US" sz="2400" i="1" dirty="0" smtClean="0">
                <a:effectLst/>
                <a:latin typeface="Arial" charset="0"/>
                <a:ea typeface="Arial" charset="0"/>
                <a:cs typeface="Arial" charset="0"/>
              </a:rPr>
              <a:t>lives .</a:t>
            </a:r>
          </a:p>
          <a:p>
            <a:pPr marL="0" indent="0" algn="r">
              <a:buNone/>
            </a:pPr>
            <a:r>
              <a:rPr lang="en-US" sz="2400" dirty="0" smtClean="0">
                <a:effectLst/>
                <a:latin typeface="Arial" charset="0"/>
                <a:ea typeface="Arial" charset="0"/>
                <a:cs typeface="Arial" charset="0"/>
              </a:rPr>
              <a:t>(UN Human Rights Organization)</a:t>
            </a:r>
          </a:p>
          <a:p>
            <a:pPr marL="0" indent="0">
              <a:buNone/>
            </a:pPr>
            <a:endParaRPr lang="en-US" sz="2400" dirty="0" smtClean="0">
              <a:effectLst/>
              <a:latin typeface="Arial" charset="0"/>
              <a:ea typeface="Arial" charset="0"/>
              <a:cs typeface="Arial" charset="0"/>
            </a:endParaRPr>
          </a:p>
          <a:p>
            <a:pPr marL="0" indent="0">
              <a:buNone/>
            </a:pPr>
            <a:r>
              <a:rPr lang="en-US" sz="2400" dirty="0" smtClean="0">
                <a:effectLst/>
                <a:latin typeface="Arial" charset="0"/>
                <a:ea typeface="Arial" charset="0"/>
                <a:cs typeface="Arial" charset="0"/>
              </a:rPr>
              <a:t>Remember:</a:t>
            </a:r>
          </a:p>
          <a:p>
            <a:r>
              <a:rPr lang="en-US" sz="2400" dirty="0" smtClean="0">
                <a:effectLst/>
                <a:latin typeface="Arial" charset="0"/>
                <a:ea typeface="Arial" charset="0"/>
                <a:cs typeface="Arial" charset="0"/>
              </a:rPr>
              <a:t>Gender stereotyping is a frequent cause of  discrimination against women.</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162116671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179512" y="1052736"/>
            <a:ext cx="8435280" cy="5256584"/>
          </a:xfrm>
        </p:spPr>
        <p:txBody>
          <a:bodyPr/>
          <a:lstStyle/>
          <a:p>
            <a:pPr marL="0" indent="0">
              <a:buNone/>
            </a:pPr>
            <a:r>
              <a:rPr lang="pl-PL" sz="2800" b="1" dirty="0" smtClean="0">
                <a:latin typeface="Arial" charset="0"/>
                <a:ea typeface="Arial" charset="0"/>
                <a:cs typeface="Arial" charset="0"/>
              </a:rPr>
              <a:t>THE CONSEQUENCES OF STEREOTYPING MEN AND WOMEN:</a:t>
            </a:r>
          </a:p>
          <a:p>
            <a:pPr marL="0" indent="0">
              <a:buNone/>
            </a:pPr>
            <a:endParaRPr lang="pl-PL" sz="2400" dirty="0" smtClean="0">
              <a:latin typeface="Arial" charset="0"/>
              <a:ea typeface="Arial" charset="0"/>
              <a:cs typeface="Arial" charset="0"/>
            </a:endParaRPr>
          </a:p>
          <a:p>
            <a:r>
              <a:rPr lang="pl-PL" sz="2400" dirty="0" err="1" smtClean="0">
                <a:latin typeface="Arial" charset="0"/>
                <a:ea typeface="Arial" charset="0"/>
                <a:cs typeface="Arial" charset="0"/>
              </a:rPr>
              <a:t>stereotypes</a:t>
            </a:r>
            <a:r>
              <a:rPr lang="pl-PL" sz="2400" dirty="0" smtClean="0">
                <a:latin typeface="Arial" charset="0"/>
                <a:ea typeface="Arial" charset="0"/>
                <a:cs typeface="Arial" charset="0"/>
              </a:rPr>
              <a:t> </a:t>
            </a:r>
            <a:r>
              <a:rPr lang="pl-PL" sz="2400" dirty="0" err="1">
                <a:latin typeface="Arial" charset="0"/>
                <a:ea typeface="Arial" charset="0"/>
                <a:cs typeface="Arial" charset="0"/>
              </a:rPr>
              <a:t>offer</a:t>
            </a:r>
            <a:r>
              <a:rPr lang="pl-PL" sz="2400" dirty="0">
                <a:latin typeface="Arial" charset="0"/>
                <a:ea typeface="Arial" charset="0"/>
                <a:cs typeface="Arial" charset="0"/>
              </a:rPr>
              <a:t> </a:t>
            </a:r>
            <a:r>
              <a:rPr lang="pl-PL" sz="2400" dirty="0" err="1">
                <a:latin typeface="Arial" charset="0"/>
                <a:ea typeface="Arial" charset="0"/>
                <a:cs typeface="Arial" charset="0"/>
              </a:rPr>
              <a:t>an</a:t>
            </a:r>
            <a:r>
              <a:rPr lang="pl-PL" sz="2400" dirty="0">
                <a:latin typeface="Arial" charset="0"/>
                <a:ea typeface="Arial" charset="0"/>
                <a:cs typeface="Arial" charset="0"/>
              </a:rPr>
              <a:t> </a:t>
            </a:r>
            <a:r>
              <a:rPr lang="pl-PL" sz="2400" dirty="0" err="1">
                <a:latin typeface="Arial" charset="0"/>
                <a:ea typeface="Arial" charset="0"/>
                <a:cs typeface="Arial" charset="0"/>
              </a:rPr>
              <a:t>oversimplified</a:t>
            </a:r>
            <a:r>
              <a:rPr lang="pl-PL" sz="2400" dirty="0">
                <a:latin typeface="Arial" charset="0"/>
                <a:ea typeface="Arial" charset="0"/>
                <a:cs typeface="Arial" charset="0"/>
              </a:rPr>
              <a:t> and </a:t>
            </a:r>
            <a:r>
              <a:rPr lang="pl-PL" sz="2400" dirty="0" err="1">
                <a:latin typeface="Arial" charset="0"/>
                <a:ea typeface="Arial" charset="0"/>
                <a:cs typeface="Arial" charset="0"/>
              </a:rPr>
              <a:t>unrealistic</a:t>
            </a:r>
            <a:r>
              <a:rPr lang="pl-PL" sz="2400" dirty="0">
                <a:latin typeface="Arial" charset="0"/>
                <a:ea typeface="Arial" charset="0"/>
                <a:cs typeface="Arial" charset="0"/>
              </a:rPr>
              <a:t> </a:t>
            </a:r>
            <a:r>
              <a:rPr lang="pl-PL" sz="2400" dirty="0" err="1">
                <a:latin typeface="Arial" charset="0"/>
                <a:ea typeface="Arial" charset="0"/>
                <a:cs typeface="Arial" charset="0"/>
              </a:rPr>
              <a:t>view</a:t>
            </a:r>
            <a:r>
              <a:rPr lang="pl-PL" sz="2400" dirty="0">
                <a:latin typeface="Arial" charset="0"/>
                <a:ea typeface="Arial" charset="0"/>
                <a:cs typeface="Arial" charset="0"/>
              </a:rPr>
              <a:t> of </a:t>
            </a:r>
            <a:r>
              <a:rPr lang="pl-PL" sz="2400" dirty="0" err="1">
                <a:latin typeface="Arial" charset="0"/>
                <a:ea typeface="Arial" charset="0"/>
                <a:cs typeface="Arial" charset="0"/>
              </a:rPr>
              <a:t>reality</a:t>
            </a:r>
            <a:r>
              <a:rPr lang="pl-PL" sz="2400" dirty="0" smtClean="0">
                <a:latin typeface="Arial" charset="0"/>
                <a:ea typeface="Arial" charset="0"/>
                <a:cs typeface="Arial" charset="0"/>
              </a:rPr>
              <a:t>,</a:t>
            </a:r>
          </a:p>
          <a:p>
            <a:r>
              <a:rPr lang="pl-PL" sz="2400" dirty="0" err="1" smtClean="0">
                <a:latin typeface="Arial" charset="0"/>
                <a:ea typeface="Arial" charset="0"/>
                <a:cs typeface="Arial" charset="0"/>
              </a:rPr>
              <a:t>stereotypes</a:t>
            </a:r>
            <a:r>
              <a:rPr lang="pl-PL" sz="2400" dirty="0" smtClean="0">
                <a:latin typeface="Arial" charset="0"/>
                <a:ea typeface="Arial" charset="0"/>
                <a:cs typeface="Arial" charset="0"/>
              </a:rPr>
              <a:t> </a:t>
            </a:r>
            <a:r>
              <a:rPr lang="pl-PL" sz="2400" dirty="0" err="1">
                <a:latin typeface="Arial" charset="0"/>
                <a:ea typeface="Arial" charset="0"/>
                <a:cs typeface="Arial" charset="0"/>
              </a:rPr>
              <a:t>reinforce</a:t>
            </a:r>
            <a:r>
              <a:rPr lang="pl-PL" sz="2400" dirty="0">
                <a:latin typeface="Arial" charset="0"/>
                <a:ea typeface="Arial" charset="0"/>
                <a:cs typeface="Arial" charset="0"/>
              </a:rPr>
              <a:t> </a:t>
            </a:r>
            <a:r>
              <a:rPr lang="pl-PL" sz="2400" dirty="0" err="1">
                <a:latin typeface="Arial" charset="0"/>
                <a:ea typeface="Arial" charset="0"/>
                <a:cs typeface="Arial" charset="0"/>
              </a:rPr>
              <a:t>perceived</a:t>
            </a:r>
            <a:r>
              <a:rPr lang="pl-PL" sz="2400" dirty="0">
                <a:latin typeface="Arial" charset="0"/>
                <a:ea typeface="Arial" charset="0"/>
                <a:cs typeface="Arial" charset="0"/>
              </a:rPr>
              <a:t> </a:t>
            </a:r>
            <a:r>
              <a:rPr lang="pl-PL" sz="2400" dirty="0" err="1">
                <a:latin typeface="Arial" charset="0"/>
                <a:ea typeface="Arial" charset="0"/>
                <a:cs typeface="Arial" charset="0"/>
              </a:rPr>
              <a:t>boundaries</a:t>
            </a:r>
            <a:r>
              <a:rPr lang="pl-PL" sz="2400" dirty="0">
                <a:latin typeface="Arial" charset="0"/>
                <a:ea typeface="Arial" charset="0"/>
                <a:cs typeface="Arial" charset="0"/>
              </a:rPr>
              <a:t> </a:t>
            </a:r>
            <a:r>
              <a:rPr lang="pl-PL" sz="2400" dirty="0" err="1">
                <a:latin typeface="Arial" charset="0"/>
                <a:ea typeface="Arial" charset="0"/>
                <a:cs typeface="Arial" charset="0"/>
              </a:rPr>
              <a:t>between</a:t>
            </a:r>
            <a:r>
              <a:rPr lang="pl-PL" sz="2400" dirty="0">
                <a:latin typeface="Arial" charset="0"/>
                <a:ea typeface="Arial" charset="0"/>
                <a:cs typeface="Arial" charset="0"/>
              </a:rPr>
              <a:t> </a:t>
            </a:r>
            <a:r>
              <a:rPr lang="pl-PL" sz="2400" dirty="0" err="1">
                <a:latin typeface="Arial" charset="0"/>
                <a:ea typeface="Arial" charset="0"/>
                <a:cs typeface="Arial" charset="0"/>
              </a:rPr>
              <a:t>women</a:t>
            </a:r>
            <a:r>
              <a:rPr lang="pl-PL" sz="2400" dirty="0">
                <a:latin typeface="Arial" charset="0"/>
                <a:ea typeface="Arial" charset="0"/>
                <a:cs typeface="Arial" charset="0"/>
              </a:rPr>
              <a:t> and men</a:t>
            </a:r>
            <a:r>
              <a:rPr lang="pl-PL" sz="2400" dirty="0" smtClean="0">
                <a:latin typeface="Arial" charset="0"/>
                <a:ea typeface="Arial" charset="0"/>
                <a:cs typeface="Arial" charset="0"/>
              </a:rPr>
              <a:t>,</a:t>
            </a:r>
          </a:p>
          <a:p>
            <a:r>
              <a:rPr lang="pl-PL" sz="2400" dirty="0" err="1" smtClean="0">
                <a:latin typeface="Arial" charset="0"/>
                <a:ea typeface="Arial" charset="0"/>
                <a:cs typeface="Arial" charset="0"/>
              </a:rPr>
              <a:t>stereotypes</a:t>
            </a:r>
            <a:r>
              <a:rPr lang="pl-PL" sz="2400" dirty="0" smtClean="0">
                <a:latin typeface="Arial" charset="0"/>
                <a:ea typeface="Arial" charset="0"/>
                <a:cs typeface="Arial" charset="0"/>
              </a:rPr>
              <a:t> </a:t>
            </a:r>
            <a:r>
              <a:rPr lang="pl-PL" sz="2400" dirty="0" err="1">
                <a:latin typeface="Arial" charset="0"/>
                <a:ea typeface="Arial" charset="0"/>
                <a:cs typeface="Arial" charset="0"/>
              </a:rPr>
              <a:t>justify</a:t>
            </a:r>
            <a:r>
              <a:rPr lang="pl-PL" sz="2400" dirty="0">
                <a:latin typeface="Arial" charset="0"/>
                <a:ea typeface="Arial" charset="0"/>
                <a:cs typeface="Arial" charset="0"/>
              </a:rPr>
              <a:t> </a:t>
            </a:r>
            <a:r>
              <a:rPr lang="pl-PL" sz="2400" dirty="0" err="1">
                <a:latin typeface="Arial" charset="0"/>
                <a:ea typeface="Arial" charset="0"/>
                <a:cs typeface="Arial" charset="0"/>
              </a:rPr>
              <a:t>social</a:t>
            </a:r>
            <a:r>
              <a:rPr lang="pl-PL" sz="2400" dirty="0">
                <a:latin typeface="Arial" charset="0"/>
                <a:ea typeface="Arial" charset="0"/>
                <a:cs typeface="Arial" charset="0"/>
              </a:rPr>
              <a:t> </a:t>
            </a:r>
            <a:r>
              <a:rPr lang="pl-PL" sz="2400" dirty="0" err="1" smtClean="0">
                <a:latin typeface="Arial" charset="0"/>
                <a:ea typeface="Arial" charset="0"/>
                <a:cs typeface="Arial" charset="0"/>
              </a:rPr>
              <a:t>inequality</a:t>
            </a:r>
            <a:r>
              <a:rPr lang="pl-PL" sz="2400" dirty="0" smtClean="0">
                <a:latin typeface="Arial" charset="0"/>
                <a:ea typeface="Arial" charset="0"/>
                <a:cs typeface="Arial" charset="0"/>
              </a:rPr>
              <a:t>,</a:t>
            </a:r>
          </a:p>
          <a:p>
            <a:r>
              <a:rPr lang="pl-PL" sz="2400" dirty="0" err="1" smtClean="0">
                <a:effectLst/>
                <a:latin typeface="Arial" charset="0"/>
                <a:ea typeface="Arial" charset="0"/>
                <a:cs typeface="Arial" charset="0"/>
              </a:rPr>
              <a:t>they</a:t>
            </a:r>
            <a:r>
              <a:rPr lang="pl-PL" sz="2400" dirty="0" smtClean="0">
                <a:effectLst/>
                <a:latin typeface="Arial" charset="0"/>
                <a:ea typeface="Arial" charset="0"/>
                <a:cs typeface="Arial" charset="0"/>
              </a:rPr>
              <a:t> influence </a:t>
            </a:r>
            <a:r>
              <a:rPr lang="pl-PL" sz="2400" dirty="0" err="1" smtClean="0">
                <a:effectLst/>
                <a:latin typeface="Arial" charset="0"/>
                <a:ea typeface="Arial" charset="0"/>
                <a:cs typeface="Arial" charset="0"/>
              </a:rPr>
              <a:t>social</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expectations</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towards</a:t>
            </a:r>
            <a:r>
              <a:rPr lang="pl-PL" sz="2400" dirty="0" smtClean="0">
                <a:effectLst/>
                <a:latin typeface="Arial" charset="0"/>
                <a:ea typeface="Arial" charset="0"/>
                <a:cs typeface="Arial" charset="0"/>
              </a:rPr>
              <a:t> the </a:t>
            </a:r>
            <a:r>
              <a:rPr lang="pl-PL" sz="2400" dirty="0" err="1" smtClean="0">
                <a:effectLst/>
                <a:latin typeface="Arial" charset="0"/>
                <a:ea typeface="Arial" charset="0"/>
                <a:cs typeface="Arial" charset="0"/>
              </a:rPr>
              <a:t>potential</a:t>
            </a:r>
            <a:r>
              <a:rPr lang="pl-PL" sz="2400" dirty="0" smtClean="0">
                <a:effectLst/>
                <a:latin typeface="Arial" charset="0"/>
                <a:ea typeface="Arial" charset="0"/>
                <a:cs typeface="Arial" charset="0"/>
              </a:rPr>
              <a:t>/</a:t>
            </a:r>
            <a:r>
              <a:rPr lang="pl-PL" sz="2400" dirty="0" err="1" smtClean="0">
                <a:effectLst/>
                <a:latin typeface="Arial" charset="0"/>
                <a:ea typeface="Arial" charset="0"/>
                <a:cs typeface="Arial" charset="0"/>
              </a:rPr>
              <a:t>abilities</a:t>
            </a:r>
            <a:r>
              <a:rPr lang="pl-PL" sz="2400" dirty="0" smtClean="0">
                <a:effectLst/>
                <a:latin typeface="Arial" charset="0"/>
                <a:ea typeface="Arial" charset="0"/>
                <a:cs typeface="Arial" charset="0"/>
              </a:rPr>
              <a:t> </a:t>
            </a:r>
            <a:r>
              <a:rPr lang="pl-PL" sz="2400" dirty="0">
                <a:effectLst/>
                <a:latin typeface="Arial" charset="0"/>
                <a:ea typeface="Arial" charset="0"/>
                <a:cs typeface="Arial" charset="0"/>
              </a:rPr>
              <a:t>of men and </a:t>
            </a:r>
            <a:r>
              <a:rPr lang="pl-PL" sz="2400" dirty="0" err="1" smtClean="0">
                <a:effectLst/>
                <a:latin typeface="Arial" charset="0"/>
                <a:ea typeface="Arial" charset="0"/>
                <a:cs typeface="Arial" charset="0"/>
              </a:rPr>
              <a:t>women</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which</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may</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bring</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consequences</a:t>
            </a:r>
            <a:r>
              <a:rPr lang="pl-PL" sz="2400" dirty="0" smtClean="0">
                <a:effectLst/>
                <a:latin typeface="Arial" charset="0"/>
                <a:ea typeface="Arial" charset="0"/>
                <a:cs typeface="Arial" charset="0"/>
              </a:rPr>
              <a:t> for </a:t>
            </a:r>
            <a:r>
              <a:rPr lang="pl-PL" sz="2400" dirty="0" err="1" smtClean="0">
                <a:effectLst/>
                <a:latin typeface="Arial" charset="0"/>
                <a:ea typeface="Arial" charset="0"/>
                <a:cs typeface="Arial" charset="0"/>
              </a:rPr>
              <a:t>their</a:t>
            </a:r>
            <a:r>
              <a:rPr lang="pl-PL" sz="2400" dirty="0" smtClean="0">
                <a:effectLst/>
                <a:latin typeface="Arial" charset="0"/>
                <a:ea typeface="Arial" charset="0"/>
                <a:cs typeface="Arial" charset="0"/>
              </a:rPr>
              <a:t> </a:t>
            </a:r>
            <a:r>
              <a:rPr lang="pl-PL" sz="2400" dirty="0" err="1" smtClean="0">
                <a:effectLst/>
                <a:latin typeface="Arial" charset="0"/>
                <a:ea typeface="Arial" charset="0"/>
                <a:cs typeface="Arial" charset="0"/>
              </a:rPr>
              <a:t>selection</a:t>
            </a:r>
            <a:r>
              <a:rPr lang="pl-PL" sz="2400" dirty="0" smtClean="0">
                <a:effectLst/>
                <a:latin typeface="Arial" charset="0"/>
                <a:ea typeface="Arial" charset="0"/>
                <a:cs typeface="Arial" charset="0"/>
              </a:rPr>
              <a:t> for </a:t>
            </a:r>
            <a:r>
              <a:rPr lang="pl-PL" sz="2400" dirty="0" err="1">
                <a:effectLst/>
                <a:latin typeface="Arial" charset="0"/>
                <a:ea typeface="Arial" charset="0"/>
                <a:cs typeface="Arial" charset="0"/>
              </a:rPr>
              <a:t>future</a:t>
            </a:r>
            <a:r>
              <a:rPr lang="pl-PL" sz="2400" dirty="0">
                <a:effectLst/>
                <a:latin typeface="Arial" charset="0"/>
                <a:ea typeface="Arial" charset="0"/>
                <a:cs typeface="Arial" charset="0"/>
              </a:rPr>
              <a:t> </a:t>
            </a:r>
            <a:r>
              <a:rPr lang="pl-PL" sz="2400" dirty="0" err="1" smtClean="0">
                <a:effectLst/>
                <a:latin typeface="Arial" charset="0"/>
                <a:ea typeface="Arial" charset="0"/>
                <a:cs typeface="Arial" charset="0"/>
              </a:rPr>
              <a:t>careers</a:t>
            </a:r>
            <a:r>
              <a:rPr lang="pl-PL" sz="2400" dirty="0" smtClean="0">
                <a:effectLst/>
                <a:latin typeface="Arial" charset="0"/>
                <a:ea typeface="Arial" charset="0"/>
                <a:cs typeface="Arial" charset="0"/>
              </a:rPr>
              <a:t>.</a:t>
            </a:r>
          </a:p>
          <a:p>
            <a:endParaRPr lang="en-US" sz="2000" dirty="0">
              <a:effectLst/>
            </a:endParaRPr>
          </a:p>
          <a:p>
            <a:pPr marL="0" indent="0">
              <a:buNone/>
            </a:pPr>
            <a:endParaRPr lang="pl-PL" dirty="0"/>
          </a:p>
        </p:txBody>
      </p:sp>
    </p:spTree>
    <p:extLst>
      <p:ext uri="{BB962C8B-B14F-4D97-AF65-F5344CB8AC3E}">
        <p14:creationId xmlns:p14="http://schemas.microsoft.com/office/powerpoint/2010/main" val="19022723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268760"/>
            <a:ext cx="8229600" cy="4857403"/>
          </a:xfrm>
        </p:spPr>
        <p:txBody>
          <a:bodyPr/>
          <a:lstStyle/>
          <a:p>
            <a:pPr marL="0" indent="0">
              <a:buNone/>
            </a:pPr>
            <a:r>
              <a:rPr lang="pl-PL" sz="2800" b="1" dirty="0" smtClean="0">
                <a:latin typeface="Arial" charset="0"/>
                <a:ea typeface="Arial" charset="0"/>
                <a:cs typeface="Arial" charset="0"/>
              </a:rPr>
              <a:t>THE CHOSEN EXAMPLES OF STEREOTYPING WOMEN ONBORAD:</a:t>
            </a:r>
          </a:p>
          <a:p>
            <a:pPr marL="0" indent="0">
              <a:buNone/>
            </a:pPr>
            <a:endParaRPr lang="pl-PL" sz="2400" b="1" dirty="0">
              <a:latin typeface="Arial" charset="0"/>
              <a:ea typeface="Arial" charset="0"/>
              <a:cs typeface="Arial" charset="0"/>
            </a:endParaRPr>
          </a:p>
          <a:p>
            <a:pPr lvl="0"/>
            <a:r>
              <a:rPr lang="pl-PL" sz="2400" dirty="0">
                <a:effectLst/>
                <a:latin typeface="Arial" charset="0"/>
                <a:ea typeface="Arial" charset="0"/>
                <a:cs typeface="Arial" charset="0"/>
              </a:rPr>
              <a:t>The </a:t>
            </a:r>
            <a:r>
              <a:rPr lang="pl-PL" sz="2400" i="1" dirty="0">
                <a:effectLst/>
                <a:latin typeface="Arial" charset="0"/>
                <a:ea typeface="Arial" charset="0"/>
                <a:cs typeface="Arial" charset="0"/>
              </a:rPr>
              <a:t>fair sex</a:t>
            </a:r>
            <a:endParaRPr lang="pl-PL" sz="2400" dirty="0">
              <a:effectLst/>
              <a:latin typeface="Arial" charset="0"/>
              <a:ea typeface="Arial" charset="0"/>
              <a:cs typeface="Arial" charset="0"/>
            </a:endParaRPr>
          </a:p>
          <a:p>
            <a:pPr lvl="0"/>
            <a:r>
              <a:rPr lang="en-US" sz="2400" i="1" dirty="0">
                <a:effectLst/>
                <a:latin typeface="Arial" charset="0"/>
                <a:ea typeface="Arial" charset="0"/>
                <a:cs typeface="Arial" charset="0"/>
              </a:rPr>
              <a:t>A gold digger</a:t>
            </a:r>
            <a:r>
              <a:rPr lang="en-US" sz="2400" dirty="0">
                <a:effectLst/>
                <a:latin typeface="Arial" charset="0"/>
                <a:ea typeface="Arial" charset="0"/>
                <a:cs typeface="Arial" charset="0"/>
              </a:rPr>
              <a:t> – a women looking for a husband</a:t>
            </a:r>
            <a:endParaRPr lang="pl-PL" sz="2400" dirty="0">
              <a:effectLst/>
              <a:latin typeface="Arial" charset="0"/>
              <a:ea typeface="Arial" charset="0"/>
              <a:cs typeface="Arial" charset="0"/>
            </a:endParaRPr>
          </a:p>
          <a:p>
            <a:pPr lvl="0"/>
            <a:r>
              <a:rPr lang="en-US" sz="2400" i="1" dirty="0">
                <a:effectLst/>
                <a:latin typeface="Arial" charset="0"/>
                <a:ea typeface="Arial" charset="0"/>
                <a:cs typeface="Arial" charset="0"/>
              </a:rPr>
              <a:t>Un-naturalized</a:t>
            </a:r>
            <a:r>
              <a:rPr lang="en-US" sz="2400" dirty="0">
                <a:effectLst/>
                <a:latin typeface="Arial" charset="0"/>
                <a:ea typeface="Arial" charset="0"/>
                <a:cs typeface="Arial" charset="0"/>
              </a:rPr>
              <a:t> – a woman alienated from her femininity</a:t>
            </a:r>
            <a:endParaRPr lang="pl-PL" sz="2400" dirty="0">
              <a:effectLst/>
              <a:latin typeface="Arial" charset="0"/>
              <a:ea typeface="Arial" charset="0"/>
              <a:cs typeface="Arial" charset="0"/>
            </a:endParaRPr>
          </a:p>
          <a:p>
            <a:pPr lvl="0"/>
            <a:r>
              <a:rPr lang="en-US" sz="2400" dirty="0">
                <a:effectLst/>
                <a:latin typeface="Arial" charset="0"/>
                <a:ea typeface="Arial" charset="0"/>
                <a:cs typeface="Arial" charset="0"/>
              </a:rPr>
              <a:t>An </a:t>
            </a:r>
            <a:r>
              <a:rPr lang="en-US" sz="2400" i="1" dirty="0">
                <a:effectLst/>
                <a:latin typeface="Arial" charset="0"/>
                <a:ea typeface="Arial" charset="0"/>
                <a:cs typeface="Arial" charset="0"/>
              </a:rPr>
              <a:t>easy make</a:t>
            </a:r>
            <a:r>
              <a:rPr lang="en-US" sz="2400" dirty="0">
                <a:effectLst/>
                <a:latin typeface="Arial" charset="0"/>
                <a:ea typeface="Arial" charset="0"/>
                <a:cs typeface="Arial" charset="0"/>
              </a:rPr>
              <a:t> – a women easily persuaded to engage in the sexual acts </a:t>
            </a:r>
          </a:p>
          <a:p>
            <a:pPr marL="0" lvl="0" indent="0" algn="r">
              <a:buNone/>
            </a:pPr>
            <a:endParaRPr lang="en-US" sz="2400" dirty="0">
              <a:effectLst/>
              <a:latin typeface="Arial" charset="0"/>
              <a:ea typeface="Arial" charset="0"/>
              <a:cs typeface="Arial" charset="0"/>
            </a:endParaRPr>
          </a:p>
          <a:p>
            <a:pPr marL="0" lvl="0" indent="0" algn="r">
              <a:buNone/>
            </a:pPr>
            <a:r>
              <a:rPr lang="en-US" sz="2400" dirty="0">
                <a:effectLst/>
                <a:latin typeface="Arial" charset="0"/>
                <a:ea typeface="Arial" charset="0"/>
                <a:cs typeface="Arial" charset="0"/>
              </a:rPr>
              <a:t>(Królikowska I., Męczkowska-Christiansen A., 2018)</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83307486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80728"/>
            <a:ext cx="8229600" cy="5688632"/>
          </a:xfrm>
        </p:spPr>
        <p:txBody>
          <a:bodyPr/>
          <a:lstStyle/>
          <a:p>
            <a:pPr marL="0" indent="0">
              <a:buNone/>
            </a:pPr>
            <a:r>
              <a:rPr lang="en-US" sz="2800" b="1" dirty="0" smtClean="0">
                <a:effectLst/>
              </a:rPr>
              <a:t>EXAMPLES OF GENDER STEREOTYPES ONBOARD</a:t>
            </a:r>
          </a:p>
          <a:p>
            <a:pPr marL="0" indent="0">
              <a:buNone/>
            </a:pPr>
            <a:endParaRPr lang="en-US" sz="2400" b="1" dirty="0" smtClean="0">
              <a:effectLst/>
            </a:endParaRPr>
          </a:p>
          <a:p>
            <a:pPr marL="0" indent="0">
              <a:buNone/>
            </a:pPr>
            <a:r>
              <a:rPr lang="en-US" sz="2400" b="1" dirty="0" smtClean="0">
                <a:effectLst/>
              </a:rPr>
              <a:t>The </a:t>
            </a:r>
            <a:r>
              <a:rPr lang="en-US" sz="2400" b="1" i="1" dirty="0">
                <a:effectLst/>
              </a:rPr>
              <a:t>fair </a:t>
            </a:r>
            <a:r>
              <a:rPr lang="en-US" sz="2400" b="1" i="1" dirty="0" smtClean="0">
                <a:effectLst/>
              </a:rPr>
              <a:t>sex – </a:t>
            </a:r>
            <a:r>
              <a:rPr lang="en-US" sz="2400" b="1" dirty="0" smtClean="0">
                <a:effectLst/>
              </a:rPr>
              <a:t>beauty and physical weakness</a:t>
            </a:r>
            <a:endParaRPr lang="en-US" sz="2400" b="1" dirty="0">
              <a:effectLst/>
            </a:endParaRPr>
          </a:p>
          <a:p>
            <a:endParaRPr lang="en-US" sz="2000" dirty="0">
              <a:effectLst/>
            </a:endParaRPr>
          </a:p>
          <a:p>
            <a:r>
              <a:rPr lang="en-US" sz="2000" dirty="0" smtClean="0">
                <a:effectLst/>
              </a:rPr>
              <a:t>In </a:t>
            </a:r>
            <a:r>
              <a:rPr lang="en-US" sz="2000" dirty="0">
                <a:effectLst/>
              </a:rPr>
              <a:t>eighteen century American and English culture, </a:t>
            </a:r>
            <a:r>
              <a:rPr lang="en-US" sz="2000" dirty="0" smtClean="0">
                <a:effectLst/>
              </a:rPr>
              <a:t>the idea of </a:t>
            </a:r>
            <a:r>
              <a:rPr lang="en-US" sz="2000" i="1" dirty="0" smtClean="0">
                <a:effectLst/>
              </a:rPr>
              <a:t>fair sex</a:t>
            </a:r>
            <a:r>
              <a:rPr lang="en-US" sz="2000" dirty="0" smtClean="0">
                <a:effectLst/>
              </a:rPr>
              <a:t> referred </a:t>
            </a:r>
            <a:r>
              <a:rPr lang="en-US" sz="2000" dirty="0">
                <a:effectLst/>
              </a:rPr>
              <a:t>to a woman as “more virtuous gender</a:t>
            </a:r>
            <a:r>
              <a:rPr lang="en-US" sz="2000" dirty="0" smtClean="0">
                <a:effectLst/>
              </a:rPr>
              <a:t>”;</a:t>
            </a:r>
          </a:p>
          <a:p>
            <a:endParaRPr lang="en-US" sz="2000" dirty="0">
              <a:effectLst/>
            </a:endParaRPr>
          </a:p>
          <a:p>
            <a:r>
              <a:rPr lang="en-US" sz="2000" dirty="0" smtClean="0">
                <a:effectLst/>
              </a:rPr>
              <a:t>It </a:t>
            </a:r>
            <a:r>
              <a:rPr lang="en-US" sz="2000" dirty="0">
                <a:effectLst/>
              </a:rPr>
              <a:t>involves a romanticized portrait of woman, accentuating her beauty, delicacy and physical weakness</a:t>
            </a:r>
            <a:r>
              <a:rPr lang="en-US" sz="2000" dirty="0" smtClean="0">
                <a:effectLst/>
              </a:rPr>
              <a:t>;</a:t>
            </a:r>
          </a:p>
          <a:p>
            <a:endParaRPr lang="en-US" sz="2000" dirty="0" smtClean="0">
              <a:effectLst/>
            </a:endParaRPr>
          </a:p>
          <a:p>
            <a:r>
              <a:rPr lang="en-US" sz="2000" dirty="0" smtClean="0">
                <a:effectLst/>
              </a:rPr>
              <a:t>As a consequence it generates a portrait </a:t>
            </a:r>
            <a:r>
              <a:rPr lang="en-US" sz="2000" dirty="0">
                <a:effectLst/>
              </a:rPr>
              <a:t>of women who “does not fit for this job</a:t>
            </a:r>
            <a:r>
              <a:rPr lang="en-US" sz="2000" dirty="0" smtClean="0">
                <a:effectLst/>
              </a:rPr>
              <a:t>”.</a:t>
            </a:r>
            <a:endParaRPr lang="en-US" sz="2000" dirty="0">
              <a:effectLst/>
            </a:endParaRPr>
          </a:p>
          <a:p>
            <a:endParaRPr lang="en-US" sz="2000" dirty="0">
              <a:effectLst/>
            </a:endParaRPr>
          </a:p>
          <a:p>
            <a:endParaRPr lang="en-US" sz="2000" dirty="0">
              <a:effectLst/>
            </a:endParaRPr>
          </a:p>
        </p:txBody>
      </p:sp>
    </p:spTree>
    <p:extLst>
      <p:ext uri="{BB962C8B-B14F-4D97-AF65-F5344CB8AC3E}">
        <p14:creationId xmlns:p14="http://schemas.microsoft.com/office/powerpoint/2010/main" val="42595631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256584"/>
          </a:xfrm>
        </p:spPr>
        <p:txBody>
          <a:bodyPr/>
          <a:lstStyle/>
          <a:p>
            <a:pPr marL="0" indent="0">
              <a:buNone/>
            </a:pPr>
            <a:r>
              <a:rPr lang="en-US" sz="2800" b="1" dirty="0">
                <a:effectLst/>
                <a:latin typeface="Arial" charset="0"/>
                <a:ea typeface="Arial" charset="0"/>
                <a:cs typeface="Arial" charset="0"/>
              </a:rPr>
              <a:t>EXAMPLES OF GENDER STEREOTYPES ONBOARD</a:t>
            </a:r>
          </a:p>
          <a:p>
            <a:pPr marL="0" indent="0">
              <a:buNone/>
            </a:pPr>
            <a:endParaRPr lang="en-US" sz="2000" b="1" i="1" dirty="0">
              <a:effectLst/>
              <a:latin typeface="Arial" charset="0"/>
              <a:ea typeface="Arial" charset="0"/>
              <a:cs typeface="Arial" charset="0"/>
            </a:endParaRPr>
          </a:p>
          <a:p>
            <a:pPr marL="0" indent="0">
              <a:buNone/>
            </a:pPr>
            <a:r>
              <a:rPr lang="en-US" sz="2400" b="1" i="1" dirty="0" smtClean="0">
                <a:effectLst/>
                <a:latin typeface="Arial" charset="0"/>
                <a:ea typeface="Arial" charset="0"/>
                <a:cs typeface="Arial" charset="0"/>
              </a:rPr>
              <a:t>A</a:t>
            </a:r>
            <a:r>
              <a:rPr lang="en-US" sz="2400" b="1" dirty="0" smtClean="0">
                <a:effectLst/>
                <a:latin typeface="Arial" charset="0"/>
                <a:ea typeface="Arial" charset="0"/>
                <a:cs typeface="Arial" charset="0"/>
              </a:rPr>
              <a:t> </a:t>
            </a:r>
            <a:r>
              <a:rPr lang="en-US" sz="2400" b="1" dirty="0">
                <a:effectLst/>
                <a:latin typeface="Arial" charset="0"/>
                <a:ea typeface="Arial" charset="0"/>
                <a:cs typeface="Arial" charset="0"/>
              </a:rPr>
              <a:t>g</a:t>
            </a:r>
            <a:r>
              <a:rPr lang="en-US" sz="2400" b="1" i="1" dirty="0">
                <a:effectLst/>
                <a:latin typeface="Arial" charset="0"/>
                <a:ea typeface="Arial" charset="0"/>
                <a:cs typeface="Arial" charset="0"/>
              </a:rPr>
              <a:t>old digger</a:t>
            </a:r>
            <a:r>
              <a:rPr lang="en-US" sz="2400" b="1" dirty="0">
                <a:effectLst/>
                <a:latin typeface="Arial" charset="0"/>
                <a:ea typeface="Arial" charset="0"/>
                <a:cs typeface="Arial" charset="0"/>
              </a:rPr>
              <a:t> – a women looking for </a:t>
            </a:r>
            <a:r>
              <a:rPr lang="en-US" sz="2400" b="1" dirty="0" smtClean="0">
                <a:effectLst/>
                <a:latin typeface="Arial" charset="0"/>
                <a:ea typeface="Arial" charset="0"/>
                <a:cs typeface="Arial" charset="0"/>
              </a:rPr>
              <a:t>a husband</a:t>
            </a:r>
            <a:r>
              <a:rPr lang="pl-PL" sz="2400" dirty="0" smtClean="0">
                <a:effectLst/>
                <a:latin typeface="Arial" charset="0"/>
                <a:ea typeface="Arial" charset="0"/>
                <a:cs typeface="Arial" charset="0"/>
              </a:rPr>
              <a:t> </a:t>
            </a:r>
            <a:endParaRPr lang="pl-PL" sz="2400" dirty="0">
              <a:effectLst/>
              <a:latin typeface="Arial" charset="0"/>
              <a:ea typeface="Arial" charset="0"/>
              <a:cs typeface="Arial" charset="0"/>
            </a:endParaRPr>
          </a:p>
          <a:p>
            <a:pPr marL="0" indent="0">
              <a:buNone/>
            </a:pPr>
            <a:endParaRPr lang="pl-PL" sz="2000" dirty="0">
              <a:effectLst/>
              <a:latin typeface="Arial" charset="0"/>
              <a:ea typeface="Arial" charset="0"/>
              <a:cs typeface="Arial" charset="0"/>
            </a:endParaRPr>
          </a:p>
          <a:p>
            <a:r>
              <a:rPr lang="en-US" sz="2000" dirty="0" smtClean="0">
                <a:effectLst/>
                <a:latin typeface="Arial" charset="0"/>
                <a:ea typeface="Arial" charset="0"/>
                <a:cs typeface="Arial" charset="0"/>
              </a:rPr>
              <a:t>The stereotype involves a conviction that </a:t>
            </a:r>
            <a:r>
              <a:rPr lang="en-US" sz="2000" dirty="0">
                <a:effectLst/>
                <a:latin typeface="Arial" charset="0"/>
                <a:ea typeface="Arial" charset="0"/>
                <a:cs typeface="Arial" charset="0"/>
              </a:rPr>
              <a:t>women’s activity on board is oriented towards  </a:t>
            </a:r>
            <a:r>
              <a:rPr lang="en-US" sz="2000" dirty="0" smtClean="0">
                <a:effectLst/>
                <a:latin typeface="Arial" charset="0"/>
                <a:ea typeface="Arial" charset="0"/>
                <a:cs typeface="Arial" charset="0"/>
              </a:rPr>
              <a:t> “finding </a:t>
            </a:r>
            <a:r>
              <a:rPr lang="en-US" sz="2000" dirty="0">
                <a:effectLst/>
                <a:latin typeface="Arial" charset="0"/>
                <a:ea typeface="Arial" charset="0"/>
                <a:cs typeface="Arial" charset="0"/>
              </a:rPr>
              <a:t>a husband” or to derive benefits from a </a:t>
            </a:r>
            <a:r>
              <a:rPr lang="en-US" sz="2000" dirty="0" smtClean="0">
                <a:effectLst/>
                <a:latin typeface="Arial" charset="0"/>
                <a:ea typeface="Arial" charset="0"/>
                <a:cs typeface="Arial" charset="0"/>
              </a:rPr>
              <a:t>relationship with men onboard.</a:t>
            </a:r>
            <a:endParaRPr lang="en-US" sz="2000" dirty="0">
              <a:effectLst/>
              <a:latin typeface="Arial" charset="0"/>
              <a:ea typeface="Arial" charset="0"/>
              <a:cs typeface="Arial" charset="0"/>
            </a:endParaRPr>
          </a:p>
          <a:p>
            <a:endParaRPr lang="pl-PL" sz="2000" dirty="0">
              <a:effectLst/>
              <a:latin typeface="Arial" charset="0"/>
              <a:ea typeface="Arial" charset="0"/>
              <a:cs typeface="Arial" charset="0"/>
            </a:endParaRPr>
          </a:p>
          <a:p>
            <a:pPr marL="0" indent="0">
              <a:buNone/>
            </a:pPr>
            <a:r>
              <a:rPr lang="en-US" sz="2000" i="1" dirty="0">
                <a:effectLst/>
                <a:latin typeface="Arial" charset="0"/>
                <a:ea typeface="Arial" charset="0"/>
                <a:cs typeface="Arial" charset="0"/>
              </a:rPr>
              <a:t>They're going to pick up a guy at sea. And they cause problems for other women because if the crew meets such a doll, they would form an opinion about all women who want to work (onboard) and, possibly, become good sailors. </a:t>
            </a:r>
            <a:r>
              <a:rPr lang="en-US" sz="2000" dirty="0">
                <a:effectLst/>
                <a:latin typeface="Arial" charset="0"/>
                <a:ea typeface="Arial" charset="0"/>
                <a:cs typeface="Arial" charset="0"/>
              </a:rPr>
              <a:t>(Female chief </a:t>
            </a:r>
            <a:r>
              <a:rPr lang="en-US" sz="2000" dirty="0" smtClean="0">
                <a:effectLst/>
                <a:latin typeface="Arial" charset="0"/>
                <a:ea typeface="Arial" charset="0"/>
                <a:cs typeface="Arial" charset="0"/>
              </a:rPr>
              <a:t>officer about female seafarers)</a:t>
            </a:r>
            <a:endParaRPr lang="pl-PL" sz="2000" dirty="0">
              <a:effectLst/>
              <a:latin typeface="Arial" charset="0"/>
              <a:ea typeface="Arial" charset="0"/>
              <a:cs typeface="Arial" charset="0"/>
            </a:endParaRPr>
          </a:p>
          <a:p>
            <a:endParaRPr lang="pl-PL" sz="2000" dirty="0">
              <a:effectLst/>
            </a:endParaRPr>
          </a:p>
        </p:txBody>
      </p:sp>
    </p:spTree>
    <p:extLst>
      <p:ext uri="{BB962C8B-B14F-4D97-AF65-F5344CB8AC3E}">
        <p14:creationId xmlns:p14="http://schemas.microsoft.com/office/powerpoint/2010/main" val="148470671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323528" y="908720"/>
            <a:ext cx="8229600" cy="5472608"/>
          </a:xfrm>
        </p:spPr>
        <p:txBody>
          <a:bodyPr/>
          <a:lstStyle/>
          <a:p>
            <a:pPr marL="0" indent="0">
              <a:buNone/>
            </a:pPr>
            <a:r>
              <a:rPr lang="en-US" sz="2800" b="1" dirty="0">
                <a:effectLst/>
                <a:latin typeface="Arial" charset="0"/>
                <a:ea typeface="Arial" charset="0"/>
                <a:cs typeface="Arial" charset="0"/>
              </a:rPr>
              <a:t>EXAMPLES OF GENDER STEREOTYPES ONBOARD</a:t>
            </a:r>
          </a:p>
          <a:p>
            <a:pPr marL="0" indent="0">
              <a:buNone/>
            </a:pPr>
            <a:endParaRPr lang="en-US" sz="2000" b="1" i="1" dirty="0" smtClean="0">
              <a:effectLst/>
              <a:latin typeface="Arial" charset="0"/>
              <a:ea typeface="Arial" charset="0"/>
              <a:cs typeface="Arial" charset="0"/>
            </a:endParaRPr>
          </a:p>
          <a:p>
            <a:pPr marL="0" indent="0">
              <a:buNone/>
            </a:pPr>
            <a:r>
              <a:rPr lang="en-US" sz="2400" b="1" i="1" dirty="0" smtClean="0">
                <a:effectLst/>
                <a:latin typeface="Arial" charset="0"/>
                <a:ea typeface="Arial" charset="0"/>
                <a:cs typeface="Arial" charset="0"/>
              </a:rPr>
              <a:t>Un-</a:t>
            </a:r>
            <a:r>
              <a:rPr lang="en-US" sz="2400" b="1" i="1" dirty="0" err="1" smtClean="0">
                <a:effectLst/>
                <a:latin typeface="Arial" charset="0"/>
                <a:ea typeface="Arial" charset="0"/>
                <a:cs typeface="Arial" charset="0"/>
              </a:rPr>
              <a:t>naturalised</a:t>
            </a:r>
            <a:r>
              <a:rPr lang="en-US" sz="2400" b="1" i="1" dirty="0" smtClean="0">
                <a:effectLst/>
                <a:latin typeface="Arial" charset="0"/>
                <a:ea typeface="Arial" charset="0"/>
                <a:cs typeface="Arial" charset="0"/>
              </a:rPr>
              <a:t> </a:t>
            </a:r>
            <a:r>
              <a:rPr lang="en-US" sz="2400" b="1" i="1" dirty="0">
                <a:effectLst/>
                <a:latin typeface="Arial" charset="0"/>
                <a:ea typeface="Arial" charset="0"/>
                <a:cs typeface="Arial" charset="0"/>
              </a:rPr>
              <a:t>– </a:t>
            </a:r>
            <a:r>
              <a:rPr lang="en-US" sz="2400" b="1" dirty="0">
                <a:effectLst/>
                <a:latin typeface="Arial" charset="0"/>
                <a:ea typeface="Arial" charset="0"/>
                <a:cs typeface="Arial" charset="0"/>
              </a:rPr>
              <a:t>a woman alienated from her femininity</a:t>
            </a:r>
            <a:r>
              <a:rPr lang="pl-PL" sz="2400" dirty="0">
                <a:effectLst/>
                <a:latin typeface="Arial" charset="0"/>
                <a:ea typeface="Arial" charset="0"/>
                <a:cs typeface="Arial" charset="0"/>
              </a:rPr>
              <a:t> </a:t>
            </a:r>
          </a:p>
          <a:p>
            <a:pPr marL="0" indent="0">
              <a:buNone/>
            </a:pPr>
            <a:endParaRPr lang="pl-PL" sz="2000" dirty="0">
              <a:effectLst/>
              <a:latin typeface="Arial" charset="0"/>
              <a:ea typeface="Arial" charset="0"/>
              <a:cs typeface="Arial" charset="0"/>
            </a:endParaRPr>
          </a:p>
          <a:p>
            <a:pPr marL="0" indent="0">
              <a:buNone/>
            </a:pPr>
            <a:r>
              <a:rPr lang="en-US" sz="2400" dirty="0" smtClean="0">
                <a:effectLst/>
                <a:latin typeface="Arial" charset="0"/>
                <a:ea typeface="Arial" charset="0"/>
                <a:cs typeface="Arial" charset="0"/>
              </a:rPr>
              <a:t>The stereotype: Work </a:t>
            </a:r>
            <a:r>
              <a:rPr lang="en-US" sz="2400" dirty="0">
                <a:effectLst/>
                <a:latin typeface="Arial" charset="0"/>
                <a:ea typeface="Arial" charset="0"/>
                <a:cs typeface="Arial" charset="0"/>
              </a:rPr>
              <a:t>on-board alienates a woman from her </a:t>
            </a:r>
            <a:r>
              <a:rPr lang="en-US" sz="2400" dirty="0" smtClean="0">
                <a:effectLst/>
                <a:latin typeface="Arial" charset="0"/>
                <a:ea typeface="Arial" charset="0"/>
                <a:cs typeface="Arial" charset="0"/>
              </a:rPr>
              <a:t>feminine nature; they became ‘masculine’</a:t>
            </a:r>
            <a:r>
              <a:rPr lang="en-US" sz="2400" dirty="0">
                <a:effectLst/>
                <a:latin typeface="Arial" charset="0"/>
                <a:ea typeface="Arial" charset="0"/>
                <a:cs typeface="Arial" charset="0"/>
              </a:rPr>
              <a:t> </a:t>
            </a:r>
            <a:r>
              <a:rPr lang="en-US" sz="2400" dirty="0" smtClean="0">
                <a:effectLst/>
                <a:latin typeface="Arial" charset="0"/>
                <a:ea typeface="Arial" charset="0"/>
                <a:cs typeface="Arial" charset="0"/>
              </a:rPr>
              <a:t>as a result.</a:t>
            </a:r>
          </a:p>
          <a:p>
            <a:pPr marL="0" indent="0">
              <a:buNone/>
            </a:pPr>
            <a:endParaRPr lang="en-US" sz="2000" i="1" dirty="0" smtClean="0">
              <a:effectLst/>
              <a:latin typeface="Arial" charset="0"/>
              <a:ea typeface="Arial" charset="0"/>
              <a:cs typeface="Arial" charset="0"/>
            </a:endParaRPr>
          </a:p>
          <a:p>
            <a:r>
              <a:rPr lang="en-US" sz="2000" i="1" dirty="0" smtClean="0">
                <a:effectLst/>
                <a:latin typeface="Arial" charset="0"/>
                <a:ea typeface="Arial" charset="0"/>
                <a:cs typeface="Arial" charset="0"/>
              </a:rPr>
              <a:t>This </a:t>
            </a:r>
            <a:r>
              <a:rPr lang="en-US" sz="2000" i="1" dirty="0">
                <a:effectLst/>
                <a:latin typeface="Arial" charset="0"/>
                <a:ea typeface="Arial" charset="0"/>
                <a:cs typeface="Arial" charset="0"/>
              </a:rPr>
              <a:t>is not a job for women.</a:t>
            </a:r>
            <a:endParaRPr lang="pl-PL" sz="2000" dirty="0">
              <a:effectLst/>
              <a:latin typeface="Arial" charset="0"/>
              <a:ea typeface="Arial" charset="0"/>
              <a:cs typeface="Arial" charset="0"/>
            </a:endParaRPr>
          </a:p>
          <a:p>
            <a:r>
              <a:rPr lang="en-US" sz="2000" i="1" dirty="0">
                <a:effectLst/>
                <a:latin typeface="Arial" charset="0"/>
                <a:ea typeface="Arial" charset="0"/>
                <a:cs typeface="Arial" charset="0"/>
              </a:rPr>
              <a:t>Who is going to bring the children up?</a:t>
            </a:r>
            <a:endParaRPr lang="pl-PL" sz="2000" dirty="0">
              <a:effectLst/>
              <a:latin typeface="Arial" charset="0"/>
              <a:ea typeface="Arial" charset="0"/>
              <a:cs typeface="Arial" charset="0"/>
            </a:endParaRPr>
          </a:p>
          <a:p>
            <a:pPr marL="0" indent="0">
              <a:buNone/>
            </a:pPr>
            <a:r>
              <a:rPr lang="en-US" sz="2000" dirty="0" smtClean="0">
                <a:effectLst/>
                <a:latin typeface="Arial" charset="0"/>
                <a:ea typeface="Arial" charset="0"/>
                <a:cs typeface="Arial" charset="0"/>
              </a:rPr>
              <a:t> </a:t>
            </a:r>
            <a:endParaRPr lang="pl-PL" sz="2000" dirty="0">
              <a:effectLst/>
              <a:latin typeface="Arial" charset="0"/>
              <a:ea typeface="Arial" charset="0"/>
              <a:cs typeface="Arial" charset="0"/>
            </a:endParaRPr>
          </a:p>
          <a:p>
            <a:pPr marL="0" indent="0">
              <a:buNone/>
            </a:pPr>
            <a:r>
              <a:rPr lang="en-US" sz="2400" dirty="0" smtClean="0">
                <a:effectLst/>
                <a:latin typeface="Arial" charset="0"/>
                <a:ea typeface="Arial" charset="0"/>
                <a:cs typeface="Arial" charset="0"/>
              </a:rPr>
              <a:t>Such opinions discourage young female seafarers from </a:t>
            </a:r>
            <a:r>
              <a:rPr lang="en-US" sz="2400" dirty="0">
                <a:effectLst/>
                <a:latin typeface="Arial" charset="0"/>
                <a:ea typeface="Arial" charset="0"/>
                <a:cs typeface="Arial" charset="0"/>
              </a:rPr>
              <a:t>continuing work </a:t>
            </a:r>
            <a:r>
              <a:rPr lang="en-US" sz="2400" dirty="0" smtClean="0">
                <a:effectLst/>
                <a:latin typeface="Arial" charset="0"/>
                <a:ea typeface="Arial" charset="0"/>
                <a:cs typeface="Arial" charset="0"/>
              </a:rPr>
              <a:t>onboard</a:t>
            </a:r>
            <a:r>
              <a:rPr lang="pl-PL" sz="2400" dirty="0" smtClean="0">
                <a:effectLst/>
                <a:latin typeface="Arial" charset="0"/>
                <a:ea typeface="Arial" charset="0"/>
                <a:cs typeface="Arial" charset="0"/>
              </a:rPr>
              <a:t>.</a:t>
            </a:r>
            <a:endParaRPr lang="pl-PL" sz="2400" dirty="0">
              <a:effectLst/>
              <a:latin typeface="Arial" charset="0"/>
              <a:ea typeface="Arial" charset="0"/>
              <a:cs typeface="Arial" charset="0"/>
            </a:endParaRPr>
          </a:p>
          <a:p>
            <a:pPr marL="0" indent="0">
              <a:buNone/>
            </a:pPr>
            <a:endParaRPr lang="pl-PL" sz="2000" dirty="0" smtClean="0"/>
          </a:p>
          <a:p>
            <a:pPr marL="0" indent="0" algn="r">
              <a:buNone/>
            </a:pPr>
            <a:endParaRPr lang="pl-PL" sz="1600" dirty="0"/>
          </a:p>
        </p:txBody>
      </p:sp>
    </p:spTree>
    <p:extLst>
      <p:ext uri="{BB962C8B-B14F-4D97-AF65-F5344CB8AC3E}">
        <p14:creationId xmlns:p14="http://schemas.microsoft.com/office/powerpoint/2010/main" val="110948251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80728"/>
            <a:ext cx="8229600" cy="5544616"/>
          </a:xfrm>
        </p:spPr>
        <p:txBody>
          <a:bodyPr/>
          <a:lstStyle/>
          <a:p>
            <a:pPr marL="0" indent="0">
              <a:buNone/>
            </a:pPr>
            <a:r>
              <a:rPr lang="tr-TR" sz="2800" b="1" dirty="0" smtClean="0">
                <a:effectLst/>
                <a:latin typeface="Arial" charset="0"/>
                <a:ea typeface="Arial" charset="0"/>
                <a:cs typeface="Arial" charset="0"/>
              </a:rPr>
              <a:t>ECONOMIC INSECURITY OF WOMEN</a:t>
            </a:r>
            <a:endParaRPr lang="tr-TR" sz="2000" dirty="0" smtClean="0">
              <a:effectLst/>
              <a:latin typeface="Arial" charset="0"/>
              <a:ea typeface="Arial" charset="0"/>
              <a:cs typeface="Arial" charset="0"/>
            </a:endParaRPr>
          </a:p>
          <a:p>
            <a:pPr marL="0" indent="0">
              <a:buNone/>
            </a:pPr>
            <a:endParaRPr lang="tr-TR" sz="2000" dirty="0" smtClean="0">
              <a:effectLst/>
              <a:latin typeface="Arial" charset="0"/>
              <a:ea typeface="Arial" charset="0"/>
              <a:cs typeface="Arial" charset="0"/>
            </a:endParaRPr>
          </a:p>
          <a:p>
            <a:r>
              <a:rPr lang="tr-TR" sz="2400" dirty="0" smtClean="0">
                <a:effectLst/>
                <a:latin typeface="Arial" charset="0"/>
                <a:ea typeface="Arial" charset="0"/>
                <a:cs typeface="Arial" charset="0"/>
              </a:rPr>
              <a:t>The </a:t>
            </a:r>
            <a:r>
              <a:rPr lang="tr-TR" sz="2400" dirty="0" err="1">
                <a:effectLst/>
                <a:latin typeface="Arial" charset="0"/>
                <a:ea typeface="Arial" charset="0"/>
                <a:cs typeface="Arial" charset="0"/>
              </a:rPr>
              <a:t>existence</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male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female-dominated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professions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smtClean="0">
                <a:effectLst/>
                <a:latin typeface="Arial" charset="0"/>
                <a:ea typeface="Arial" charset="0"/>
                <a:cs typeface="Arial" charset="0"/>
              </a:rPr>
              <a:t>industries</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which</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offer</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higher</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wages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men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lower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a:t>
            </a:r>
            <a:r>
              <a:rPr lang="tr-TR" sz="2400" dirty="0" err="1" smtClean="0">
                <a:effectLst/>
                <a:latin typeface="Arial" charset="0"/>
                <a:ea typeface="Arial" charset="0"/>
                <a:cs typeface="Arial" charset="0"/>
              </a:rPr>
              <a:t>women</a:t>
            </a:r>
            <a:r>
              <a:rPr lang="tr-TR" sz="2400" dirty="0" smtClean="0">
                <a:effectLst/>
                <a:latin typeface="Arial" charset="0"/>
                <a:ea typeface="Arial" charset="0"/>
                <a:cs typeface="Arial" charset="0"/>
              </a:rPr>
              <a:t>;</a:t>
            </a:r>
          </a:p>
          <a:p>
            <a:endParaRPr lang="tr-TR" sz="2400" dirty="0" smtClean="0">
              <a:effectLst/>
              <a:latin typeface="Arial" charset="0"/>
              <a:ea typeface="Arial" charset="0"/>
              <a:cs typeface="Arial" charset="0"/>
            </a:endParaRPr>
          </a:p>
          <a:p>
            <a:r>
              <a:rPr lang="tr-TR" sz="2400" dirty="0">
                <a:effectLst/>
                <a:latin typeface="Arial" charset="0"/>
                <a:ea typeface="Arial" charset="0"/>
                <a:cs typeface="Arial" charset="0"/>
              </a:rPr>
              <a:t> </a:t>
            </a:r>
            <a:r>
              <a:rPr lang="en-GB" sz="2400" kern="1200" dirty="0" smtClean="0">
                <a:effectLst/>
                <a:latin typeface="Arial" charset="0"/>
              </a:rPr>
              <a:t>”Home-based production” as an </a:t>
            </a:r>
            <a:r>
              <a:rPr lang="en-GB" sz="2400" kern="1200" dirty="0">
                <a:effectLst/>
                <a:latin typeface="Arial" charset="0"/>
              </a:rPr>
              <a:t>exploitative </a:t>
            </a:r>
            <a:r>
              <a:rPr lang="en-GB" sz="2400" kern="1200" dirty="0" smtClean="0">
                <a:effectLst/>
                <a:latin typeface="Arial" charset="0"/>
              </a:rPr>
              <a:t>system in which women are economically abused. </a:t>
            </a:r>
            <a:endParaRPr lang="tr-TR" sz="2400" dirty="0" smtClean="0">
              <a:effectLst/>
              <a:latin typeface="Arial" charset="0"/>
              <a:ea typeface="Arial" charset="0"/>
              <a:cs typeface="Arial" charset="0"/>
            </a:endParaRPr>
          </a:p>
        </p:txBody>
      </p:sp>
    </p:spTree>
    <p:extLst>
      <p:ext uri="{BB962C8B-B14F-4D97-AF65-F5344CB8AC3E}">
        <p14:creationId xmlns:p14="http://schemas.microsoft.com/office/powerpoint/2010/main" val="117774428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7"/>
            <a:ext cx="8640960" cy="792087"/>
          </a:xfrm>
        </p:spPr>
        <p:txBody>
          <a:bodyPr/>
          <a:lstStyle/>
          <a:p>
            <a:pPr algn="ctr"/>
            <a:r>
              <a:rPr lang="tr-TR" sz="2800" dirty="0" smtClean="0">
                <a:effectLst/>
              </a:rPr>
              <a:t> </a:t>
            </a:r>
            <a:r>
              <a:rPr lang="tr-TR" sz="2800" b="1" dirty="0" smtClean="0">
                <a:effectLst/>
                <a:latin typeface="Arial" panose="020B0604020202020204" pitchFamily="34" charset="0"/>
                <a:cs typeface="Arial" panose="020B0604020202020204" pitchFamily="34" charset="0"/>
              </a:rPr>
              <a:t>GENDER EQUITY PROBLEMS in MARITIME</a:t>
            </a:r>
            <a:endParaRPr lang="tr-TR" sz="2800" dirty="0"/>
          </a:p>
        </p:txBody>
      </p:sp>
      <p:sp>
        <p:nvSpPr>
          <p:cNvPr id="3" name="Subtitle 2"/>
          <p:cNvSpPr>
            <a:spLocks noGrp="1"/>
          </p:cNvSpPr>
          <p:nvPr>
            <p:ph type="subTitle" idx="1"/>
          </p:nvPr>
        </p:nvSpPr>
        <p:spPr>
          <a:xfrm>
            <a:off x="395536" y="2204864"/>
            <a:ext cx="8352928" cy="4032448"/>
          </a:xfrm>
        </p:spPr>
        <p:txBody>
          <a:bodyPr/>
          <a:lstStyle/>
          <a:p>
            <a:r>
              <a:rPr lang="tr-TR" sz="2000" b="1" dirty="0" smtClean="0">
                <a:effectLst/>
                <a:latin typeface="Arial" panose="020B0604020202020204" pitchFamily="34" charset="0"/>
                <a:cs typeface="Arial" panose="020B0604020202020204" pitchFamily="34" charset="0"/>
              </a:rPr>
              <a:t>CHAPTER OBJECTIVES</a:t>
            </a:r>
          </a:p>
          <a:p>
            <a:pPr lvl="0" algn="just"/>
            <a:endParaRPr lang="tr-TR" sz="2400" dirty="0" smtClean="0">
              <a:effectLst/>
            </a:endParaRPr>
          </a:p>
          <a:p>
            <a:pPr marL="342900" lvl="0" indent="-342900" algn="just">
              <a:buFont typeface="Arial" panose="020B0604020202020204" pitchFamily="34" charset="0"/>
              <a:buChar char="•"/>
            </a:pPr>
            <a:r>
              <a:rPr lang="en-GB" sz="2800" dirty="0" smtClean="0">
                <a:effectLst/>
                <a:latin typeface="Arial" panose="020B0604020202020204" pitchFamily="34" charset="0"/>
                <a:cs typeface="Arial" panose="020B0604020202020204" pitchFamily="34" charset="0"/>
              </a:rPr>
              <a:t>To understand </a:t>
            </a:r>
            <a:r>
              <a:rPr lang="tr-TR" sz="2800" dirty="0" err="1" smtClean="0">
                <a:effectLst/>
                <a:latin typeface="Arial" panose="020B0604020202020204" pitchFamily="34" charset="0"/>
                <a:cs typeface="Arial" panose="020B0604020202020204" pitchFamily="34" charset="0"/>
              </a:rPr>
              <a:t>what</a:t>
            </a:r>
            <a:r>
              <a:rPr lang="tr-TR" sz="2800" dirty="0" smtClean="0">
                <a:effectLst/>
                <a:latin typeface="Arial" panose="020B0604020202020204" pitchFamily="34" charset="0"/>
                <a:cs typeface="Arial" panose="020B0604020202020204" pitchFamily="34" charset="0"/>
              </a:rPr>
              <a:t> </a:t>
            </a:r>
            <a:r>
              <a:rPr lang="tr-TR" sz="2800" dirty="0" err="1" smtClean="0">
                <a:effectLst/>
                <a:latin typeface="Arial" panose="020B0604020202020204" pitchFamily="34" charset="0"/>
                <a:cs typeface="Arial" panose="020B0604020202020204" pitchFamily="34" charset="0"/>
              </a:rPr>
              <a:t>gender</a:t>
            </a:r>
            <a:r>
              <a:rPr lang="tr-TR" sz="2800" dirty="0" smtClean="0">
                <a:effectLst/>
                <a:latin typeface="Arial" panose="020B0604020202020204" pitchFamily="34" charset="0"/>
                <a:cs typeface="Arial" panose="020B0604020202020204" pitchFamily="34" charset="0"/>
              </a:rPr>
              <a:t> </a:t>
            </a:r>
            <a:r>
              <a:rPr lang="tr-TR" sz="2800" dirty="0" err="1" smtClean="0">
                <a:effectLst/>
                <a:latin typeface="Arial" panose="020B0604020202020204" pitchFamily="34" charset="0"/>
                <a:cs typeface="Arial" panose="020B0604020202020204" pitchFamily="34" charset="0"/>
              </a:rPr>
              <a:t>equity</a:t>
            </a:r>
            <a:r>
              <a:rPr lang="tr-TR" sz="2800" dirty="0" smtClean="0">
                <a:effectLst/>
                <a:latin typeface="Arial" panose="020B0604020202020204" pitchFamily="34" charset="0"/>
                <a:cs typeface="Arial" panose="020B0604020202020204" pitchFamily="34" charset="0"/>
              </a:rPr>
              <a:t>  is</a:t>
            </a:r>
            <a:r>
              <a:rPr lang="en-GB" sz="2800" dirty="0" smtClean="0">
                <a:effectLst/>
                <a:latin typeface="Arial" panose="020B0604020202020204" pitchFamily="34" charset="0"/>
                <a:cs typeface="Arial" panose="020B0604020202020204" pitchFamily="34" charset="0"/>
              </a:rPr>
              <a:t>;</a:t>
            </a:r>
          </a:p>
          <a:p>
            <a:pPr marL="342900" lvl="0" indent="-342900" algn="just">
              <a:buFont typeface="Arial" panose="020B0604020202020204" pitchFamily="34" charset="0"/>
              <a:buChar char="•"/>
            </a:pPr>
            <a:r>
              <a:rPr lang="en-GB" sz="2800" dirty="0" smtClean="0">
                <a:effectLst/>
                <a:latin typeface="Arial" panose="020B0604020202020204" pitchFamily="34" charset="0"/>
                <a:cs typeface="Arial" panose="020B0604020202020204" pitchFamily="34" charset="0"/>
              </a:rPr>
              <a:t>To understand various factors that generate gender inequality within the society and their consequences for careers of female seafarers;</a:t>
            </a:r>
            <a:endParaRPr lang="tr-TR" sz="2800" dirty="0">
              <a:effectLst/>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tr-TR" sz="2800" dirty="0" err="1" smtClean="0">
                <a:effectLst/>
                <a:latin typeface="Arial" panose="020B0604020202020204" pitchFamily="34" charset="0"/>
                <a:cs typeface="Arial" panose="020B0604020202020204" pitchFamily="34" charset="0"/>
              </a:rPr>
              <a:t>To</a:t>
            </a:r>
            <a:r>
              <a:rPr lang="tr-TR" sz="2800" dirty="0" smtClean="0">
                <a:effectLst/>
                <a:latin typeface="Arial" panose="020B0604020202020204" pitchFamily="34" charset="0"/>
                <a:cs typeface="Arial" panose="020B0604020202020204" pitchFamily="34" charset="0"/>
              </a:rPr>
              <a:t> </a:t>
            </a:r>
            <a:r>
              <a:rPr lang="tr-TR" sz="2800" dirty="0" err="1" smtClean="0">
                <a:effectLst/>
                <a:latin typeface="Arial" panose="020B0604020202020204" pitchFamily="34" charset="0"/>
                <a:cs typeface="Arial" panose="020B0604020202020204" pitchFamily="34" charset="0"/>
              </a:rPr>
              <a:t>understand</a:t>
            </a:r>
            <a:r>
              <a:rPr lang="tr-TR" sz="2800" dirty="0" smtClean="0">
                <a:effectLst/>
                <a:latin typeface="Arial" panose="020B0604020202020204" pitchFamily="34" charset="0"/>
                <a:cs typeface="Arial" panose="020B0604020202020204" pitchFamily="34" charset="0"/>
              </a:rPr>
              <a:t> </a:t>
            </a:r>
            <a:r>
              <a:rPr lang="tr-TR" sz="2800" dirty="0" err="1" smtClean="0">
                <a:effectLst/>
                <a:latin typeface="Arial" panose="020B0604020202020204" pitchFamily="34" charset="0"/>
                <a:cs typeface="Arial" panose="020B0604020202020204" pitchFamily="34" charset="0"/>
              </a:rPr>
              <a:t>the</a:t>
            </a:r>
            <a:r>
              <a:rPr lang="tr-TR" sz="2800" dirty="0" smtClean="0">
                <a:effectLst/>
                <a:latin typeface="Arial" panose="020B0604020202020204" pitchFamily="34" charset="0"/>
                <a:cs typeface="Arial" panose="020B0604020202020204" pitchFamily="34" charset="0"/>
              </a:rPr>
              <a:t> </a:t>
            </a:r>
            <a:r>
              <a:rPr lang="tr-TR" sz="2800" dirty="0" err="1" smtClean="0">
                <a:effectLst/>
                <a:latin typeface="Arial" panose="020B0604020202020204" pitchFamily="34" charset="0"/>
                <a:cs typeface="Arial" panose="020B0604020202020204" pitchFamily="34" charset="0"/>
              </a:rPr>
              <a:t>importance</a:t>
            </a:r>
            <a:r>
              <a:rPr lang="tr-TR" sz="2800" dirty="0" smtClean="0">
                <a:effectLst/>
                <a:latin typeface="Arial" panose="020B0604020202020204" pitchFamily="34" charset="0"/>
                <a:cs typeface="Arial" panose="020B0604020202020204" pitchFamily="34" charset="0"/>
              </a:rPr>
              <a:t> of </a:t>
            </a:r>
            <a:r>
              <a:rPr lang="tr-TR" sz="2800" dirty="0" err="1" smtClean="0">
                <a:effectLst/>
                <a:latin typeface="Arial" panose="020B0604020202020204" pitchFamily="34" charset="0"/>
                <a:cs typeface="Arial" panose="020B0604020202020204" pitchFamily="34" charset="0"/>
              </a:rPr>
              <a:t>gender</a:t>
            </a:r>
            <a:r>
              <a:rPr lang="tr-TR" sz="2800" dirty="0" smtClean="0">
                <a:effectLst/>
                <a:latin typeface="Arial" panose="020B0604020202020204" pitchFamily="34" charset="0"/>
                <a:cs typeface="Arial" panose="020B0604020202020204" pitchFamily="34" charset="0"/>
              </a:rPr>
              <a:t> </a:t>
            </a:r>
            <a:r>
              <a:rPr lang="tr-TR" sz="2800" dirty="0" err="1" smtClean="0">
                <a:effectLst/>
                <a:latin typeface="Arial" panose="020B0604020202020204" pitchFamily="34" charset="0"/>
                <a:cs typeface="Arial" panose="020B0604020202020204" pitchFamily="34" charset="0"/>
              </a:rPr>
              <a:t>equity</a:t>
            </a:r>
            <a:r>
              <a:rPr lang="tr-TR" sz="2800" dirty="0" smtClean="0">
                <a:effectLst/>
                <a:latin typeface="Arial" panose="020B0604020202020204" pitchFamily="34" charset="0"/>
                <a:cs typeface="Arial" panose="020B0604020202020204" pitchFamily="34" charset="0"/>
              </a:rPr>
              <a:t> in </a:t>
            </a:r>
            <a:r>
              <a:rPr lang="tr-TR" sz="2800" dirty="0" err="1" smtClean="0">
                <a:effectLst/>
                <a:latin typeface="Arial" panose="020B0604020202020204" pitchFamily="34" charset="0"/>
                <a:cs typeface="Arial" panose="020B0604020202020204" pitchFamily="34" charset="0"/>
              </a:rPr>
              <a:t>maritime</a:t>
            </a:r>
            <a:r>
              <a:rPr lang="tr-TR" sz="2800" dirty="0">
                <a:effectLst/>
                <a:latin typeface="Arial" panose="020B0604020202020204" pitchFamily="34" charset="0"/>
                <a:cs typeface="Arial" panose="020B0604020202020204" pitchFamily="34" charset="0"/>
              </a:rPr>
              <a:t>.</a:t>
            </a:r>
            <a:endParaRPr lang="tr-TR" sz="2800" dirty="0" smtClean="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4112092985"/>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980728"/>
            <a:ext cx="8229600" cy="5688632"/>
          </a:xfrm>
        </p:spPr>
        <p:txBody>
          <a:bodyPr/>
          <a:lstStyle/>
          <a:p>
            <a:pPr marL="0" indent="0">
              <a:buNone/>
            </a:pPr>
            <a:r>
              <a:rPr lang="tr-TR" sz="2800" b="1" dirty="0" smtClean="0">
                <a:effectLst/>
                <a:latin typeface="Arial" charset="0"/>
                <a:ea typeface="Arial" charset="0"/>
                <a:cs typeface="Arial" charset="0"/>
              </a:rPr>
              <a:t>ECONOMIC INSECURITY OF WOMEN</a:t>
            </a:r>
            <a:endParaRPr lang="tr-TR" sz="2000" dirty="0" smtClean="0">
              <a:effectLst/>
              <a:latin typeface="Arial" charset="0"/>
              <a:ea typeface="Arial" charset="0"/>
              <a:cs typeface="Arial" charset="0"/>
            </a:endParaRPr>
          </a:p>
          <a:p>
            <a:pPr marL="0" indent="0">
              <a:buNone/>
            </a:pPr>
            <a:endParaRPr lang="tr-TR" sz="2000" dirty="0" smtClean="0">
              <a:effectLst/>
              <a:latin typeface="Arial" charset="0"/>
              <a:ea typeface="Arial" charset="0"/>
              <a:cs typeface="Arial" charset="0"/>
            </a:endParaRPr>
          </a:p>
          <a:p>
            <a:r>
              <a:rPr lang="tr-TR" sz="2400" dirty="0" smtClean="0">
                <a:effectLst/>
                <a:latin typeface="Arial" charset="0"/>
                <a:ea typeface="Arial" charset="0"/>
                <a:cs typeface="Arial" charset="0"/>
              </a:rPr>
              <a:t>The </a:t>
            </a:r>
            <a:r>
              <a:rPr lang="tr-TR" sz="2400" dirty="0" err="1">
                <a:effectLst/>
                <a:latin typeface="Arial" charset="0"/>
                <a:ea typeface="Arial" charset="0"/>
                <a:cs typeface="Arial" charset="0"/>
              </a:rPr>
              <a:t>gendered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division</a:t>
            </a:r>
            <a:r>
              <a:rPr lang="tr-TR" sz="2400" dirty="0">
                <a:effectLst/>
                <a:latin typeface="Arial" charset="0"/>
                <a:ea typeface="Arial" charset="0"/>
                <a:cs typeface="Arial" charset="0"/>
              </a:rPr>
              <a:t> of </a:t>
            </a:r>
            <a:r>
              <a:rPr lang="tr-TR" sz="2400" dirty="0" err="1" smtClean="0">
                <a:effectLst/>
                <a:latin typeface="Arial" charset="0"/>
                <a:ea typeface="Arial" charset="0"/>
                <a:cs typeface="Arial" charset="0"/>
              </a:rPr>
              <a:t>labour</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which</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results</a:t>
            </a:r>
            <a:r>
              <a:rPr lang="tr-TR" sz="2400" dirty="0" smtClean="0">
                <a:effectLst/>
                <a:latin typeface="Arial" charset="0"/>
                <a:ea typeface="Arial" charset="0"/>
                <a:cs typeface="Arial" charset="0"/>
              </a:rPr>
              <a:t> </a:t>
            </a:r>
            <a:r>
              <a:rPr lang="tr-TR" sz="2400" dirty="0">
                <a:effectLst/>
                <a:latin typeface="Arial" charset="0"/>
                <a:ea typeface="Arial" charset="0"/>
                <a:cs typeface="Arial" charset="0"/>
              </a:rPr>
              <a:t>in </a:t>
            </a:r>
            <a:r>
              <a:rPr lang="tr-TR" sz="2400" dirty="0" err="1" smtClean="0">
                <a:effectLst/>
                <a:latin typeface="Arial" charset="0"/>
                <a:ea typeface="Arial" charset="0"/>
                <a:cs typeface="Arial" charset="0"/>
              </a:rPr>
              <a:t>overloading</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women</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with</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unpaid</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domestic</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work</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and</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exclusive</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care</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for</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children</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and</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seniors</a:t>
            </a:r>
            <a:r>
              <a:rPr lang="tr-TR" sz="2400" dirty="0" smtClean="0">
                <a:effectLst/>
                <a:latin typeface="Arial" charset="0"/>
                <a:ea typeface="Arial" charset="0"/>
                <a:cs typeface="Arial" charset="0"/>
              </a:rPr>
              <a:t>;</a:t>
            </a:r>
          </a:p>
          <a:p>
            <a:endParaRPr lang="tr-TR" sz="2400" dirty="0" smtClean="0">
              <a:effectLst/>
              <a:latin typeface="Arial" charset="0"/>
              <a:ea typeface="Arial" charset="0"/>
              <a:cs typeface="Arial" charset="0"/>
            </a:endParaRPr>
          </a:p>
          <a:p>
            <a:r>
              <a:rPr lang="tr-TR" sz="2400" dirty="0" smtClean="0">
                <a:effectLst/>
                <a:latin typeface="Arial" charset="0"/>
                <a:ea typeface="Arial" charset="0"/>
                <a:cs typeface="Arial" charset="0"/>
              </a:rPr>
              <a:t>The </a:t>
            </a:r>
            <a:r>
              <a:rPr lang="tr-TR" sz="2400" dirty="0" err="1">
                <a:effectLst/>
                <a:latin typeface="Arial" charset="0"/>
                <a:ea typeface="Arial" charset="0"/>
                <a:cs typeface="Arial" charset="0"/>
              </a:rPr>
              <a:t>gender</a:t>
            </a:r>
            <a:r>
              <a:rPr lang="tr-TR" sz="2400" dirty="0">
                <a:effectLst/>
                <a:latin typeface="Arial" charset="0"/>
                <a:ea typeface="Arial" charset="0"/>
                <a:cs typeface="Arial" charset="0"/>
              </a:rPr>
              <a:t> </a:t>
            </a:r>
            <a:r>
              <a:rPr lang="tr-TR" sz="2400" i="1" dirty="0">
                <a:effectLst/>
                <a:latin typeface="Arial" charset="0"/>
                <a:ea typeface="Arial" charset="0"/>
                <a:cs typeface="Arial" charset="0"/>
              </a:rPr>
              <a:t>pay </a:t>
            </a:r>
            <a:r>
              <a:rPr lang="tr-TR" sz="2400" i="1" dirty="0" err="1">
                <a:effectLst/>
                <a:latin typeface="Arial" charset="0"/>
                <a:ea typeface="Arial" charset="0"/>
                <a:cs typeface="Arial" charset="0"/>
              </a:rPr>
              <a:t>gap</a:t>
            </a:r>
            <a:r>
              <a:rPr lang="tr-TR" sz="2400" i="1" dirty="0">
                <a:effectLst/>
                <a:latin typeface="Arial" charset="0"/>
                <a:ea typeface="Arial" charset="0"/>
                <a:cs typeface="Arial" charset="0"/>
              </a:rPr>
              <a:t> </a:t>
            </a:r>
            <a:r>
              <a:rPr lang="tr-TR" sz="2400" dirty="0" err="1" smtClean="0">
                <a:effectLst/>
                <a:latin typeface="Arial" charset="0"/>
                <a:ea typeface="Arial" charset="0"/>
                <a:cs typeface="Arial" charset="0"/>
              </a:rPr>
              <a:t>results</a:t>
            </a:r>
            <a:r>
              <a:rPr lang="tr-TR" sz="2400" dirty="0" smtClean="0">
                <a:effectLst/>
                <a:latin typeface="Arial" charset="0"/>
                <a:ea typeface="Arial" charset="0"/>
                <a:cs typeface="Arial" charset="0"/>
              </a:rPr>
              <a:t> </a:t>
            </a:r>
            <a:r>
              <a:rPr lang="tr-TR" sz="2400" dirty="0">
                <a:effectLst/>
                <a:latin typeface="Arial" charset="0"/>
                <a:ea typeface="Arial" charset="0"/>
                <a:cs typeface="Arial" charset="0"/>
              </a:rPr>
              <a:t>in </a:t>
            </a:r>
            <a:r>
              <a:rPr lang="tr-TR" sz="2400" dirty="0" err="1" smtClean="0">
                <a:effectLst/>
                <a:latin typeface="Arial" charset="0"/>
                <a:ea typeface="Arial" charset="0"/>
                <a:cs typeface="Arial" charset="0"/>
              </a:rPr>
              <a:t>the</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feminisation</a:t>
            </a:r>
            <a:r>
              <a:rPr lang="tr-TR" sz="2400" dirty="0">
                <a:effectLst/>
                <a:latin typeface="Arial" charset="0"/>
                <a:ea typeface="Arial" charset="0"/>
                <a:cs typeface="Arial" charset="0"/>
              </a:rPr>
              <a:t> of </a:t>
            </a:r>
            <a:r>
              <a:rPr lang="tr-TR" sz="2400" dirty="0" smtClean="0">
                <a:effectLst/>
                <a:latin typeface="Arial" charset="0"/>
                <a:ea typeface="Arial" charset="0"/>
                <a:cs typeface="Arial" charset="0"/>
              </a:rPr>
              <a:t>poverty; it </a:t>
            </a:r>
            <a:r>
              <a:rPr lang="tr-TR" sz="2400" dirty="0" err="1" smtClean="0">
                <a:effectLst/>
                <a:latin typeface="Arial" charset="0"/>
                <a:ea typeface="Arial" charset="0"/>
                <a:cs typeface="Arial" charset="0"/>
              </a:rPr>
              <a:t>strongly</a:t>
            </a:r>
            <a:r>
              <a:rPr lang="tr-TR" sz="2400" dirty="0" smtClean="0">
                <a:effectLst/>
                <a:latin typeface="Arial" charset="0"/>
                <a:ea typeface="Arial" charset="0"/>
                <a:cs typeface="Arial" charset="0"/>
              </a:rPr>
              <a:t> contributes </a:t>
            </a:r>
            <a:r>
              <a:rPr lang="tr-TR" sz="2400" dirty="0" err="1" smtClean="0">
                <a:effectLst/>
                <a:latin typeface="Arial" charset="0"/>
                <a:ea typeface="Arial" charset="0"/>
                <a:cs typeface="Arial" charset="0"/>
              </a:rPr>
              <a:t>to</a:t>
            </a:r>
            <a:r>
              <a:rPr lang="tr-TR" sz="2400" dirty="0" smtClean="0">
                <a:effectLst/>
                <a:latin typeface="Arial" charset="0"/>
                <a:ea typeface="Arial" charset="0"/>
                <a:cs typeface="Arial" charset="0"/>
              </a:rPr>
              <a:t> poverty </a:t>
            </a:r>
            <a:r>
              <a:rPr lang="tr-TR" sz="2400" dirty="0" err="1" smtClean="0">
                <a:effectLst/>
                <a:latin typeface="Arial" charset="0"/>
                <a:ea typeface="Arial" charset="0"/>
                <a:cs typeface="Arial" charset="0"/>
              </a:rPr>
              <a:t>among</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retired</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women</a:t>
            </a:r>
            <a:r>
              <a:rPr lang="tr-TR" sz="2400" dirty="0">
                <a:effectLst/>
                <a:latin typeface="Arial" charset="0"/>
                <a:ea typeface="Arial" charset="0"/>
                <a:cs typeface="Arial" charset="0"/>
              </a:rPr>
              <a:t>;</a:t>
            </a:r>
            <a:endParaRPr lang="tr-TR" sz="2400" dirty="0" smtClean="0">
              <a:effectLst/>
              <a:latin typeface="Arial" charset="0"/>
              <a:ea typeface="Arial" charset="0"/>
              <a:cs typeface="Arial" charset="0"/>
            </a:endParaRPr>
          </a:p>
          <a:p>
            <a:endParaRPr lang="tr-TR" sz="2400" dirty="0">
              <a:effectLst/>
              <a:latin typeface="Arial" charset="0"/>
              <a:ea typeface="Arial" charset="0"/>
              <a:cs typeface="Arial" charset="0"/>
            </a:endParaRPr>
          </a:p>
          <a:p>
            <a:r>
              <a:rPr lang="tr-TR" sz="2400" dirty="0" smtClean="0">
                <a:effectLst/>
                <a:latin typeface="Arial" charset="0"/>
                <a:ea typeface="Arial" charset="0"/>
                <a:cs typeface="Arial" charset="0"/>
              </a:rPr>
              <a:t>The </a:t>
            </a:r>
            <a:r>
              <a:rPr lang="tr-TR" sz="2400" dirty="0" err="1" smtClean="0">
                <a:effectLst/>
                <a:latin typeface="Arial" charset="0"/>
                <a:ea typeface="Arial" charset="0"/>
                <a:cs typeface="Arial" charset="0"/>
              </a:rPr>
              <a:t>higher</a:t>
            </a:r>
            <a:r>
              <a:rPr lang="tr-TR" sz="2400" dirty="0" smtClean="0">
                <a:effectLst/>
                <a:latin typeface="Arial" charset="0"/>
                <a:ea typeface="Arial" charset="0"/>
                <a:cs typeface="Arial" charset="0"/>
              </a:rPr>
              <a:t> </a:t>
            </a:r>
            <a:r>
              <a:rPr lang="tr-TR" sz="2400" dirty="0">
                <a:effectLst/>
                <a:latin typeface="Arial" charset="0"/>
                <a:ea typeface="Arial" charset="0"/>
                <a:cs typeface="Arial" charset="0"/>
              </a:rPr>
              <a:t>rate of poverty </a:t>
            </a:r>
            <a:r>
              <a:rPr lang="tr-TR" sz="2400" dirty="0" err="1" smtClean="0">
                <a:effectLst/>
                <a:latin typeface="Arial" charset="0"/>
                <a:ea typeface="Arial" charset="0"/>
                <a:cs typeface="Arial" charset="0"/>
              </a:rPr>
              <a:t>among</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women</a:t>
            </a:r>
            <a:r>
              <a:rPr lang="tr-TR" sz="2400" dirty="0" smtClean="0">
                <a:effectLst/>
                <a:latin typeface="Arial" charset="0"/>
                <a:ea typeface="Arial" charset="0"/>
                <a:cs typeface="Arial" charset="0"/>
              </a:rPr>
              <a:t> (in global </a:t>
            </a:r>
            <a:r>
              <a:rPr lang="tr-TR" sz="2400" dirty="0" err="1" smtClean="0">
                <a:effectLst/>
                <a:latin typeface="Arial" charset="0"/>
                <a:ea typeface="Arial" charset="0"/>
                <a:cs typeface="Arial" charset="0"/>
              </a:rPr>
              <a:t>scale</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mostly</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results</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from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poorer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employment</a:t>
            </a:r>
            <a:r>
              <a:rPr lang="tr-TR" sz="2400" dirty="0">
                <a:effectLst/>
                <a:latin typeface="Arial" charset="0"/>
                <a:ea typeface="Arial" charset="0"/>
                <a:cs typeface="Arial" charset="0"/>
              </a:rPr>
              <a:t> </a:t>
            </a:r>
            <a:r>
              <a:rPr lang="tr-TR" sz="2400" dirty="0" err="1" smtClean="0">
                <a:effectLst/>
                <a:latin typeface="Arial" charset="0"/>
                <a:ea typeface="Arial" charset="0"/>
                <a:cs typeface="Arial" charset="0"/>
              </a:rPr>
              <a:t>opportunities</a:t>
            </a:r>
            <a:r>
              <a:rPr lang="tr-TR" sz="2400" dirty="0">
                <a:effectLst/>
                <a:latin typeface="Arial" charset="0"/>
                <a:ea typeface="Arial" charset="0"/>
                <a:cs typeface="Arial" charset="0"/>
              </a:rPr>
              <a:t> </a:t>
            </a:r>
            <a:r>
              <a:rPr lang="tr-TR" sz="2400" dirty="0" err="1" smtClean="0">
                <a:effectLst/>
                <a:latin typeface="Arial" charset="0"/>
                <a:ea typeface="Arial" charset="0"/>
                <a:cs typeface="Arial" charset="0"/>
              </a:rPr>
              <a:t>and</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women’s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over-representation</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lower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level</a:t>
            </a:r>
            <a:r>
              <a:rPr lang="tr-TR" sz="2400" dirty="0">
                <a:effectLst/>
                <a:latin typeface="Arial" charset="0"/>
                <a:ea typeface="Arial" charset="0"/>
                <a:cs typeface="Arial" charset="0"/>
              </a:rPr>
              <a:t> </a:t>
            </a:r>
            <a:r>
              <a:rPr lang="tr-TR" sz="2400" dirty="0" err="1" smtClean="0">
                <a:effectLst/>
                <a:latin typeface="Arial" charset="0"/>
                <a:ea typeface="Arial" charset="0"/>
                <a:cs typeface="Arial" charset="0"/>
              </a:rPr>
              <a:t>job</a:t>
            </a:r>
            <a:r>
              <a:rPr lang="tr-TR" sz="2400" dirty="0" smtClean="0">
                <a:effectLst/>
                <a:latin typeface="Arial" charset="0"/>
                <a:ea typeface="Arial" charset="0"/>
                <a:cs typeface="Arial" charset="0"/>
              </a:rPr>
              <a:t> </a:t>
            </a:r>
            <a:r>
              <a:rPr lang="tr-TR" sz="2400" dirty="0" err="1" smtClean="0">
                <a:effectLst/>
                <a:latin typeface="Arial" charset="0"/>
                <a:ea typeface="Arial" charset="0"/>
                <a:cs typeface="Arial" charset="0"/>
              </a:rPr>
              <a:t>positions</a:t>
            </a:r>
            <a:r>
              <a:rPr lang="tr-TR" sz="2400" dirty="0">
                <a:effectLst/>
                <a:latin typeface="Arial" charset="0"/>
                <a:ea typeface="Arial" charset="0"/>
                <a:cs typeface="Arial" charset="0"/>
              </a:rPr>
              <a:t>.</a:t>
            </a:r>
            <a:endParaRPr lang="tr-TR" sz="2400" i="1" dirty="0" smtClean="0">
              <a:effectLst/>
              <a:latin typeface="Arial" charset="0"/>
              <a:ea typeface="Arial" charset="0"/>
              <a:cs typeface="Arial" charset="0"/>
            </a:endParaRPr>
          </a:p>
          <a:p>
            <a:pPr marL="0" indent="0">
              <a:buNone/>
            </a:pPr>
            <a:endParaRPr lang="tr-TR" sz="2000" i="1" dirty="0" smtClean="0">
              <a:effectLst/>
            </a:endParaRPr>
          </a:p>
        </p:txBody>
      </p:sp>
    </p:spTree>
    <p:extLst>
      <p:ext uri="{BB962C8B-B14F-4D97-AF65-F5344CB8AC3E}">
        <p14:creationId xmlns:p14="http://schemas.microsoft.com/office/powerpoint/2010/main" val="48035538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576063"/>
          </a:xfrm>
        </p:spPr>
        <p:txBody>
          <a:bodyPr/>
          <a:lstStyle/>
          <a:p>
            <a:r>
              <a:rPr lang="tr-TR" sz="3600" dirty="0" smtClean="0">
                <a:effectLst/>
              </a:rPr>
              <a:t> </a:t>
            </a:r>
            <a:r>
              <a:rPr lang="tr-TR" sz="2800" b="1" dirty="0" smtClean="0">
                <a:effectLst/>
                <a:latin typeface="Arial" panose="020B0604020202020204" pitchFamily="34" charset="0"/>
                <a:cs typeface="Arial" panose="020B0604020202020204" pitchFamily="34" charset="0"/>
              </a:rPr>
              <a:t>GENDER EQUITY PROBLEMS in MARITIME</a:t>
            </a:r>
            <a:r>
              <a:rPr lang="tr-TR" sz="2800" b="1" dirty="0" smtClean="0">
                <a:effectLst/>
              </a:rPr>
              <a:t/>
            </a:r>
            <a:br>
              <a:rPr lang="tr-TR" sz="2800" b="1" dirty="0" smtClean="0">
                <a:effectLst/>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395536" y="1988840"/>
            <a:ext cx="8352928" cy="4680520"/>
          </a:xfrm>
        </p:spPr>
        <p:txBody>
          <a:bodyPr/>
          <a:lstStyle/>
          <a:p>
            <a:pPr algn="l"/>
            <a:r>
              <a:rPr lang="tr-TR" sz="2400" dirty="0" smtClean="0">
                <a:effectLst/>
                <a:latin typeface="Arial" panose="020B0604020202020204" pitchFamily="34" charset="0"/>
                <a:cs typeface="Arial" panose="020B0604020202020204" pitchFamily="34" charset="0"/>
              </a:rPr>
              <a:t>CIRCLE THE CORRECT ANSWER</a:t>
            </a:r>
          </a:p>
          <a:p>
            <a:pPr marL="457200" lvl="0" indent="-457200" algn="just">
              <a:buFont typeface="+mj-lt"/>
              <a:buAutoNum type="arabicPeriod"/>
            </a:pPr>
            <a:r>
              <a:rPr lang="tr-TR" sz="2400" dirty="0" err="1" smtClean="0">
                <a:effectLst/>
                <a:latin typeface="Arial" charset="0"/>
                <a:ea typeface="Arial" charset="0"/>
                <a:cs typeface="Arial" charset="0"/>
              </a:rPr>
              <a:t>Why</a:t>
            </a:r>
            <a:r>
              <a:rPr lang="tr-TR" sz="2400" dirty="0" smtClean="0">
                <a:effectLst/>
                <a:latin typeface="Arial" charset="0"/>
                <a:ea typeface="Arial" charset="0"/>
                <a:cs typeface="Arial" charset="0"/>
              </a:rPr>
              <a:t> </a:t>
            </a:r>
            <a:r>
              <a:rPr lang="tr-TR" sz="2400" dirty="0">
                <a:effectLst/>
                <a:latin typeface="Arial" charset="0"/>
                <a:ea typeface="Arial" charset="0"/>
                <a:cs typeface="Arial" charset="0"/>
              </a:rPr>
              <a:t>do </a:t>
            </a:r>
            <a:r>
              <a:rPr lang="tr-TR" sz="2400" dirty="0" err="1">
                <a:effectLst/>
                <a:latin typeface="Arial" charset="0"/>
                <a:ea typeface="Arial" charset="0"/>
                <a:cs typeface="Arial" charset="0"/>
              </a:rPr>
              <a:t>gender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equity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problems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interest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people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organizations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operating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within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maritime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industry</a:t>
            </a:r>
            <a:r>
              <a:rPr lang="tr-TR" sz="2400" dirty="0">
                <a:effectLst/>
                <a:latin typeface="Arial" charset="0"/>
                <a:ea typeface="Arial" charset="0"/>
                <a:cs typeface="Arial" charset="0"/>
              </a:rPr>
              <a:t>?</a:t>
            </a:r>
            <a:endParaRPr lang="pl-PL" sz="2400" dirty="0">
              <a:effectLst/>
              <a:latin typeface="Arial" charset="0"/>
              <a:ea typeface="Arial" charset="0"/>
              <a:cs typeface="Arial" charset="0"/>
            </a:endParaRPr>
          </a:p>
          <a:p>
            <a:pPr marL="457200" lvl="0" indent="-457200" algn="just">
              <a:buFont typeface="+mj-lt"/>
              <a:buAutoNum type="alphaLcParenR"/>
            </a:pPr>
            <a:r>
              <a:rPr lang="tr-TR" sz="2000" dirty="0" err="1">
                <a:effectLst/>
                <a:latin typeface="Arial" charset="0"/>
                <a:ea typeface="Arial" charset="0"/>
                <a:cs typeface="Arial" charset="0"/>
              </a:rPr>
              <a:t>Because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gender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equity</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problems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have</a:t>
            </a:r>
            <a:r>
              <a:rPr lang="tr-TR" sz="2000" dirty="0">
                <a:effectLst/>
                <a:latin typeface="Arial" charset="0"/>
                <a:ea typeface="Arial" charset="0"/>
                <a:cs typeface="Arial" charset="0"/>
              </a:rPr>
              <a:t> an </a:t>
            </a:r>
            <a:r>
              <a:rPr lang="tr-TR" sz="2000" dirty="0" err="1">
                <a:effectLst/>
                <a:latin typeface="Arial" charset="0"/>
                <a:ea typeface="Arial" charset="0"/>
                <a:cs typeface="Arial" charset="0"/>
              </a:rPr>
              <a:t>impact</a:t>
            </a:r>
            <a:r>
              <a:rPr lang="tr-TR" sz="2000" dirty="0">
                <a:effectLst/>
                <a:latin typeface="Arial" charset="0"/>
                <a:ea typeface="Arial" charset="0"/>
                <a:cs typeface="Arial" charset="0"/>
              </a:rPr>
              <a:t> on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rate of </a:t>
            </a:r>
            <a:r>
              <a:rPr lang="tr-TR" sz="2000" dirty="0" err="1">
                <a:effectLst/>
                <a:latin typeface="Arial" charset="0"/>
                <a:ea typeface="Arial" charset="0"/>
                <a:cs typeface="Arial" charset="0"/>
              </a:rPr>
              <a:t>employment</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retaining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women</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among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maritime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officers</a:t>
            </a:r>
            <a:r>
              <a:rPr lang="tr-TR" sz="2000" dirty="0">
                <a:effectLst/>
                <a:latin typeface="Arial" charset="0"/>
                <a:ea typeface="Arial" charset="0"/>
                <a:cs typeface="Arial" charset="0"/>
              </a:rPr>
              <a:t> as </a:t>
            </a:r>
            <a:r>
              <a:rPr lang="tr-TR" sz="2000" dirty="0" err="1">
                <a:effectLst/>
                <a:latin typeface="Arial" charset="0"/>
                <a:ea typeface="Arial" charset="0"/>
                <a:cs typeface="Arial" charset="0"/>
              </a:rPr>
              <a:t>well</a:t>
            </a:r>
            <a:r>
              <a:rPr lang="tr-TR" sz="2000" dirty="0">
                <a:effectLst/>
                <a:latin typeface="Arial" charset="0"/>
                <a:ea typeface="Arial" charset="0"/>
                <a:cs typeface="Arial" charset="0"/>
              </a:rPr>
              <a:t> as on </a:t>
            </a:r>
            <a:r>
              <a:rPr lang="tr-TR" sz="2000" dirty="0" err="1">
                <a:effectLst/>
                <a:latin typeface="Arial" charset="0"/>
                <a:ea typeface="Arial" charset="0"/>
                <a:cs typeface="Arial" charset="0"/>
              </a:rPr>
              <a:t>integrating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them</a:t>
            </a:r>
            <a:r>
              <a:rPr lang="tr-TR" sz="2000" dirty="0">
                <a:effectLst/>
                <a:latin typeface="Arial" charset="0"/>
                <a:ea typeface="Arial" charset="0"/>
                <a:cs typeface="Arial" charset="0"/>
              </a:rPr>
              <a:t> in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work</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environment</a:t>
            </a:r>
            <a:r>
              <a:rPr lang="tr-TR" sz="2000" dirty="0">
                <a:effectLst/>
                <a:latin typeface="Arial" charset="0"/>
                <a:ea typeface="Arial" charset="0"/>
                <a:cs typeface="Arial" charset="0"/>
              </a:rPr>
              <a:t>.</a:t>
            </a:r>
            <a:endParaRPr lang="pl-PL" sz="2000" dirty="0">
              <a:effectLst/>
              <a:latin typeface="Arial" charset="0"/>
              <a:ea typeface="Arial" charset="0"/>
              <a:cs typeface="Arial" charset="0"/>
            </a:endParaRPr>
          </a:p>
          <a:p>
            <a:pPr marL="457200" lvl="0" indent="-457200" algn="just">
              <a:buFont typeface="+mj-lt"/>
              <a:buAutoNum type="alphaLcParenR"/>
            </a:pPr>
            <a:r>
              <a:rPr lang="tr-TR" sz="2000" dirty="0" err="1">
                <a:effectLst/>
                <a:latin typeface="Arial" charset="0"/>
                <a:ea typeface="Arial" charset="0"/>
                <a:cs typeface="Arial" charset="0"/>
              </a:rPr>
              <a:t>Because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issues</a:t>
            </a:r>
            <a:r>
              <a:rPr lang="tr-TR" sz="2000" dirty="0">
                <a:effectLst/>
                <a:latin typeface="Arial" charset="0"/>
                <a:ea typeface="Arial" charset="0"/>
                <a:cs typeface="Arial" charset="0"/>
              </a:rPr>
              <a:t> of </a:t>
            </a:r>
            <a:r>
              <a:rPr lang="tr-TR" sz="2000" dirty="0" err="1">
                <a:effectLst/>
                <a:latin typeface="Arial" charset="0"/>
                <a:ea typeface="Arial" charset="0"/>
                <a:cs typeface="Arial" charset="0"/>
              </a:rPr>
              <a:t>political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correctness</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are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crucial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for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developing</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maritime</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industry</a:t>
            </a:r>
            <a:r>
              <a:rPr lang="tr-TR" sz="2000" dirty="0" smtClean="0">
                <a:effectLst/>
                <a:latin typeface="Arial" charset="0"/>
                <a:ea typeface="Arial" charset="0"/>
                <a:cs typeface="Arial" charset="0"/>
              </a:rPr>
              <a:t>.</a:t>
            </a:r>
            <a:endParaRPr lang="pl-PL" sz="2000" dirty="0">
              <a:effectLst/>
              <a:latin typeface="Arial" charset="0"/>
              <a:ea typeface="Arial" charset="0"/>
              <a:cs typeface="Arial" charset="0"/>
            </a:endParaRPr>
          </a:p>
          <a:p>
            <a:pPr marL="457200" lvl="0" indent="-457200" algn="just">
              <a:buFont typeface="+mj-lt"/>
              <a:buAutoNum type="alphaLcParenR"/>
            </a:pPr>
            <a:r>
              <a:rPr lang="tr-TR" sz="2000" dirty="0" err="1">
                <a:effectLst/>
                <a:latin typeface="Arial" charset="0"/>
                <a:ea typeface="Arial" charset="0"/>
                <a:cs typeface="Arial" charset="0"/>
              </a:rPr>
              <a:t>Because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maritime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labour</a:t>
            </a:r>
            <a:r>
              <a:rPr lang="tr-TR" sz="2000" dirty="0">
                <a:effectLst/>
                <a:latin typeface="Arial" charset="0"/>
                <a:ea typeface="Arial" charset="0"/>
                <a:cs typeface="Arial" charset="0"/>
              </a:rPr>
              <a:t> market </a:t>
            </a:r>
            <a:r>
              <a:rPr lang="tr-TR" sz="2000" dirty="0" err="1">
                <a:effectLst/>
                <a:latin typeface="Arial" charset="0"/>
                <a:ea typeface="Arial" charset="0"/>
                <a:cs typeface="Arial" charset="0"/>
              </a:rPr>
              <a:t>includes</a:t>
            </a:r>
            <a:r>
              <a:rPr lang="tr-TR" sz="2000" dirty="0">
                <a:effectLst/>
                <a:latin typeface="Arial" charset="0"/>
                <a:ea typeface="Arial" charset="0"/>
                <a:cs typeface="Arial" charset="0"/>
              </a:rPr>
              <a:t> an </a:t>
            </a:r>
            <a:r>
              <a:rPr lang="tr-TR" sz="2000" dirty="0" err="1">
                <a:effectLst/>
                <a:latin typeface="Arial" charset="0"/>
                <a:ea typeface="Arial" charset="0"/>
                <a:cs typeface="Arial" charset="0"/>
              </a:rPr>
              <a:t>equal</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ratio</a:t>
            </a:r>
            <a:r>
              <a:rPr lang="tr-TR" sz="2000" dirty="0">
                <a:effectLst/>
                <a:latin typeface="Arial" charset="0"/>
                <a:ea typeface="Arial" charset="0"/>
                <a:cs typeface="Arial" charset="0"/>
              </a:rPr>
              <a:t> of men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smtClean="0">
                <a:effectLst/>
                <a:latin typeface="Arial" charset="0"/>
                <a:ea typeface="Arial" charset="0"/>
                <a:cs typeface="Arial" charset="0"/>
              </a:rPr>
              <a:t>women</a:t>
            </a:r>
            <a:r>
              <a:rPr lang="tr-TR" sz="2000" dirty="0" smtClean="0">
                <a:effectLst/>
                <a:latin typeface="Arial" charset="0"/>
                <a:ea typeface="Arial" charset="0"/>
                <a:cs typeface="Arial" charset="0"/>
              </a:rPr>
              <a:t>.</a:t>
            </a:r>
            <a:endParaRPr lang="pl-PL" sz="2000" dirty="0">
              <a:effectLst/>
              <a:latin typeface="Arial" charset="0"/>
              <a:ea typeface="Arial" charset="0"/>
              <a:cs typeface="Arial" charset="0"/>
            </a:endParaRPr>
          </a:p>
          <a:p>
            <a:pPr marL="457200" lvl="0" indent="-457200" algn="just">
              <a:buFont typeface="+mj-lt"/>
              <a:buAutoNum type="alphaLcParenR"/>
            </a:pPr>
            <a:r>
              <a:rPr lang="tr-TR" sz="2000" dirty="0" err="1">
                <a:effectLst/>
                <a:latin typeface="Arial" charset="0"/>
                <a:ea typeface="Arial" charset="0"/>
                <a:cs typeface="Arial" charset="0"/>
              </a:rPr>
              <a:t>Because</a:t>
            </a:r>
            <a:r>
              <a:rPr lang="tr-TR" sz="2000" dirty="0">
                <a:effectLst/>
                <a:latin typeface="Arial" charset="0"/>
                <a:ea typeface="Arial" charset="0"/>
                <a:cs typeface="Arial" charset="0"/>
              </a:rPr>
              <a:t> of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need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for</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integrating</a:t>
            </a:r>
            <a:r>
              <a:rPr lang="tr-TR" sz="2000" dirty="0">
                <a:effectLst/>
                <a:latin typeface="Arial" charset="0"/>
                <a:ea typeface="Arial" charset="0"/>
                <a:cs typeface="Arial" charset="0"/>
              </a:rPr>
              <a:t> of </a:t>
            </a:r>
            <a:r>
              <a:rPr lang="tr-TR" sz="2000" dirty="0" err="1">
                <a:effectLst/>
                <a:latin typeface="Arial" charset="0"/>
                <a:ea typeface="Arial" charset="0"/>
                <a:cs typeface="Arial" charset="0"/>
              </a:rPr>
              <a:t>female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and</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male</a:t>
            </a:r>
            <a:r>
              <a:rPr lang="tr-TR" sz="2000" dirty="0">
                <a:effectLst/>
                <a:latin typeface="Arial" charset="0"/>
                <a:ea typeface="Arial" charset="0"/>
                <a:cs typeface="Arial" charset="0"/>
              </a:rPr>
              <a:t> in </a:t>
            </a:r>
            <a:r>
              <a:rPr lang="tr-TR" sz="2000" dirty="0" err="1">
                <a:effectLst/>
                <a:latin typeface="Arial" charset="0"/>
                <a:ea typeface="Arial" charset="0"/>
                <a:cs typeface="Arial" charset="0"/>
              </a:rPr>
              <a:t>the</a:t>
            </a:r>
            <a:r>
              <a:rPr lang="tr-TR" sz="2000" dirty="0">
                <a:effectLst/>
                <a:latin typeface="Arial" charset="0"/>
                <a:ea typeface="Arial" charset="0"/>
                <a:cs typeface="Arial" charset="0"/>
              </a:rPr>
              <a:t> </a:t>
            </a:r>
            <a:r>
              <a:rPr lang="tr-TR" sz="2000" dirty="0" err="1">
                <a:effectLst/>
                <a:latin typeface="Arial" charset="0"/>
                <a:ea typeface="Arial" charset="0"/>
                <a:cs typeface="Arial" charset="0"/>
              </a:rPr>
              <a:t>society</a:t>
            </a:r>
            <a:endParaRPr lang="pl-PL" sz="2000" dirty="0">
              <a:effectLst/>
              <a:latin typeface="Arial" charset="0"/>
              <a:ea typeface="Arial" charset="0"/>
              <a:cs typeface="Arial" charset="0"/>
            </a:endParaRPr>
          </a:p>
          <a:p>
            <a:pPr algn="just"/>
            <a:r>
              <a:rPr lang="tr-TR" sz="2000" dirty="0" smtClean="0">
                <a:latin typeface="Arial" charset="0"/>
                <a:ea typeface="Arial" charset="0"/>
                <a:cs typeface="Arial" charset="0"/>
              </a:rPr>
              <a:t>.</a:t>
            </a:r>
            <a:endParaRPr lang="tr-TR" sz="2000" dirty="0">
              <a:latin typeface="Arial" charset="0"/>
              <a:ea typeface="Arial" charset="0"/>
              <a:cs typeface="Arial" charset="0"/>
            </a:endParaRPr>
          </a:p>
        </p:txBody>
      </p:sp>
    </p:spTree>
    <p:extLst>
      <p:ext uri="{BB962C8B-B14F-4D97-AF65-F5344CB8AC3E}">
        <p14:creationId xmlns:p14="http://schemas.microsoft.com/office/powerpoint/2010/main" val="179129466"/>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539552" y="1412776"/>
            <a:ext cx="8229600" cy="4525963"/>
          </a:xfrm>
        </p:spPr>
        <p:txBody>
          <a:bodyPr/>
          <a:lstStyle/>
          <a:p>
            <a:pPr marL="457200" lvl="0" indent="-457200">
              <a:buFont typeface="+mj-lt"/>
              <a:buAutoNum type="arabicPeriod" startAt="2"/>
            </a:pPr>
            <a:r>
              <a:rPr lang="tr-TR" sz="2400" dirty="0" err="1" smtClean="0">
                <a:effectLst/>
                <a:latin typeface="Arial" charset="0"/>
                <a:ea typeface="Arial" charset="0"/>
                <a:cs typeface="Arial" charset="0"/>
              </a:rPr>
              <a:t>Which</a:t>
            </a:r>
            <a:r>
              <a:rPr lang="tr-TR" sz="2400" dirty="0" smtClean="0">
                <a:effectLst/>
                <a:latin typeface="Arial" charset="0"/>
                <a:ea typeface="Arial" charset="0"/>
                <a:cs typeface="Arial" charset="0"/>
              </a:rPr>
              <a:t> </a:t>
            </a:r>
            <a:r>
              <a:rPr lang="tr-TR" sz="2400" dirty="0">
                <a:effectLst/>
                <a:latin typeface="Arial" charset="0"/>
                <a:ea typeface="Arial" charset="0"/>
                <a:cs typeface="Arial" charset="0"/>
              </a:rPr>
              <a:t>of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following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does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characterize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patriarchy</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broader</a:t>
            </a:r>
            <a:r>
              <a:rPr lang="tr-TR" sz="2400" dirty="0">
                <a:effectLst/>
                <a:latin typeface="Arial" charset="0"/>
                <a:ea typeface="Arial" charset="0"/>
                <a:cs typeface="Arial" charset="0"/>
              </a:rPr>
              <a:t> – </a:t>
            </a:r>
            <a:r>
              <a:rPr lang="tr-TR" sz="2400" dirty="0" err="1">
                <a:effectLst/>
                <a:latin typeface="Arial" charset="0"/>
                <a:ea typeface="Arial" charset="0"/>
                <a:cs typeface="Arial" charset="0"/>
              </a:rPr>
              <a:t>cultural</a:t>
            </a:r>
            <a:r>
              <a:rPr lang="tr-TR" sz="2400" dirty="0">
                <a:effectLst/>
                <a:latin typeface="Arial" charset="0"/>
                <a:ea typeface="Arial" charset="0"/>
                <a:cs typeface="Arial" charset="0"/>
              </a:rPr>
              <a:t> sense</a:t>
            </a:r>
            <a:r>
              <a:rPr lang="tr-TR" sz="2400" dirty="0" smtClean="0">
                <a:effectLst/>
                <a:latin typeface="Arial" charset="0"/>
                <a:ea typeface="Arial" charset="0"/>
                <a:cs typeface="Arial" charset="0"/>
              </a:rPr>
              <a:t>?</a:t>
            </a:r>
          </a:p>
          <a:p>
            <a:pPr marL="0" lvl="0" indent="0">
              <a:buNone/>
            </a:pPr>
            <a:endParaRPr lang="pl-PL" sz="20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Domination</a:t>
            </a:r>
            <a:r>
              <a:rPr lang="tr-TR" sz="2400" dirty="0">
                <a:effectLst/>
                <a:latin typeface="Arial" charset="0"/>
                <a:ea typeface="Arial" charset="0"/>
                <a:cs typeface="Arial" charset="0"/>
              </a:rPr>
              <a:t> of a </a:t>
            </a:r>
            <a:r>
              <a:rPr lang="tr-TR" sz="2400" dirty="0" err="1">
                <a:effectLst/>
                <a:latin typeface="Arial" charset="0"/>
                <a:ea typeface="Arial" charset="0"/>
                <a:cs typeface="Arial" charset="0"/>
              </a:rPr>
              <a:t>father</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family</a:t>
            </a:r>
            <a:endParaRPr lang="pl-PL" sz="2400" dirty="0">
              <a:effectLst/>
              <a:latin typeface="Arial" charset="0"/>
              <a:ea typeface="Arial" charset="0"/>
              <a:cs typeface="Arial" charset="0"/>
            </a:endParaRPr>
          </a:p>
          <a:p>
            <a:pPr marL="514350" lvl="0" indent="-51435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high</a:t>
            </a:r>
            <a:r>
              <a:rPr lang="tr-TR" sz="2400" dirty="0">
                <a:effectLst/>
                <a:latin typeface="Arial" charset="0"/>
                <a:ea typeface="Arial" charset="0"/>
                <a:cs typeface="Arial" charset="0"/>
              </a:rPr>
              <a:t> rate of </a:t>
            </a:r>
            <a:r>
              <a:rPr lang="tr-TR" sz="2400" dirty="0" err="1">
                <a:effectLst/>
                <a:latin typeface="Arial" charset="0"/>
                <a:ea typeface="Arial" charset="0"/>
                <a:cs typeface="Arial" charset="0"/>
              </a:rPr>
              <a:t>unemployment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among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Domination</a:t>
            </a:r>
            <a:r>
              <a:rPr lang="tr-TR" sz="2400" dirty="0">
                <a:effectLst/>
                <a:latin typeface="Arial" charset="0"/>
                <a:ea typeface="Arial" charset="0"/>
                <a:cs typeface="Arial" charset="0"/>
              </a:rPr>
              <a:t> of men in </a:t>
            </a:r>
            <a:r>
              <a:rPr lang="tr-TR" sz="2400" dirty="0" err="1">
                <a:effectLst/>
                <a:latin typeface="Arial" charset="0"/>
                <a:ea typeface="Arial" charset="0"/>
                <a:cs typeface="Arial" charset="0"/>
              </a:rPr>
              <a:t>various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spheres</a:t>
            </a:r>
            <a:r>
              <a:rPr lang="tr-TR" sz="2400" dirty="0">
                <a:effectLst/>
                <a:latin typeface="Arial" charset="0"/>
                <a:ea typeface="Arial" charset="0"/>
                <a:cs typeface="Arial" charset="0"/>
              </a:rPr>
              <a:t> of life of a </a:t>
            </a:r>
            <a:r>
              <a:rPr lang="tr-TR" sz="2400" dirty="0" err="1">
                <a:effectLst/>
                <a:latin typeface="Arial" charset="0"/>
                <a:ea typeface="Arial" charset="0"/>
                <a:cs typeface="Arial" charset="0"/>
              </a:rPr>
              <a:t>society</a:t>
            </a:r>
            <a:endParaRPr lang="pl-PL" sz="2400" dirty="0">
              <a:effectLst/>
              <a:latin typeface="Arial" charset="0"/>
              <a:ea typeface="Arial" charset="0"/>
              <a:cs typeface="Arial" charset="0"/>
            </a:endParaRPr>
          </a:p>
          <a:p>
            <a:pPr marL="514350" indent="-514350">
              <a:buFont typeface="+mj-lt"/>
              <a:buAutoNum type="alphaLcParenR"/>
            </a:pPr>
            <a:r>
              <a:rPr lang="tr-TR" sz="2400" dirty="0">
                <a:effectLst/>
                <a:latin typeface="Arial" charset="0"/>
                <a:ea typeface="Arial" charset="0"/>
                <a:cs typeface="Arial" charset="0"/>
              </a:rPr>
              <a:t>High </a:t>
            </a:r>
            <a:r>
              <a:rPr lang="tr-TR" sz="2400" dirty="0" err="1">
                <a:effectLst/>
                <a:latin typeface="Arial" charset="0"/>
                <a:ea typeface="Arial" charset="0"/>
                <a:cs typeface="Arial" charset="0"/>
              </a:rPr>
              <a:t>men's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ability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stain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power</a:t>
            </a:r>
            <a:r>
              <a:rPr lang="tr-TR" sz="2400" dirty="0">
                <a:effectLst/>
                <a:latin typeface="Arial" charset="0"/>
                <a:ea typeface="Arial" charset="0"/>
                <a:cs typeface="Arial" charset="0"/>
              </a:rPr>
              <a:t> in </a:t>
            </a:r>
            <a:r>
              <a:rPr lang="tr-TR" sz="2400" dirty="0" err="1" smtClean="0">
                <a:effectLst/>
                <a:latin typeface="Arial" charset="0"/>
                <a:ea typeface="Arial" charset="0"/>
                <a:cs typeface="Arial" charset="0"/>
              </a:rPr>
              <a:t>societ</a:t>
            </a:r>
            <a:r>
              <a:rPr lang="pl-PL" sz="2400" dirty="0" smtClean="0">
                <a:effectLst/>
                <a:latin typeface="Arial" charset="0"/>
                <a:ea typeface="Arial" charset="0"/>
                <a:cs typeface="Arial" charset="0"/>
              </a:rPr>
              <a:t>y</a:t>
            </a:r>
            <a:endParaRPr lang="en-GB" sz="2400" dirty="0">
              <a:latin typeface="Arial" charset="0"/>
              <a:ea typeface="Arial" charset="0"/>
              <a:cs typeface="Arial" charset="0"/>
            </a:endParaRPr>
          </a:p>
        </p:txBody>
      </p:sp>
    </p:spTree>
    <p:extLst>
      <p:ext uri="{BB962C8B-B14F-4D97-AF65-F5344CB8AC3E}">
        <p14:creationId xmlns:p14="http://schemas.microsoft.com/office/powerpoint/2010/main" val="892848870"/>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073427"/>
          </a:xfrm>
        </p:spPr>
        <p:txBody>
          <a:bodyPr/>
          <a:lstStyle/>
          <a:p>
            <a:pPr marL="514350" lvl="0" indent="-514350">
              <a:buFont typeface="+mj-lt"/>
              <a:buAutoNum type="arabicPeriod" startAt="3"/>
            </a:pPr>
            <a:r>
              <a:rPr lang="tr-TR" sz="2400" dirty="0" err="1">
                <a:effectLst/>
                <a:latin typeface="Arial" charset="0"/>
                <a:ea typeface="Arial" charset="0"/>
                <a:cs typeface="Arial" charset="0"/>
              </a:rPr>
              <a:t>Why</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patriarchy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harmful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r>
              <a:rPr lang="tr-TR" sz="2400" dirty="0" smtClean="0">
                <a:effectLst/>
                <a:latin typeface="Arial" charset="0"/>
                <a:ea typeface="Arial" charset="0"/>
                <a:cs typeface="Arial" charset="0"/>
              </a:rPr>
              <a:t>?</a:t>
            </a:r>
          </a:p>
          <a:p>
            <a:pPr marL="514350" lvl="0" indent="-514350">
              <a:buFont typeface="+mj-lt"/>
              <a:buAutoNum type="arabicPeriod" startAt="3"/>
            </a:pP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have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work</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outside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home</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fall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victim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unjust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distribution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social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goods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occupy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lower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positions</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society</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always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excluded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from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well-paid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jobs</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all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violent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practices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which</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occur</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society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considered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legitimate</a:t>
            </a:r>
            <a:endParaRPr lang="pl-PL" sz="2400" dirty="0">
              <a:effectLst/>
              <a:latin typeface="Arial" charset="0"/>
              <a:ea typeface="Arial" charset="0"/>
              <a:cs typeface="Arial" charset="0"/>
            </a:endParaRPr>
          </a:p>
          <a:p>
            <a:endParaRPr lang="en-GB" dirty="0"/>
          </a:p>
        </p:txBody>
      </p:sp>
    </p:spTree>
    <p:extLst>
      <p:ext uri="{BB962C8B-B14F-4D97-AF65-F5344CB8AC3E}">
        <p14:creationId xmlns:p14="http://schemas.microsoft.com/office/powerpoint/2010/main" val="18859488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052736"/>
            <a:ext cx="8229600" cy="5073427"/>
          </a:xfrm>
        </p:spPr>
        <p:txBody>
          <a:bodyPr/>
          <a:lstStyle/>
          <a:p>
            <a:pPr marL="514350" lvl="0" indent="-514350">
              <a:buFont typeface="+mj-lt"/>
              <a:buAutoNum type="arabicPeriod" startAt="4"/>
            </a:pPr>
            <a:r>
              <a:rPr lang="tr-TR" sz="2400" dirty="0" err="1">
                <a:effectLst/>
                <a:latin typeface="Arial" charset="0"/>
                <a:ea typeface="Arial" charset="0"/>
                <a:cs typeface="Arial" charset="0"/>
              </a:rPr>
              <a:t>What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faces</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employment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discrimination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smtClean="0">
                <a:effectLst/>
                <a:latin typeface="Arial" charset="0"/>
                <a:ea typeface="Arial" charset="0"/>
                <a:cs typeface="Arial" charset="0"/>
              </a:rPr>
              <a:t>?</a:t>
            </a:r>
            <a:endParaRPr lang="pl-PL" sz="2400" dirty="0" smtClean="0">
              <a:effectLst/>
              <a:latin typeface="Arial" charset="0"/>
              <a:ea typeface="Arial" charset="0"/>
              <a:cs typeface="Arial" charset="0"/>
            </a:endParaRPr>
          </a:p>
          <a:p>
            <a:pPr marL="457200" lvl="0" indent="-457200">
              <a:buFont typeface="+mj-lt"/>
              <a:buAutoNum type="alphaLcParenR"/>
            </a:pPr>
            <a:endParaRPr lang="pl-PL" sz="2400" dirty="0">
              <a:effectLst/>
              <a:latin typeface="Arial" charset="0"/>
              <a:ea typeface="Arial" charset="0"/>
              <a:cs typeface="Arial" charset="0"/>
            </a:endParaRPr>
          </a:p>
          <a:p>
            <a:pPr marL="457200" lvl="0" indent="-457200">
              <a:buFont typeface="+mj-lt"/>
              <a:buAutoNum type="alphaLcParenR"/>
            </a:pPr>
            <a:r>
              <a:rPr lang="tr-TR" sz="2400" dirty="0" err="1" smtClean="0">
                <a:effectLst/>
                <a:latin typeface="Arial" charset="0"/>
                <a:ea typeface="Arial" charset="0"/>
                <a:cs typeface="Arial" charset="0"/>
              </a:rPr>
              <a:t>Women</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face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difficulties</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finding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employment</a:t>
            </a:r>
            <a:r>
              <a:rPr lang="tr-TR" sz="2400" dirty="0">
                <a:effectLst/>
                <a:latin typeface="Arial" charset="0"/>
                <a:ea typeface="Arial" charset="0"/>
                <a:cs typeface="Arial" charset="0"/>
              </a:rPr>
              <a:t> as </a:t>
            </a:r>
            <a:r>
              <a:rPr lang="tr-TR" sz="2400" dirty="0" err="1">
                <a:effectLst/>
                <a:latin typeface="Arial" charset="0"/>
                <a:ea typeface="Arial" charset="0"/>
                <a:cs typeface="Arial" charset="0"/>
              </a:rPr>
              <a:t>well</a:t>
            </a:r>
            <a:r>
              <a:rPr lang="tr-TR" sz="2400" dirty="0">
                <a:effectLst/>
                <a:latin typeface="Arial" charset="0"/>
                <a:ea typeface="Arial" charset="0"/>
                <a:cs typeface="Arial" charset="0"/>
              </a:rPr>
              <a:t> as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put at </a:t>
            </a:r>
            <a:r>
              <a:rPr lang="tr-TR" sz="2400" dirty="0" err="1">
                <a:effectLst/>
                <a:latin typeface="Arial" charset="0"/>
                <a:ea typeface="Arial" charset="0"/>
                <a:cs typeface="Arial" charset="0"/>
              </a:rPr>
              <a:t>more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significant</a:t>
            </a:r>
            <a:r>
              <a:rPr lang="tr-TR" sz="2400" dirty="0">
                <a:effectLst/>
                <a:latin typeface="Arial" charset="0"/>
                <a:ea typeface="Arial" charset="0"/>
                <a:cs typeface="Arial" charset="0"/>
              </a:rPr>
              <a:t> risk of </a:t>
            </a:r>
            <a:r>
              <a:rPr lang="tr-TR" sz="2400" dirty="0" err="1">
                <a:effectLst/>
                <a:latin typeface="Arial" charset="0"/>
                <a:ea typeface="Arial" charset="0"/>
                <a:cs typeface="Arial" charset="0"/>
              </a:rPr>
              <a:t>losing</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job</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expected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work</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harder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than</a:t>
            </a:r>
            <a:r>
              <a:rPr lang="tr-TR" sz="2400" dirty="0">
                <a:effectLst/>
                <a:latin typeface="Arial" charset="0"/>
                <a:ea typeface="Arial" charset="0"/>
                <a:cs typeface="Arial" charset="0"/>
              </a:rPr>
              <a:t> men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not </a:t>
            </a:r>
            <a:r>
              <a:rPr lang="tr-TR" sz="2400" dirty="0" err="1">
                <a:effectLst/>
                <a:latin typeface="Arial" charset="0"/>
                <a:ea typeface="Arial" charset="0"/>
                <a:cs typeface="Arial" charset="0"/>
              </a:rPr>
              <a:t>allowed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take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maternity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leave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other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maternity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benefits</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expected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work</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within</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household</a:t>
            </a:r>
            <a:endParaRPr lang="pl-PL" sz="2400" dirty="0">
              <a:effectLst/>
              <a:latin typeface="Arial" charset="0"/>
              <a:ea typeface="Arial" charset="0"/>
              <a:cs typeface="Arial" charset="0"/>
            </a:endParaRPr>
          </a:p>
          <a:p>
            <a:endParaRPr lang="en-GB" dirty="0">
              <a:latin typeface="Arial" charset="0"/>
              <a:ea typeface="Arial" charset="0"/>
              <a:cs typeface="Arial" charset="0"/>
            </a:endParaRPr>
          </a:p>
        </p:txBody>
      </p:sp>
    </p:spTree>
    <p:extLst>
      <p:ext uri="{BB962C8B-B14F-4D97-AF65-F5344CB8AC3E}">
        <p14:creationId xmlns:p14="http://schemas.microsoft.com/office/powerpoint/2010/main" val="2835241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457200" lvl="0" indent="-457200">
              <a:buFont typeface="+mj-lt"/>
              <a:buAutoNum type="arabicPeriod" startAt="5"/>
            </a:pPr>
            <a:r>
              <a:rPr lang="tr-TR" sz="2400" dirty="0" err="1">
                <a:effectLst/>
                <a:latin typeface="Arial" charset="0"/>
                <a:ea typeface="Arial" charset="0"/>
                <a:cs typeface="Arial" charset="0"/>
              </a:rPr>
              <a:t>What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does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discrimination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relate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smtClean="0">
                <a:effectLst/>
                <a:latin typeface="Arial" charset="0"/>
                <a:ea typeface="Arial" charset="0"/>
                <a:cs typeface="Arial" charset="0"/>
              </a:rPr>
              <a:t>?</a:t>
            </a:r>
          </a:p>
          <a:p>
            <a:pPr marL="457200" lvl="0" indent="-457200">
              <a:buFont typeface="+mj-lt"/>
              <a:buAutoNum type="arabicPeriod" startAt="5"/>
            </a:pP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refers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limited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access</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managerial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roles</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relates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unlimited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access</a:t>
            </a:r>
            <a:r>
              <a:rPr lang="tr-TR" sz="2400" dirty="0">
                <a:effectLst/>
                <a:latin typeface="Arial" charset="0"/>
                <a:ea typeface="Arial" charset="0"/>
                <a:cs typeface="Arial" charset="0"/>
              </a:rPr>
              <a:t> of men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decision-making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positions</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refers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that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female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members</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family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take</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family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hierarchy</a:t>
            </a:r>
            <a:endParaRPr lang="pl-PL" sz="2400" dirty="0">
              <a:effectLst/>
              <a:latin typeface="Arial" charset="0"/>
              <a:ea typeface="Arial" charset="0"/>
              <a:cs typeface="Arial" charset="0"/>
            </a:endParaRPr>
          </a:p>
          <a:p>
            <a:pPr marL="514350" lvl="0" indent="-514350">
              <a:buFont typeface="+mj-lt"/>
              <a:buAutoNum type="alphaLcParenR"/>
            </a:pPr>
            <a:r>
              <a:rPr lang="tr-TR" sz="2400" dirty="0" err="1">
                <a:effectLst/>
                <a:latin typeface="Arial" charset="0"/>
                <a:ea typeface="Arial" charset="0"/>
                <a:cs typeface="Arial" charset="0"/>
              </a:rPr>
              <a:t>It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refers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position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in a </a:t>
            </a:r>
            <a:r>
              <a:rPr lang="tr-TR" sz="2400" dirty="0" err="1">
                <a:effectLst/>
                <a:latin typeface="Arial" charset="0"/>
                <a:ea typeface="Arial" charset="0"/>
                <a:cs typeface="Arial" charset="0"/>
              </a:rPr>
              <a:t>society</a:t>
            </a:r>
            <a:r>
              <a:rPr lang="tr-TR" sz="2400" dirty="0">
                <a:effectLst/>
                <a:latin typeface="Arial" charset="0"/>
                <a:ea typeface="Arial" charset="0"/>
                <a:cs typeface="Arial" charset="0"/>
              </a:rPr>
              <a:t>, in general</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192516972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514350" lvl="0" indent="-514350">
              <a:buFont typeface="+mj-lt"/>
              <a:buAutoNum type="arabicPeriod" startAt="6"/>
            </a:pPr>
            <a:r>
              <a:rPr lang="tr-TR" sz="2400" dirty="0" err="1">
                <a:effectLst/>
                <a:latin typeface="Arial" charset="0"/>
                <a:ea typeface="Arial" charset="0"/>
                <a:cs typeface="Arial" charset="0"/>
              </a:rPr>
              <a:t>Which</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groups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are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most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exposed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economic</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deprivation</a:t>
            </a:r>
            <a:r>
              <a:rPr lang="tr-TR" sz="2400" dirty="0" smtClean="0">
                <a:effectLst/>
                <a:latin typeface="Arial" charset="0"/>
                <a:ea typeface="Arial" charset="0"/>
                <a:cs typeface="Arial" charset="0"/>
              </a:rPr>
              <a:t>?</a:t>
            </a:r>
          </a:p>
          <a:p>
            <a:pPr marL="514350" lvl="0" indent="-514350">
              <a:buFont typeface="+mj-lt"/>
              <a:buAutoNum type="arabicPeriod" startAt="6"/>
            </a:pP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Single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female</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Single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female</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older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ages</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Working-age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single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Young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endParaRPr lang="pl-PL" sz="2400" dirty="0">
              <a:effectLst/>
              <a:latin typeface="Arial" charset="0"/>
              <a:ea typeface="Arial" charset="0"/>
              <a:cs typeface="Arial" charset="0"/>
            </a:endParaRPr>
          </a:p>
          <a:p>
            <a:endParaRPr lang="en-GB" dirty="0"/>
          </a:p>
        </p:txBody>
      </p:sp>
    </p:spTree>
    <p:extLst>
      <p:ext uri="{BB962C8B-B14F-4D97-AF65-F5344CB8AC3E}">
        <p14:creationId xmlns:p14="http://schemas.microsoft.com/office/powerpoint/2010/main" val="19145872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457200" lvl="0" indent="-457200">
              <a:buFont typeface="+mj-lt"/>
              <a:buAutoNum type="arabicPeriod" startAt="7"/>
            </a:pPr>
            <a:r>
              <a:rPr lang="tr-TR" sz="2400" dirty="0" err="1">
                <a:effectLst/>
                <a:latin typeface="Arial" charset="0"/>
                <a:ea typeface="Arial" charset="0"/>
                <a:cs typeface="Arial" charset="0"/>
              </a:rPr>
              <a:t>What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causes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gender</a:t>
            </a:r>
            <a:r>
              <a:rPr lang="tr-TR" sz="2400" dirty="0">
                <a:effectLst/>
                <a:latin typeface="Arial" charset="0"/>
                <a:ea typeface="Arial" charset="0"/>
                <a:cs typeface="Arial" charset="0"/>
              </a:rPr>
              <a:t>-pay </a:t>
            </a:r>
            <a:r>
              <a:rPr lang="tr-TR" sz="2400" dirty="0" err="1">
                <a:effectLst/>
                <a:latin typeface="Arial" charset="0"/>
                <a:ea typeface="Arial" charset="0"/>
                <a:cs typeface="Arial" charset="0"/>
              </a:rPr>
              <a:t>gap</a:t>
            </a:r>
            <a:r>
              <a:rPr lang="tr-TR" sz="2400" dirty="0" smtClean="0">
                <a:effectLst/>
                <a:latin typeface="Arial" charset="0"/>
                <a:ea typeface="Arial" charset="0"/>
                <a:cs typeface="Arial" charset="0"/>
              </a:rPr>
              <a:t>'?</a:t>
            </a:r>
          </a:p>
          <a:p>
            <a:pPr marL="457200" lvl="0" indent="-457200">
              <a:buFont typeface="+mj-lt"/>
              <a:buAutoNum type="arabicPeriod" startAt="7"/>
            </a:pP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Cultural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patriarchy</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The </a:t>
            </a:r>
            <a:r>
              <a:rPr lang="tr-TR" sz="2400" dirty="0" err="1">
                <a:effectLst/>
                <a:latin typeface="Arial" charset="0"/>
                <a:ea typeface="Arial" charset="0"/>
                <a:cs typeface="Arial" charset="0"/>
              </a:rPr>
              <a:t>limited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ability</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work</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A </a:t>
            </a:r>
            <a:r>
              <a:rPr lang="tr-TR" sz="2400" dirty="0" err="1">
                <a:effectLst/>
                <a:latin typeface="Arial" charset="0"/>
                <a:ea typeface="Arial" charset="0"/>
                <a:cs typeface="Arial" charset="0"/>
              </a:rPr>
              <a:t>disproportionately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high</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level</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education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men</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Cultural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matriarchy</a:t>
            </a:r>
            <a:endParaRPr lang="pl-PL" sz="2400" dirty="0">
              <a:effectLst/>
              <a:latin typeface="Arial" charset="0"/>
              <a:ea typeface="Arial" charset="0"/>
              <a:cs typeface="Arial" charset="0"/>
            </a:endParaRPr>
          </a:p>
          <a:p>
            <a:endParaRPr lang="en-GB" dirty="0"/>
          </a:p>
        </p:txBody>
      </p:sp>
    </p:spTree>
    <p:extLst>
      <p:ext uri="{BB962C8B-B14F-4D97-AF65-F5344CB8AC3E}">
        <p14:creationId xmlns:p14="http://schemas.microsoft.com/office/powerpoint/2010/main" val="91630467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457200" lvl="0" indent="-457200">
              <a:buFont typeface="+mj-lt"/>
              <a:buAutoNum type="arabicPeriod" startAt="8"/>
            </a:pPr>
            <a:r>
              <a:rPr lang="tr-TR" sz="2400" dirty="0" err="1">
                <a:effectLst/>
                <a:latin typeface="Arial" charset="0"/>
                <a:ea typeface="Arial" charset="0"/>
                <a:cs typeface="Arial" charset="0"/>
              </a:rPr>
              <a:t>Why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does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stereotyping</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image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contribute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their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employability</a:t>
            </a:r>
            <a:r>
              <a:rPr lang="tr-TR" sz="2400" dirty="0">
                <a:effectLst/>
                <a:latin typeface="Arial" charset="0"/>
                <a:ea typeface="Arial" charset="0"/>
                <a:cs typeface="Arial" charset="0"/>
              </a:rPr>
              <a:t> in </a:t>
            </a:r>
            <a:r>
              <a:rPr lang="tr-TR" sz="2400" dirty="0" err="1">
                <a:effectLst/>
                <a:latin typeface="Arial" charset="0"/>
                <a:ea typeface="Arial" charset="0"/>
                <a:cs typeface="Arial" charset="0"/>
              </a:rPr>
              <a:t>maritime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professions</a:t>
            </a:r>
            <a:r>
              <a:rPr lang="tr-TR" sz="2400" dirty="0" smtClean="0">
                <a:effectLst/>
                <a:latin typeface="Arial" charset="0"/>
                <a:ea typeface="Arial" charset="0"/>
                <a:cs typeface="Arial" charset="0"/>
              </a:rPr>
              <a:t>?</a:t>
            </a:r>
          </a:p>
          <a:p>
            <a:pPr marL="457200" lvl="0" indent="-457200">
              <a:buFont typeface="+mj-lt"/>
              <a:buAutoNum type="arabicPeriod" startAt="8"/>
            </a:pP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stereotypes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involve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pre-convinced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notions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about</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group</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people</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stereotyping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people</a:t>
            </a:r>
            <a:r>
              <a:rPr lang="tr-TR" sz="2400" dirty="0">
                <a:effectLst/>
                <a:latin typeface="Arial" charset="0"/>
                <a:ea typeface="Arial" charset="0"/>
                <a:cs typeface="Arial" charset="0"/>
              </a:rPr>
              <a:t> is </a:t>
            </a:r>
            <a:r>
              <a:rPr lang="tr-TR" sz="2400" dirty="0" err="1">
                <a:effectLst/>
                <a:latin typeface="Arial" charset="0"/>
                <a:ea typeface="Arial" charset="0"/>
                <a:cs typeface="Arial" charset="0"/>
              </a:rPr>
              <a:t>common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within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work</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environment</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gender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stereotypes</a:t>
            </a:r>
            <a:r>
              <a:rPr lang="tr-TR" sz="2400" dirty="0">
                <a:effectLst/>
                <a:latin typeface="Arial" charset="0"/>
                <a:ea typeface="Arial" charset="0"/>
                <a:cs typeface="Arial" charset="0"/>
              </a:rPr>
              <a:t> do not </a:t>
            </a:r>
            <a:r>
              <a:rPr lang="tr-TR" sz="2400" dirty="0" err="1">
                <a:effectLst/>
                <a:latin typeface="Arial" charset="0"/>
                <a:ea typeface="Arial" charset="0"/>
                <a:cs typeface="Arial" charset="0"/>
              </a:rPr>
              <a:t>refer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men</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Because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gender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stereotypes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involve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unjustified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preconvictions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about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capabilities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inner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characteristics</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72745689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457200" lvl="0" indent="-457200">
              <a:buFont typeface="+mj-lt"/>
              <a:buAutoNum type="arabicPeriod" startAt="9"/>
            </a:pPr>
            <a:r>
              <a:rPr lang="tr-TR" sz="2400" dirty="0">
                <a:effectLst/>
                <a:latin typeface="Arial" charset="0"/>
                <a:ea typeface="Arial" charset="0"/>
                <a:cs typeface="Arial" charset="0"/>
              </a:rPr>
              <a:t>The </a:t>
            </a:r>
            <a:r>
              <a:rPr lang="tr-TR" sz="2400" dirty="0" err="1">
                <a:effectLst/>
                <a:latin typeface="Arial" charset="0"/>
                <a:ea typeface="Arial" charset="0"/>
                <a:cs typeface="Arial" charset="0"/>
              </a:rPr>
              <a:t>stereotype</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as a '</a:t>
            </a:r>
            <a:r>
              <a:rPr lang="tr-TR" sz="2400" dirty="0" err="1">
                <a:effectLst/>
                <a:latin typeface="Arial" charset="0"/>
                <a:ea typeface="Arial" charset="0"/>
                <a:cs typeface="Arial" charset="0"/>
              </a:rPr>
              <a:t>fair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sex</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may</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Negatively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influence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social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perception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young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Negatively</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affect</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social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perception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women</a:t>
            </a:r>
            <a:r>
              <a:rPr lang="tr-TR" sz="2400" dirty="0">
                <a:effectLst/>
                <a:latin typeface="Arial" charset="0"/>
                <a:ea typeface="Arial" charset="0"/>
                <a:cs typeface="Arial" charset="0"/>
              </a:rPr>
              <a:t> at </a:t>
            </a:r>
            <a:r>
              <a:rPr lang="tr-TR" sz="2400" dirty="0" err="1">
                <a:effectLst/>
                <a:latin typeface="Arial" charset="0"/>
                <a:ea typeface="Arial" charset="0"/>
                <a:cs typeface="Arial" charset="0"/>
              </a:rPr>
              <a:t>jobs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believed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be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men' </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Have</a:t>
            </a:r>
            <a:r>
              <a:rPr lang="tr-TR" sz="2400" dirty="0">
                <a:effectLst/>
                <a:latin typeface="Arial" charset="0"/>
                <a:ea typeface="Arial" charset="0"/>
                <a:cs typeface="Arial" charset="0"/>
              </a:rPr>
              <a:t> a </a:t>
            </a:r>
            <a:r>
              <a:rPr lang="tr-TR" sz="2400" dirty="0" err="1">
                <a:effectLst/>
                <a:latin typeface="Arial" charset="0"/>
                <a:ea typeface="Arial" charset="0"/>
                <a:cs typeface="Arial" charset="0"/>
              </a:rPr>
              <a:t>negative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impact</a:t>
            </a:r>
            <a:r>
              <a:rPr lang="tr-TR" sz="2400" dirty="0">
                <a:effectLst/>
                <a:latin typeface="Arial" charset="0"/>
                <a:ea typeface="Arial" charset="0"/>
                <a:cs typeface="Arial" charset="0"/>
              </a:rPr>
              <a:t> on </a:t>
            </a:r>
            <a:r>
              <a:rPr lang="tr-TR" sz="2400" dirty="0" err="1">
                <a:effectLst/>
                <a:latin typeface="Arial" charset="0"/>
                <a:ea typeface="Arial" charset="0"/>
                <a:cs typeface="Arial" charset="0"/>
              </a:rPr>
              <a:t>women's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access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jobs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demanding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physical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attractiveness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feminine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characteristics</a:t>
            </a:r>
            <a:endParaRPr lang="pl-PL" sz="2400" dirty="0">
              <a:effectLst/>
              <a:latin typeface="Arial" charset="0"/>
              <a:ea typeface="Arial" charset="0"/>
              <a:cs typeface="Arial" charset="0"/>
            </a:endParaRPr>
          </a:p>
          <a:p>
            <a:pPr marL="457200" lvl="0" indent="-457200">
              <a:buFont typeface="+mj-lt"/>
              <a:buAutoNum type="alphaLcParenR"/>
            </a:pPr>
            <a:r>
              <a:rPr lang="tr-TR" sz="2400" dirty="0">
                <a:effectLst/>
                <a:latin typeface="Arial" charset="0"/>
                <a:ea typeface="Arial" charset="0"/>
                <a:cs typeface="Arial" charset="0"/>
              </a:rPr>
              <a:t>May </a:t>
            </a:r>
            <a:r>
              <a:rPr lang="tr-TR" sz="2400" dirty="0" err="1">
                <a:effectLst/>
                <a:latin typeface="Arial" charset="0"/>
                <a:ea typeface="Arial" charset="0"/>
                <a:cs typeface="Arial" charset="0"/>
              </a:rPr>
              <a:t>discourage</a:t>
            </a:r>
            <a:r>
              <a:rPr lang="tr-TR" sz="2400" dirty="0">
                <a:effectLst/>
                <a:latin typeface="Arial" charset="0"/>
                <a:ea typeface="Arial" charset="0"/>
                <a:cs typeface="Arial" charset="0"/>
              </a:rPr>
              <a:t> men </a:t>
            </a:r>
            <a:r>
              <a:rPr lang="tr-TR" sz="2400" dirty="0" err="1">
                <a:effectLst/>
                <a:latin typeface="Arial" charset="0"/>
                <a:ea typeface="Arial" charset="0"/>
                <a:cs typeface="Arial" charset="0"/>
              </a:rPr>
              <a:t>from</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getting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married</a:t>
            </a:r>
            <a:endParaRPr lang="pl-PL" sz="2400" dirty="0">
              <a:effectLst/>
              <a:latin typeface="Arial" charset="0"/>
              <a:ea typeface="Arial" charset="0"/>
              <a:cs typeface="Arial" charset="0"/>
            </a:endParaRPr>
          </a:p>
        </p:txBody>
      </p:sp>
    </p:spTree>
    <p:extLst>
      <p:ext uri="{BB962C8B-B14F-4D97-AF65-F5344CB8AC3E}">
        <p14:creationId xmlns:p14="http://schemas.microsoft.com/office/powerpoint/2010/main" val="7436318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7"/>
            <a:ext cx="8640960" cy="792087"/>
          </a:xfrm>
        </p:spPr>
        <p:txBody>
          <a:bodyPr/>
          <a:lstStyle/>
          <a:p>
            <a:pPr algn="ctr"/>
            <a:r>
              <a:rPr lang="tr-TR" sz="2800" dirty="0" smtClean="0">
                <a:effectLst/>
              </a:rPr>
              <a:t> </a:t>
            </a:r>
            <a:r>
              <a:rPr lang="tr-TR" sz="2800" b="1" dirty="0" smtClean="0">
                <a:effectLst/>
                <a:latin typeface="Arial" panose="020B0604020202020204" pitchFamily="34" charset="0"/>
                <a:cs typeface="Arial" panose="020B0604020202020204" pitchFamily="34" charset="0"/>
              </a:rPr>
              <a:t>GENDER EQUITY PROBLEMS IN MARITIME</a:t>
            </a:r>
            <a:endParaRPr lang="tr-TR" sz="2800" dirty="0"/>
          </a:p>
        </p:txBody>
      </p:sp>
      <p:sp>
        <p:nvSpPr>
          <p:cNvPr id="3" name="Subtitle 2"/>
          <p:cNvSpPr>
            <a:spLocks noGrp="1"/>
          </p:cNvSpPr>
          <p:nvPr>
            <p:ph type="subTitle" idx="1"/>
          </p:nvPr>
        </p:nvSpPr>
        <p:spPr>
          <a:xfrm>
            <a:off x="395536" y="2204864"/>
            <a:ext cx="7992888" cy="4032448"/>
          </a:xfrm>
        </p:spPr>
        <p:txBody>
          <a:bodyPr/>
          <a:lstStyle/>
          <a:p>
            <a:r>
              <a:rPr lang="tr-TR" sz="2000" b="1" dirty="0" smtClean="0">
                <a:effectLst/>
                <a:latin typeface="Arial" panose="020B0604020202020204" pitchFamily="34" charset="0"/>
                <a:cs typeface="Arial" panose="020B0604020202020204" pitchFamily="34" charset="0"/>
              </a:rPr>
              <a:t>COURSE LEARNING OUTCOMES</a:t>
            </a:r>
          </a:p>
          <a:p>
            <a:pPr algn="just"/>
            <a:r>
              <a:rPr lang="en-GB" sz="2400" dirty="0">
                <a:effectLst/>
                <a:latin typeface="Arial" panose="020B0604020202020204" pitchFamily="34" charset="0"/>
                <a:cs typeface="Arial" panose="020B0604020202020204" pitchFamily="34" charset="0"/>
              </a:rPr>
              <a:t>Students passing the course successfully will acquire knowledge and skills </a:t>
            </a:r>
            <a:r>
              <a:rPr lang="tr-TR" sz="2400" dirty="0" err="1">
                <a:effectLst/>
                <a:latin typeface="Arial" panose="020B0604020202020204" pitchFamily="34" charset="0"/>
                <a:cs typeface="Arial" panose="020B0604020202020204" pitchFamily="34" charset="0"/>
              </a:rPr>
              <a:t>to</a:t>
            </a:r>
            <a:r>
              <a:rPr lang="tr-TR" sz="2400" dirty="0">
                <a:effectLst/>
                <a:latin typeface="Arial" panose="020B0604020202020204" pitchFamily="34" charset="0"/>
                <a:cs typeface="Arial" panose="020B0604020202020204" pitchFamily="34" charset="0"/>
              </a:rPr>
              <a:t> be </a:t>
            </a:r>
            <a:r>
              <a:rPr lang="en-GB" sz="2400" dirty="0">
                <a:effectLst/>
                <a:latin typeface="Arial" panose="020B0604020202020204" pitchFamily="34" charset="0"/>
                <a:cs typeface="Arial" panose="020B0604020202020204" pitchFamily="34" charset="0"/>
              </a:rPr>
              <a:t>able </a:t>
            </a:r>
            <a:r>
              <a:rPr lang="en-GB" sz="2400" dirty="0" smtClean="0">
                <a:effectLst/>
                <a:latin typeface="Arial" panose="020B0604020202020204" pitchFamily="34" charset="0"/>
                <a:cs typeface="Arial" panose="020B0604020202020204" pitchFamily="34" charset="0"/>
              </a:rPr>
              <a:t>to:</a:t>
            </a:r>
          </a:p>
          <a:p>
            <a:pPr marL="342900" indent="-342900" algn="just">
              <a:buFont typeface="Arial" charset="0"/>
              <a:buChar char="•"/>
            </a:pPr>
            <a:r>
              <a:rPr lang="en-GB" sz="2400" dirty="0" smtClean="0">
                <a:effectLst/>
                <a:latin typeface="Arial" panose="020B0604020202020204" pitchFamily="34" charset="0"/>
                <a:cs typeface="Arial" panose="020B0604020202020204" pitchFamily="34" charset="0"/>
              </a:rPr>
              <a:t>discuss gender equity problems in maritime;</a:t>
            </a:r>
          </a:p>
          <a:p>
            <a:pPr marL="342900" indent="-342900" algn="just">
              <a:buFont typeface="Arial" charset="0"/>
              <a:buChar char="•"/>
            </a:pPr>
            <a:r>
              <a:rPr lang="en-GB" sz="2400" dirty="0">
                <a:effectLst/>
                <a:latin typeface="Arial" panose="020B0604020202020204" pitchFamily="34" charset="0"/>
                <a:cs typeface="Arial" panose="020B0604020202020204" pitchFamily="34" charset="0"/>
              </a:rPr>
              <a:t>u</a:t>
            </a:r>
            <a:r>
              <a:rPr lang="en-GB" sz="2400" dirty="0" smtClean="0">
                <a:effectLst/>
                <a:latin typeface="Arial" panose="020B0604020202020204" pitchFamily="34" charset="0"/>
                <a:cs typeface="Arial" panose="020B0604020202020204" pitchFamily="34" charset="0"/>
              </a:rPr>
              <a:t>nderstand consequences of gender inequalities in the society as well as within maritime industry;</a:t>
            </a:r>
          </a:p>
          <a:p>
            <a:pPr marL="342900" indent="-342900" algn="just">
              <a:buFont typeface="Arial" charset="0"/>
              <a:buChar char="•"/>
            </a:pPr>
            <a:r>
              <a:rPr lang="en-GB" sz="2400" dirty="0">
                <a:effectLst/>
                <a:latin typeface="Arial" panose="020B0604020202020204" pitchFamily="34" charset="0"/>
                <a:cs typeface="Arial" panose="020B0604020202020204" pitchFamily="34" charset="0"/>
              </a:rPr>
              <a:t>u</a:t>
            </a:r>
            <a:r>
              <a:rPr lang="en-GB" sz="2400" dirty="0" smtClean="0">
                <a:effectLst/>
                <a:latin typeface="Arial" panose="020B0604020202020204" pitchFamily="34" charset="0"/>
                <a:cs typeface="Arial" panose="020B0604020202020204" pitchFamily="34" charset="0"/>
              </a:rPr>
              <a:t>nderstand factors contributing to persistence of gender inequalities on the labour market.</a:t>
            </a:r>
            <a:endParaRPr lang="tr-TR" sz="2400" dirty="0">
              <a:effectLst/>
              <a:latin typeface="Arial" panose="020B0604020202020204" pitchFamily="34" charset="0"/>
              <a:cs typeface="Arial" panose="020B0604020202020204" pitchFamily="34" charset="0"/>
            </a:endParaRPr>
          </a:p>
          <a:p>
            <a:pPr algn="just"/>
            <a:endParaRPr lang="tr-TR" sz="2800" dirty="0" smtClean="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140804999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457200" lvl="0" indent="-457200">
              <a:buFont typeface="+mj-lt"/>
              <a:buAutoNum type="arabicPeriod" startAt="10"/>
            </a:pPr>
            <a:r>
              <a:rPr lang="tr-TR" sz="2400" dirty="0">
                <a:effectLst/>
                <a:latin typeface="Arial" charset="0"/>
                <a:ea typeface="Arial" charset="0"/>
                <a:cs typeface="Arial" charset="0"/>
              </a:rPr>
              <a:t>Limited </a:t>
            </a:r>
            <a:r>
              <a:rPr lang="tr-TR" sz="2400" dirty="0" err="1">
                <a:effectLst/>
                <a:latin typeface="Arial" charset="0"/>
                <a:ea typeface="Arial" charset="0"/>
                <a:cs typeface="Arial" charset="0"/>
              </a:rPr>
              <a:t>access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training</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and</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education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for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particular</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social</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groups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refers</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to</a:t>
            </a:r>
            <a:r>
              <a:rPr lang="tr-TR" sz="2400" dirty="0" smtClean="0">
                <a:effectLst/>
                <a:latin typeface="Arial" charset="0"/>
                <a:ea typeface="Arial" charset="0"/>
                <a:cs typeface="Arial" charset="0"/>
              </a:rPr>
              <a:t>:</a:t>
            </a:r>
          </a:p>
          <a:p>
            <a:pPr lvl="0"/>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Discrimination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the</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human</a:t>
            </a:r>
            <a:r>
              <a:rPr lang="tr-TR" sz="2400" dirty="0">
                <a:effectLst/>
                <a:latin typeface="Arial" charset="0"/>
                <a:ea typeface="Arial" charset="0"/>
                <a:cs typeface="Arial" charset="0"/>
              </a:rPr>
              <a:t> </a:t>
            </a:r>
            <a:r>
              <a:rPr lang="tr-TR" sz="2400" dirty="0" err="1">
                <a:effectLst/>
                <a:latin typeface="Arial" charset="0"/>
                <a:ea typeface="Arial" charset="0"/>
                <a:cs typeface="Arial" charset="0"/>
              </a:rPr>
              <a:t>capital</a:t>
            </a:r>
            <a:endParaRPr lang="pl-PL" sz="2400" dirty="0">
              <a:effectLst/>
              <a:latin typeface="Arial" charset="0"/>
              <a:ea typeface="Arial" charset="0"/>
              <a:cs typeface="Arial" charset="0"/>
            </a:endParaRPr>
          </a:p>
          <a:p>
            <a:pPr marL="457200" lvl="0" indent="-457200">
              <a:buFont typeface="+mj-lt"/>
              <a:buAutoNum type="alphaLcParenR"/>
            </a:pPr>
            <a:r>
              <a:rPr lang="tr-TR" sz="2400" dirty="0" err="1">
                <a:effectLst/>
                <a:latin typeface="Arial" charset="0"/>
                <a:ea typeface="Arial" charset="0"/>
                <a:cs typeface="Arial" charset="0"/>
              </a:rPr>
              <a:t>Feminization</a:t>
            </a:r>
            <a:r>
              <a:rPr lang="tr-TR" sz="2400" dirty="0">
                <a:effectLst/>
                <a:latin typeface="Arial" charset="0"/>
                <a:ea typeface="Arial" charset="0"/>
                <a:cs typeface="Arial" charset="0"/>
              </a:rPr>
              <a:t> of </a:t>
            </a:r>
            <a:r>
              <a:rPr lang="tr-TR" sz="2400" dirty="0" err="1">
                <a:effectLst/>
                <a:latin typeface="Arial" charset="0"/>
                <a:ea typeface="Arial" charset="0"/>
                <a:cs typeface="Arial" charset="0"/>
              </a:rPr>
              <a:t>poverty</a:t>
            </a:r>
            <a:endParaRPr lang="pl-PL" sz="2400" dirty="0">
              <a:effectLst/>
              <a:latin typeface="Arial" charset="0"/>
              <a:ea typeface="Arial" charset="0"/>
              <a:cs typeface="Arial" charset="0"/>
            </a:endParaRPr>
          </a:p>
          <a:p>
            <a:pPr marL="457200" indent="-457200">
              <a:buFont typeface="+mj-lt"/>
              <a:buAutoNum type="alphaLcParenR"/>
            </a:pPr>
            <a:r>
              <a:rPr lang="tr-TR" sz="2400" smtClean="0">
                <a:effectLst/>
                <a:latin typeface="Arial" charset="0"/>
                <a:ea typeface="Arial" charset="0"/>
                <a:cs typeface="Arial" charset="0"/>
              </a:rPr>
              <a:t>'Home-</a:t>
            </a:r>
            <a:r>
              <a:rPr lang="tr-TR" sz="2400" dirty="0" err="1" smtClean="0">
                <a:effectLst/>
                <a:latin typeface="Arial" charset="0"/>
                <a:ea typeface="Arial" charset="0"/>
                <a:cs typeface="Arial" charset="0"/>
              </a:rPr>
              <a:t>based</a:t>
            </a:r>
            <a:r>
              <a:rPr lang="tr-TR" sz="2400" dirty="0" smtClean="0">
                <a:effectLst/>
                <a:latin typeface="Arial" charset="0"/>
                <a:ea typeface="Arial" charset="0"/>
                <a:cs typeface="Arial" charset="0"/>
              </a:rPr>
              <a:t> </a:t>
            </a:r>
            <a:r>
              <a:rPr lang="tr-TR" sz="2400" dirty="0" err="1">
                <a:effectLst/>
                <a:latin typeface="Arial" charset="0"/>
                <a:ea typeface="Arial" charset="0"/>
                <a:cs typeface="Arial" charset="0"/>
              </a:rPr>
              <a:t>production</a:t>
            </a:r>
            <a:r>
              <a:rPr lang="tr-TR" sz="2400" dirty="0">
                <a:effectLst/>
                <a:latin typeface="Arial" charset="0"/>
                <a:ea typeface="Arial" charset="0"/>
                <a:cs typeface="Arial" charset="0"/>
              </a:rPr>
              <a:t>'</a:t>
            </a:r>
            <a:r>
              <a:rPr lang="pl-PL" sz="2400" dirty="0">
                <a:effectLst/>
                <a:latin typeface="Arial" charset="0"/>
                <a:ea typeface="Arial" charset="0"/>
                <a:cs typeface="Arial" charset="0"/>
              </a:rPr>
              <a:t> </a:t>
            </a:r>
            <a:endParaRPr lang="en-GB" sz="2400" dirty="0">
              <a:latin typeface="Arial" charset="0"/>
              <a:ea typeface="Arial" charset="0"/>
              <a:cs typeface="Arial" charset="0"/>
            </a:endParaRPr>
          </a:p>
        </p:txBody>
      </p:sp>
    </p:spTree>
    <p:extLst>
      <p:ext uri="{BB962C8B-B14F-4D97-AF65-F5344CB8AC3E}">
        <p14:creationId xmlns:p14="http://schemas.microsoft.com/office/powerpoint/2010/main" val="20139005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4929411"/>
          </a:xfrm>
        </p:spPr>
        <p:txBody>
          <a:bodyPr/>
          <a:lstStyle/>
          <a:p>
            <a:pPr marL="0" indent="0">
              <a:buNone/>
            </a:pPr>
            <a:r>
              <a:rPr lang="en-GB" sz="2800" b="1" dirty="0" smtClean="0">
                <a:latin typeface="Arial" charset="0"/>
                <a:ea typeface="Arial" charset="0"/>
                <a:cs typeface="Arial" charset="0"/>
              </a:rPr>
              <a:t>WHY TO DISCUSS GENDER ISSUES IN MARITIME?</a:t>
            </a:r>
          </a:p>
          <a:p>
            <a:pPr marL="0" indent="0">
              <a:buNone/>
            </a:pPr>
            <a:endParaRPr lang="tr-TR" sz="2800" dirty="0" smtClean="0">
              <a:solidFill>
                <a:schemeClr val="tx2"/>
              </a:solidFill>
              <a:effectLst/>
            </a:endParaRPr>
          </a:p>
          <a:p>
            <a:pPr marL="0" indent="0">
              <a:buNone/>
            </a:pPr>
            <a:r>
              <a:rPr lang="tr-TR" sz="2800" dirty="0" smtClean="0">
                <a:solidFill>
                  <a:schemeClr val="tx2"/>
                </a:solidFill>
                <a:effectLst/>
                <a:latin typeface="Arial" charset="0"/>
                <a:ea typeface="Arial" charset="0"/>
                <a:cs typeface="Arial" charset="0"/>
              </a:rPr>
              <a:t>Gender </a:t>
            </a:r>
            <a:r>
              <a:rPr lang="tr-TR" sz="2800" dirty="0" err="1">
                <a:solidFill>
                  <a:schemeClr val="tx2"/>
                </a:solidFill>
                <a:effectLst/>
                <a:latin typeface="Arial" charset="0"/>
                <a:ea typeface="Arial" charset="0"/>
                <a:cs typeface="Arial" charset="0"/>
              </a:rPr>
              <a:t>equity</a:t>
            </a:r>
            <a:r>
              <a:rPr lang="tr-TR" sz="2800" dirty="0">
                <a:solidFill>
                  <a:schemeClr val="tx2"/>
                </a:solidFill>
                <a:effectLst/>
                <a:latin typeface="Arial" charset="0"/>
                <a:ea typeface="Arial" charset="0"/>
                <a:cs typeface="Arial" charset="0"/>
              </a:rPr>
              <a:t> </a:t>
            </a:r>
            <a:r>
              <a:rPr lang="tr-TR" sz="2800" dirty="0" err="1">
                <a:solidFill>
                  <a:schemeClr val="tx2"/>
                </a:solidFill>
                <a:effectLst/>
                <a:latin typeface="Arial" charset="0"/>
                <a:ea typeface="Arial" charset="0"/>
                <a:cs typeface="Arial" charset="0"/>
              </a:rPr>
              <a:t>problems</a:t>
            </a:r>
            <a:r>
              <a:rPr lang="tr-TR" sz="2800" dirty="0">
                <a:solidFill>
                  <a:schemeClr val="tx2"/>
                </a:solidFill>
                <a:effectLst/>
                <a:latin typeface="Arial" charset="0"/>
                <a:ea typeface="Arial" charset="0"/>
                <a:cs typeface="Arial" charset="0"/>
              </a:rPr>
              <a:t> in </a:t>
            </a:r>
            <a:r>
              <a:rPr lang="tr-TR" sz="2800" dirty="0" err="1">
                <a:solidFill>
                  <a:schemeClr val="tx2"/>
                </a:solidFill>
                <a:effectLst/>
                <a:latin typeface="Arial" charset="0"/>
                <a:ea typeface="Arial" charset="0"/>
                <a:cs typeface="Arial" charset="0"/>
              </a:rPr>
              <a:t>maritime</a:t>
            </a:r>
            <a:r>
              <a:rPr lang="tr-TR" sz="2800" dirty="0">
                <a:solidFill>
                  <a:schemeClr val="tx2"/>
                </a:solidFill>
                <a:effectLst/>
                <a:latin typeface="Arial" charset="0"/>
                <a:ea typeface="Arial" charset="0"/>
                <a:cs typeface="Arial" charset="0"/>
              </a:rPr>
              <a:t> </a:t>
            </a:r>
            <a:r>
              <a:rPr lang="tr-TR" sz="2800" dirty="0" err="1" smtClean="0">
                <a:solidFill>
                  <a:schemeClr val="tx2"/>
                </a:solidFill>
                <a:effectLst/>
                <a:latin typeface="Arial" charset="0"/>
                <a:ea typeface="Arial" charset="0"/>
                <a:cs typeface="Arial" charset="0"/>
              </a:rPr>
              <a:t>constitute</a:t>
            </a:r>
            <a:r>
              <a:rPr lang="tr-TR" sz="2800" dirty="0" smtClean="0">
                <a:solidFill>
                  <a:schemeClr val="tx2"/>
                </a:solidFill>
                <a:effectLst/>
                <a:latin typeface="Arial" charset="0"/>
                <a:ea typeface="Arial" charset="0"/>
                <a:cs typeface="Arial" charset="0"/>
              </a:rPr>
              <a:t> </a:t>
            </a:r>
            <a:r>
              <a:rPr lang="tr-TR" sz="2800" dirty="0">
                <a:solidFill>
                  <a:schemeClr val="tx2"/>
                </a:solidFill>
                <a:effectLst/>
                <a:latin typeface="Arial" charset="0"/>
                <a:ea typeface="Arial" charset="0"/>
                <a:cs typeface="Arial" charset="0"/>
              </a:rPr>
              <a:t>a </a:t>
            </a:r>
            <a:r>
              <a:rPr lang="tr-TR" sz="2800" dirty="0" err="1">
                <a:solidFill>
                  <a:schemeClr val="tx2"/>
                </a:solidFill>
                <a:effectLst/>
                <a:latin typeface="Arial" charset="0"/>
                <a:ea typeface="Arial" charset="0"/>
                <a:cs typeface="Arial" charset="0"/>
              </a:rPr>
              <a:t>challenge</a:t>
            </a:r>
            <a:r>
              <a:rPr lang="tr-TR" sz="2800" dirty="0">
                <a:solidFill>
                  <a:schemeClr val="tx2"/>
                </a:solidFill>
                <a:effectLst/>
                <a:latin typeface="Arial" charset="0"/>
                <a:ea typeface="Arial" charset="0"/>
                <a:cs typeface="Arial" charset="0"/>
              </a:rPr>
              <a:t> </a:t>
            </a:r>
            <a:r>
              <a:rPr lang="tr-TR" sz="2800" dirty="0" err="1">
                <a:solidFill>
                  <a:schemeClr val="tx2"/>
                </a:solidFill>
                <a:effectLst/>
                <a:latin typeface="Arial" charset="0"/>
                <a:ea typeface="Arial" charset="0"/>
                <a:cs typeface="Arial" charset="0"/>
              </a:rPr>
              <a:t>for</a:t>
            </a:r>
            <a:r>
              <a:rPr lang="tr-TR" sz="2800" dirty="0" smtClean="0">
                <a:solidFill>
                  <a:schemeClr val="tx2"/>
                </a:solidFill>
                <a:effectLst/>
                <a:latin typeface="Arial" charset="0"/>
                <a:ea typeface="Arial" charset="0"/>
                <a:cs typeface="Arial" charset="0"/>
              </a:rPr>
              <a:t>:</a:t>
            </a:r>
          </a:p>
          <a:p>
            <a:pPr marL="0" indent="0">
              <a:buNone/>
            </a:pPr>
            <a:endParaRPr lang="tr-TR" sz="2800" dirty="0">
              <a:effectLst/>
              <a:latin typeface="Arial" charset="0"/>
              <a:ea typeface="Arial" charset="0"/>
              <a:cs typeface="Arial" charset="0"/>
            </a:endParaRPr>
          </a:p>
          <a:p>
            <a:pPr>
              <a:buFont typeface="Arial" charset="0"/>
              <a:buChar char="•"/>
            </a:pPr>
            <a:r>
              <a:rPr lang="tr-TR" sz="2400" dirty="0" err="1">
                <a:solidFill>
                  <a:schemeClr val="tx2"/>
                </a:solidFill>
                <a:effectLst/>
                <a:latin typeface="Arial" charset="0"/>
                <a:ea typeface="Arial" charset="0"/>
                <a:cs typeface="Arial" charset="0"/>
              </a:rPr>
              <a:t>increasing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the</a:t>
            </a:r>
            <a:r>
              <a:rPr lang="tr-TR" sz="2400" dirty="0">
                <a:solidFill>
                  <a:schemeClr val="tx2"/>
                </a:solidFill>
                <a:effectLst/>
                <a:latin typeface="Arial" charset="0"/>
                <a:ea typeface="Arial" charset="0"/>
                <a:cs typeface="Arial" charset="0"/>
              </a:rPr>
              <a:t> rate of </a:t>
            </a:r>
            <a:r>
              <a:rPr lang="tr-TR" sz="2400" dirty="0" err="1">
                <a:solidFill>
                  <a:schemeClr val="tx2"/>
                </a:solidFill>
                <a:effectLst/>
                <a:latin typeface="Arial" charset="0"/>
                <a:ea typeface="Arial" charset="0"/>
                <a:cs typeface="Arial" charset="0"/>
              </a:rPr>
              <a:t>employment</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and</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detaining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women</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among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maritime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officers</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and</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managers</a:t>
            </a:r>
            <a:r>
              <a:rPr lang="tr-TR" sz="2400" dirty="0">
                <a:solidFill>
                  <a:schemeClr val="tx2"/>
                </a:solidFill>
                <a:effectLst/>
                <a:latin typeface="Arial" charset="0"/>
                <a:ea typeface="Arial" charset="0"/>
                <a:cs typeface="Arial" charset="0"/>
              </a:rPr>
              <a:t>;</a:t>
            </a:r>
            <a:endParaRPr lang="tr-TR" sz="2400" dirty="0">
              <a:effectLst/>
              <a:latin typeface="Arial" charset="0"/>
              <a:ea typeface="Arial" charset="0"/>
              <a:cs typeface="Arial" charset="0"/>
            </a:endParaRPr>
          </a:p>
          <a:p>
            <a:pPr>
              <a:buFont typeface="Arial" charset="0"/>
              <a:buChar char="•"/>
            </a:pPr>
            <a:r>
              <a:rPr lang="tr-TR" sz="2400" dirty="0" err="1">
                <a:solidFill>
                  <a:schemeClr val="tx2"/>
                </a:solidFill>
                <a:effectLst/>
                <a:latin typeface="Arial" charset="0"/>
                <a:ea typeface="Arial" charset="0"/>
                <a:cs typeface="Arial" charset="0"/>
              </a:rPr>
              <a:t>increasing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maritime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safety</a:t>
            </a:r>
            <a:r>
              <a:rPr lang="tr-TR" sz="2400" dirty="0">
                <a:solidFill>
                  <a:schemeClr val="tx2"/>
                </a:solidFill>
                <a:effectLst/>
                <a:latin typeface="Arial" charset="0"/>
                <a:ea typeface="Arial" charset="0"/>
                <a:cs typeface="Arial" charset="0"/>
              </a:rPr>
              <a:t> at </a:t>
            </a:r>
            <a:r>
              <a:rPr lang="tr-TR" sz="2400" dirty="0" err="1" smtClean="0">
                <a:solidFill>
                  <a:schemeClr val="tx2"/>
                </a:solidFill>
                <a:effectLst/>
                <a:latin typeface="Arial" charset="0"/>
                <a:ea typeface="Arial" charset="0"/>
                <a:cs typeface="Arial" charset="0"/>
              </a:rPr>
              <a:t>work</a:t>
            </a:r>
            <a:r>
              <a:rPr lang="tr-TR" sz="2400" dirty="0" smtClean="0">
                <a:solidFill>
                  <a:schemeClr val="tx2"/>
                </a:solidFill>
                <a:effectLst/>
                <a:latin typeface="Arial" charset="0"/>
                <a:ea typeface="Arial" charset="0"/>
                <a:cs typeface="Arial" charset="0"/>
              </a:rPr>
              <a:t>;</a:t>
            </a:r>
          </a:p>
          <a:p>
            <a:pPr>
              <a:buFont typeface="Arial" charset="0"/>
              <a:buChar char="•"/>
            </a:pPr>
            <a:r>
              <a:rPr lang="tr-TR" sz="2400" dirty="0" err="1" smtClean="0">
                <a:solidFill>
                  <a:schemeClr val="tx2"/>
                </a:solidFill>
                <a:effectLst/>
                <a:latin typeface="Arial" charset="0"/>
                <a:ea typeface="Arial" charset="0"/>
                <a:cs typeface="Arial" charset="0"/>
              </a:rPr>
              <a:t>counteracting</a:t>
            </a:r>
            <a:r>
              <a:rPr lang="tr-TR" sz="2400" dirty="0" smtClean="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the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processes</a:t>
            </a:r>
            <a:r>
              <a:rPr lang="tr-TR" sz="2400" dirty="0">
                <a:solidFill>
                  <a:schemeClr val="tx2"/>
                </a:solidFill>
                <a:effectLst/>
                <a:latin typeface="Arial" charset="0"/>
                <a:ea typeface="Arial" charset="0"/>
                <a:cs typeface="Arial" charset="0"/>
              </a:rPr>
              <a:t> of </a:t>
            </a:r>
            <a:r>
              <a:rPr lang="tr-TR" sz="2400" dirty="0" err="1">
                <a:solidFill>
                  <a:schemeClr val="tx2"/>
                </a:solidFill>
                <a:effectLst/>
                <a:latin typeface="Arial" charset="0"/>
                <a:ea typeface="Arial" charset="0"/>
                <a:cs typeface="Arial" charset="0"/>
              </a:rPr>
              <a:t>discrimination</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and</a:t>
            </a:r>
            <a:r>
              <a:rPr lang="tr-TR" sz="2400" dirty="0">
                <a:solidFill>
                  <a:schemeClr val="tx2"/>
                </a:solidFill>
                <a:effectLst/>
                <a:latin typeface="Arial" charset="0"/>
                <a:ea typeface="Arial" charset="0"/>
                <a:cs typeface="Arial" charset="0"/>
              </a:rPr>
              <a:t> self-</a:t>
            </a:r>
            <a:r>
              <a:rPr lang="tr-TR" sz="2400" dirty="0" err="1">
                <a:solidFill>
                  <a:schemeClr val="tx2"/>
                </a:solidFill>
                <a:effectLst/>
                <a:latin typeface="Arial" charset="0"/>
                <a:ea typeface="Arial" charset="0"/>
                <a:cs typeface="Arial" charset="0"/>
              </a:rPr>
              <a:t>discrimination</a:t>
            </a:r>
            <a:r>
              <a:rPr lang="tr-TR" sz="2400" dirty="0">
                <a:solidFill>
                  <a:schemeClr val="tx2"/>
                </a:solidFill>
                <a:effectLst/>
                <a:latin typeface="Arial" charset="0"/>
                <a:ea typeface="Arial" charset="0"/>
                <a:cs typeface="Arial" charset="0"/>
              </a:rPr>
              <a:t> of </a:t>
            </a:r>
            <a:r>
              <a:rPr lang="tr-TR" sz="2400" dirty="0" err="1">
                <a:solidFill>
                  <a:schemeClr val="tx2"/>
                </a:solidFill>
                <a:effectLst/>
                <a:latin typeface="Arial" charset="0"/>
                <a:ea typeface="Arial" charset="0"/>
                <a:cs typeface="Arial" charset="0"/>
              </a:rPr>
              <a:t>women</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from</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the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marine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labor</a:t>
            </a:r>
            <a:r>
              <a:rPr lang="tr-TR" sz="2400" dirty="0">
                <a:solidFill>
                  <a:schemeClr val="tx2"/>
                </a:solidFill>
                <a:effectLst/>
                <a:latin typeface="Arial" charset="0"/>
                <a:ea typeface="Arial" charset="0"/>
                <a:cs typeface="Arial" charset="0"/>
              </a:rPr>
              <a:t> </a:t>
            </a:r>
            <a:r>
              <a:rPr lang="tr-TR" sz="2400" dirty="0" smtClean="0">
                <a:solidFill>
                  <a:schemeClr val="tx2"/>
                </a:solidFill>
                <a:effectLst/>
                <a:latin typeface="Arial" charset="0"/>
                <a:ea typeface="Arial" charset="0"/>
                <a:cs typeface="Arial" charset="0"/>
              </a:rPr>
              <a:t>market.</a:t>
            </a:r>
            <a:endParaRPr lang="en-GB" sz="2400" dirty="0">
              <a:latin typeface="Arial" charset="0"/>
              <a:ea typeface="Arial" charset="0"/>
              <a:cs typeface="Arial" charset="0"/>
            </a:endParaRPr>
          </a:p>
        </p:txBody>
      </p:sp>
    </p:spTree>
    <p:extLst>
      <p:ext uri="{BB962C8B-B14F-4D97-AF65-F5344CB8AC3E}">
        <p14:creationId xmlns:p14="http://schemas.microsoft.com/office/powerpoint/2010/main" val="32630653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1196752"/>
            <a:ext cx="8229600" cy="5400600"/>
          </a:xfrm>
        </p:spPr>
        <p:txBody>
          <a:bodyPr/>
          <a:lstStyle/>
          <a:p>
            <a:pPr marL="0" indent="0">
              <a:buNone/>
            </a:pPr>
            <a:r>
              <a:rPr lang="en-GB" sz="2800" b="1" dirty="0" smtClean="0">
                <a:latin typeface="Arial" charset="0"/>
                <a:ea typeface="Arial" charset="0"/>
                <a:cs typeface="Arial" charset="0"/>
              </a:rPr>
              <a:t>WHY TO DISCUSS GENDER ISSUES IN MARITIME?</a:t>
            </a:r>
          </a:p>
          <a:p>
            <a:pPr marL="0" indent="0">
              <a:buNone/>
            </a:pPr>
            <a:endParaRPr lang="en-GB" sz="2800" dirty="0" smtClean="0">
              <a:latin typeface="Arial" charset="0"/>
              <a:ea typeface="Arial" charset="0"/>
              <a:cs typeface="Arial" charset="0"/>
            </a:endParaRPr>
          </a:p>
          <a:p>
            <a:pPr marL="0" indent="0">
              <a:buNone/>
            </a:pPr>
            <a:r>
              <a:rPr lang="en-GB" sz="2800" dirty="0" smtClean="0">
                <a:latin typeface="Arial" charset="0"/>
                <a:ea typeface="Arial" charset="0"/>
                <a:cs typeface="Arial" charset="0"/>
              </a:rPr>
              <a:t>Discussing gender equity problems within maritime may contribute to:</a:t>
            </a:r>
          </a:p>
          <a:p>
            <a:pPr marL="0" indent="0">
              <a:buNone/>
            </a:pPr>
            <a:endParaRPr lang="en-GB" sz="2800" dirty="0">
              <a:latin typeface="Arial" charset="0"/>
              <a:ea typeface="Arial" charset="0"/>
              <a:cs typeface="Arial" charset="0"/>
            </a:endParaRPr>
          </a:p>
          <a:p>
            <a:pPr>
              <a:buFont typeface="Arial" charset="0"/>
              <a:buChar char="•"/>
            </a:pPr>
            <a:r>
              <a:rPr lang="tr-TR" sz="2400" dirty="0">
                <a:solidFill>
                  <a:schemeClr val="tx2"/>
                </a:solidFill>
                <a:effectLst/>
                <a:latin typeface="Arial" charset="0"/>
                <a:ea typeface="Arial" charset="0"/>
                <a:cs typeface="Arial" charset="0"/>
              </a:rPr>
              <a:t>raising </a:t>
            </a:r>
            <a:r>
              <a:rPr lang="tr-TR" sz="2400" dirty="0" err="1">
                <a:solidFill>
                  <a:schemeClr val="tx2"/>
                </a:solidFill>
                <a:effectLst/>
                <a:latin typeface="Arial" charset="0"/>
                <a:ea typeface="Arial" charset="0"/>
                <a:cs typeface="Arial" charset="0"/>
              </a:rPr>
              <a:t>social</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awareness</a:t>
            </a:r>
            <a:r>
              <a:rPr lang="tr-TR" sz="2400" dirty="0">
                <a:solidFill>
                  <a:schemeClr val="tx2"/>
                </a:solidFill>
                <a:effectLst/>
                <a:latin typeface="Arial" charset="0"/>
                <a:ea typeface="Arial" charset="0"/>
                <a:cs typeface="Arial" charset="0"/>
              </a:rPr>
              <a:t> of </a:t>
            </a:r>
            <a:r>
              <a:rPr lang="tr-TR" sz="2400" dirty="0" err="1">
                <a:solidFill>
                  <a:schemeClr val="tx2"/>
                </a:solidFill>
                <a:effectLst/>
                <a:latin typeface="Arial" charset="0"/>
                <a:ea typeface="Arial" charset="0"/>
                <a:cs typeface="Arial" charset="0"/>
              </a:rPr>
              <a:t>problems</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related</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to</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mobbing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and</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harassment</a:t>
            </a:r>
            <a:r>
              <a:rPr lang="tr-TR" sz="2400" dirty="0">
                <a:solidFill>
                  <a:schemeClr val="tx2"/>
                </a:solidFill>
                <a:effectLst/>
                <a:latin typeface="Arial" charset="0"/>
                <a:ea typeface="Arial" charset="0"/>
                <a:cs typeface="Arial" charset="0"/>
              </a:rPr>
              <a:t> in </a:t>
            </a:r>
            <a:r>
              <a:rPr lang="tr-TR" sz="2400" dirty="0" err="1">
                <a:solidFill>
                  <a:schemeClr val="tx2"/>
                </a:solidFill>
                <a:effectLst/>
                <a:latin typeface="Arial" charset="0"/>
                <a:ea typeface="Arial" charset="0"/>
                <a:cs typeface="Arial" charset="0"/>
              </a:rPr>
              <a:t>the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work</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environment</a:t>
            </a:r>
            <a:r>
              <a:rPr lang="tr-TR" sz="2400" dirty="0">
                <a:solidFill>
                  <a:schemeClr val="tx2"/>
                </a:solidFill>
                <a:effectLst/>
                <a:latin typeface="Arial" charset="0"/>
                <a:ea typeface="Arial" charset="0"/>
                <a:cs typeface="Arial" charset="0"/>
              </a:rPr>
              <a:t>;</a:t>
            </a:r>
            <a:endParaRPr lang="tr-TR" sz="2400" dirty="0">
              <a:effectLst/>
              <a:latin typeface="Arial" charset="0"/>
              <a:ea typeface="Arial" charset="0"/>
              <a:cs typeface="Arial" charset="0"/>
            </a:endParaRPr>
          </a:p>
          <a:p>
            <a:pPr>
              <a:buFont typeface="Arial" charset="0"/>
              <a:buChar char="•"/>
            </a:pPr>
            <a:r>
              <a:rPr lang="tr-TR" sz="2400" dirty="0" err="1">
                <a:solidFill>
                  <a:schemeClr val="tx2"/>
                </a:solidFill>
                <a:effectLst/>
                <a:latin typeface="Arial" charset="0"/>
                <a:ea typeface="Arial" charset="0"/>
                <a:cs typeface="Arial" charset="0"/>
              </a:rPr>
              <a:t>overcoming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gender</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stereotypes</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and</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reducing</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gender</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inequalities</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onboard</a:t>
            </a:r>
            <a:r>
              <a:rPr lang="tr-TR" sz="2400" dirty="0">
                <a:solidFill>
                  <a:schemeClr val="tx2"/>
                </a:solidFill>
                <a:effectLst/>
                <a:latin typeface="Arial" charset="0"/>
                <a:ea typeface="Arial" charset="0"/>
                <a:cs typeface="Arial" charset="0"/>
              </a:rPr>
              <a:t>;</a:t>
            </a:r>
            <a:endParaRPr lang="tr-TR" sz="2400" dirty="0">
              <a:effectLst/>
              <a:latin typeface="Arial" charset="0"/>
              <a:ea typeface="Arial" charset="0"/>
              <a:cs typeface="Arial" charset="0"/>
            </a:endParaRPr>
          </a:p>
          <a:p>
            <a:pPr>
              <a:buFont typeface="Arial" charset="0"/>
              <a:buChar char="•"/>
            </a:pPr>
            <a:r>
              <a:rPr lang="tr-TR" sz="2400" dirty="0" err="1">
                <a:solidFill>
                  <a:schemeClr val="tx2"/>
                </a:solidFill>
                <a:effectLst/>
                <a:latin typeface="Arial" charset="0"/>
                <a:ea typeface="Arial" charset="0"/>
                <a:cs typeface="Arial" charset="0"/>
              </a:rPr>
              <a:t>s</a:t>
            </a:r>
            <a:r>
              <a:rPr lang="tr-TR" sz="2400" dirty="0" err="1" smtClean="0">
                <a:solidFill>
                  <a:schemeClr val="tx2"/>
                </a:solidFill>
                <a:effectLst/>
                <a:latin typeface="Arial" charset="0"/>
                <a:ea typeface="Arial" charset="0"/>
                <a:cs typeface="Arial" charset="0"/>
              </a:rPr>
              <a:t>trenghten</a:t>
            </a:r>
            <a:r>
              <a:rPr lang="tr-TR" sz="2400" dirty="0" smtClean="0">
                <a:solidFill>
                  <a:schemeClr val="tx2"/>
                </a:solidFill>
                <a:effectLst/>
                <a:latin typeface="Arial" charset="0"/>
                <a:ea typeface="Arial" charset="0"/>
                <a:cs typeface="Arial" charset="0"/>
              </a:rPr>
              <a:t> </a:t>
            </a:r>
            <a:r>
              <a:rPr lang="tr-TR" sz="2400" dirty="0" err="1" smtClean="0">
                <a:solidFill>
                  <a:schemeClr val="tx2"/>
                </a:solidFill>
                <a:effectLst/>
                <a:latin typeface="Arial" charset="0"/>
                <a:ea typeface="Arial" charset="0"/>
                <a:cs typeface="Arial" charset="0"/>
              </a:rPr>
              <a:t>the</a:t>
            </a:r>
            <a:r>
              <a:rPr lang="tr-TR" sz="2400" dirty="0" smtClean="0">
                <a:solidFill>
                  <a:schemeClr val="tx2"/>
                </a:solidFill>
                <a:effectLst/>
                <a:latin typeface="Arial" charset="0"/>
                <a:ea typeface="Arial" charset="0"/>
                <a:cs typeface="Arial" charset="0"/>
              </a:rPr>
              <a:t> </a:t>
            </a:r>
            <a:r>
              <a:rPr lang="tr-TR" sz="2400" dirty="0" err="1" smtClean="0">
                <a:solidFill>
                  <a:schemeClr val="tx2"/>
                </a:solidFill>
                <a:effectLst/>
                <a:latin typeface="Arial" charset="0"/>
                <a:ea typeface="Arial" charset="0"/>
                <a:cs typeface="Arial" charset="0"/>
              </a:rPr>
              <a:t>integration</a:t>
            </a:r>
            <a:r>
              <a:rPr lang="tr-TR" sz="2400" dirty="0" smtClean="0">
                <a:solidFill>
                  <a:schemeClr val="tx2"/>
                </a:solidFill>
                <a:effectLst/>
                <a:latin typeface="Arial" charset="0"/>
                <a:ea typeface="Arial" charset="0"/>
                <a:cs typeface="Arial" charset="0"/>
              </a:rPr>
              <a:t> </a:t>
            </a:r>
            <a:r>
              <a:rPr lang="tr-TR" sz="2400" dirty="0">
                <a:solidFill>
                  <a:schemeClr val="tx2"/>
                </a:solidFill>
                <a:effectLst/>
                <a:latin typeface="Arial" charset="0"/>
                <a:ea typeface="Arial" charset="0"/>
                <a:cs typeface="Arial" charset="0"/>
              </a:rPr>
              <a:t>of </a:t>
            </a:r>
            <a:r>
              <a:rPr lang="tr-TR" sz="2400" dirty="0" err="1">
                <a:solidFill>
                  <a:schemeClr val="tx2"/>
                </a:solidFill>
                <a:effectLst/>
                <a:latin typeface="Arial" charset="0"/>
                <a:ea typeface="Arial" charset="0"/>
                <a:cs typeface="Arial" charset="0"/>
              </a:rPr>
              <a:t>female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and</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male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seafarers</a:t>
            </a:r>
            <a:r>
              <a:rPr lang="tr-TR" sz="2400" dirty="0">
                <a:solidFill>
                  <a:schemeClr val="tx2"/>
                </a:solidFill>
                <a:effectLst/>
                <a:latin typeface="Arial" charset="0"/>
                <a:ea typeface="Arial" charset="0"/>
                <a:cs typeface="Arial" charset="0"/>
              </a:rPr>
              <a:t> in </a:t>
            </a:r>
            <a:r>
              <a:rPr lang="tr-TR" sz="2400" dirty="0" err="1">
                <a:solidFill>
                  <a:schemeClr val="tx2"/>
                </a:solidFill>
                <a:effectLst/>
                <a:latin typeface="Arial" charset="0"/>
                <a:ea typeface="Arial" charset="0"/>
                <a:cs typeface="Arial" charset="0"/>
              </a:rPr>
              <a:t>the</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work</a:t>
            </a:r>
            <a:r>
              <a:rPr lang="tr-TR" sz="2400" dirty="0">
                <a:solidFill>
                  <a:schemeClr val="tx2"/>
                </a:solidFill>
                <a:effectLst/>
                <a:latin typeface="Arial" charset="0"/>
                <a:ea typeface="Arial" charset="0"/>
                <a:cs typeface="Arial" charset="0"/>
              </a:rPr>
              <a:t> </a:t>
            </a:r>
            <a:r>
              <a:rPr lang="tr-TR" sz="2400" dirty="0" err="1">
                <a:solidFill>
                  <a:schemeClr val="tx2"/>
                </a:solidFill>
                <a:effectLst/>
                <a:latin typeface="Arial" charset="0"/>
                <a:ea typeface="Arial" charset="0"/>
                <a:cs typeface="Arial" charset="0"/>
              </a:rPr>
              <a:t>environment</a:t>
            </a:r>
            <a:r>
              <a:rPr lang="tr-TR" sz="2400" dirty="0">
                <a:solidFill>
                  <a:schemeClr val="tx2"/>
                </a:solidFill>
                <a:effectLst/>
                <a:latin typeface="Arial" charset="0"/>
                <a:ea typeface="Arial" charset="0"/>
                <a:cs typeface="Arial" charset="0"/>
              </a:rPr>
              <a:t>.</a:t>
            </a:r>
            <a:endParaRPr lang="en-GB" sz="2400" dirty="0">
              <a:latin typeface="Arial" charset="0"/>
              <a:ea typeface="Arial" charset="0"/>
              <a:cs typeface="Arial" charset="0"/>
            </a:endParaRPr>
          </a:p>
        </p:txBody>
      </p:sp>
    </p:spTree>
    <p:extLst>
      <p:ext uri="{BB962C8B-B14F-4D97-AF65-F5344CB8AC3E}">
        <p14:creationId xmlns:p14="http://schemas.microsoft.com/office/powerpoint/2010/main" val="131697559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80728"/>
            <a:ext cx="7772400" cy="504056"/>
          </a:xfrm>
        </p:spPr>
        <p:txBody>
          <a:bodyPr/>
          <a:lstStyle/>
          <a:p>
            <a:pPr algn="ctr"/>
            <a:r>
              <a:rPr lang="tr-TR" sz="3600" dirty="0" smtClean="0">
                <a:effectLst/>
              </a:rPr>
              <a:t> </a:t>
            </a:r>
            <a:r>
              <a:rPr lang="tr-TR" sz="2800" b="1" dirty="0" smtClean="0">
                <a:effectLst/>
                <a:latin typeface="Arial" charset="0"/>
                <a:ea typeface="Arial" charset="0"/>
                <a:cs typeface="Arial" charset="0"/>
              </a:rPr>
              <a:t>SEX OR GENDER? A COMPARISON</a:t>
            </a:r>
            <a:r>
              <a:rPr lang="tr-TR" sz="2800" b="1" dirty="0" smtClean="0">
                <a:effectLst/>
              </a:rPr>
              <a:t/>
            </a:r>
            <a:br>
              <a:rPr lang="tr-TR" sz="2800" b="1" dirty="0" smtClean="0">
                <a:effectLst/>
              </a:rPr>
            </a:br>
            <a:r>
              <a:rPr lang="tr-TR" sz="2800" b="1" dirty="0">
                <a:effectLst/>
              </a:rPr>
              <a:t> </a:t>
            </a:r>
            <a:r>
              <a:rPr lang="tr-TR" sz="2800" b="1" dirty="0" smtClean="0">
                <a:effectLst/>
              </a:rPr>
              <a:t>                </a:t>
            </a:r>
            <a:endParaRPr lang="tr-TR" sz="2800" dirty="0"/>
          </a:p>
        </p:txBody>
      </p:sp>
      <p:sp>
        <p:nvSpPr>
          <p:cNvPr id="3" name="Subtitle 2"/>
          <p:cNvSpPr>
            <a:spLocks noGrp="1"/>
          </p:cNvSpPr>
          <p:nvPr>
            <p:ph type="subTitle" idx="1"/>
          </p:nvPr>
        </p:nvSpPr>
        <p:spPr>
          <a:xfrm>
            <a:off x="1335708" y="2996952"/>
            <a:ext cx="6400800" cy="1008111"/>
          </a:xfrm>
        </p:spPr>
        <p:txBody>
          <a:bodyPr/>
          <a:lstStyle/>
          <a:p>
            <a:endParaRPr lang="tr-TR" b="1" dirty="0">
              <a:effectLst/>
            </a:endParaRPr>
          </a:p>
          <a:p>
            <a:endParaRPr lang="tr-TR" dirty="0">
              <a:effectLst/>
            </a:endParaRPr>
          </a:p>
          <a:p>
            <a:endParaRPr lang="tr-TR" dirty="0"/>
          </a:p>
        </p:txBody>
      </p:sp>
      <p:graphicFrame>
        <p:nvGraphicFramePr>
          <p:cNvPr id="4" name="Tabela 3"/>
          <p:cNvGraphicFramePr>
            <a:graphicFrameLocks noGrp="1"/>
          </p:cNvGraphicFramePr>
          <p:nvPr>
            <p:extLst>
              <p:ext uri="{D42A27DB-BD31-4B8C-83A1-F6EECF244321}">
                <p14:modId xmlns:p14="http://schemas.microsoft.com/office/powerpoint/2010/main" val="1793040960"/>
              </p:ext>
            </p:extLst>
          </p:nvPr>
        </p:nvGraphicFramePr>
        <p:xfrm>
          <a:off x="323528" y="1678040"/>
          <a:ext cx="8568952" cy="4847304"/>
        </p:xfrm>
        <a:graphic>
          <a:graphicData uri="http://schemas.openxmlformats.org/drawingml/2006/table">
            <a:tbl>
              <a:tblPr firstRow="1" bandRow="1">
                <a:tableStyleId>{5C22544A-7EE6-4342-B048-85BDC9FD1C3A}</a:tableStyleId>
              </a:tblPr>
              <a:tblGrid>
                <a:gridCol w="3983811"/>
                <a:gridCol w="4585141"/>
              </a:tblGrid>
              <a:tr h="366744">
                <a:tc>
                  <a:txBody>
                    <a:bodyPr/>
                    <a:lstStyle/>
                    <a:p>
                      <a:r>
                        <a:rPr lang="pl-PL" dirty="0" smtClean="0">
                          <a:latin typeface="Arial" charset="0"/>
                          <a:ea typeface="Arial" charset="0"/>
                          <a:cs typeface="Arial" charset="0"/>
                        </a:rPr>
                        <a:t>Sex (</a:t>
                      </a:r>
                      <a:r>
                        <a:rPr lang="pl-PL" dirty="0" err="1" smtClean="0">
                          <a:latin typeface="Arial" charset="0"/>
                          <a:ea typeface="Arial" charset="0"/>
                          <a:cs typeface="Arial" charset="0"/>
                        </a:rPr>
                        <a:t>biolgical</a:t>
                      </a:r>
                      <a:r>
                        <a:rPr lang="pl-PL" dirty="0" smtClean="0">
                          <a:latin typeface="Arial" charset="0"/>
                          <a:ea typeface="Arial" charset="0"/>
                          <a:cs typeface="Arial" charset="0"/>
                        </a:rPr>
                        <a:t>)</a:t>
                      </a:r>
                      <a:endParaRPr lang="pl-PL" dirty="0">
                        <a:latin typeface="Arial" charset="0"/>
                        <a:ea typeface="Arial" charset="0"/>
                        <a:cs typeface="Arial" charset="0"/>
                      </a:endParaRPr>
                    </a:p>
                  </a:txBody>
                  <a:tcPr/>
                </a:tc>
                <a:tc>
                  <a:txBody>
                    <a:bodyPr/>
                    <a:lstStyle/>
                    <a:p>
                      <a:r>
                        <a:rPr lang="pl-PL" dirty="0" smtClean="0">
                          <a:latin typeface="Arial" charset="0"/>
                          <a:ea typeface="Arial" charset="0"/>
                          <a:cs typeface="Arial" charset="0"/>
                        </a:rPr>
                        <a:t>Gender (</a:t>
                      </a:r>
                      <a:r>
                        <a:rPr lang="pl-PL" dirty="0" err="1" smtClean="0">
                          <a:latin typeface="Arial" charset="0"/>
                          <a:ea typeface="Arial" charset="0"/>
                          <a:cs typeface="Arial" charset="0"/>
                        </a:rPr>
                        <a:t>cultural</a:t>
                      </a:r>
                      <a:r>
                        <a:rPr lang="pl-PL" dirty="0" smtClean="0">
                          <a:latin typeface="Arial" charset="0"/>
                          <a:ea typeface="Arial" charset="0"/>
                          <a:cs typeface="Arial" charset="0"/>
                        </a:rPr>
                        <a:t>)</a:t>
                      </a:r>
                      <a:endParaRPr lang="pl-PL" dirty="0">
                        <a:latin typeface="Arial" charset="0"/>
                        <a:ea typeface="Arial" charset="0"/>
                        <a:cs typeface="Arial" charset="0"/>
                      </a:endParaRPr>
                    </a:p>
                  </a:txBody>
                  <a:tcPr/>
                </a:tc>
              </a:tr>
              <a:tr h="4457792">
                <a:tc>
                  <a:txBody>
                    <a:bodyPr/>
                    <a:lstStyle/>
                    <a:p>
                      <a:r>
                        <a:rPr lang="en-US" sz="1800" b="0" kern="1200" dirty="0" smtClean="0">
                          <a:solidFill>
                            <a:schemeClr val="dk1"/>
                          </a:solidFill>
                          <a:effectLst/>
                          <a:latin typeface="Arial" charset="0"/>
                          <a:ea typeface="Arial" charset="0"/>
                          <a:cs typeface="Arial" charset="0"/>
                        </a:rPr>
                        <a:t>A set of innate characteristics of women and men, resulting from genetic material, chromosomes and hormonal management. </a:t>
                      </a:r>
                    </a:p>
                    <a:p>
                      <a:endParaRPr lang="en-US" sz="1800" b="0" kern="1200" dirty="0" smtClean="0">
                        <a:solidFill>
                          <a:schemeClr val="dk1"/>
                        </a:solidFill>
                        <a:effectLst/>
                        <a:latin typeface="Arial" charset="0"/>
                        <a:ea typeface="Arial" charset="0"/>
                        <a:cs typeface="Arial" charset="0"/>
                      </a:endParaRPr>
                    </a:p>
                    <a:p>
                      <a:r>
                        <a:rPr lang="en-US" sz="1800" b="0" kern="1200" dirty="0" smtClean="0">
                          <a:solidFill>
                            <a:schemeClr val="dk1"/>
                          </a:solidFill>
                          <a:effectLst/>
                          <a:latin typeface="Arial" charset="0"/>
                          <a:ea typeface="Arial" charset="0"/>
                          <a:cs typeface="Arial" charset="0"/>
                        </a:rPr>
                        <a:t>These are features that are naturally unchanged, similar for each sex regardless of the time or place where they were born.</a:t>
                      </a:r>
                      <a:endParaRPr lang="pl-PL" sz="1800" b="0" kern="1200" dirty="0" smtClean="0">
                        <a:solidFill>
                          <a:schemeClr val="dk1"/>
                        </a:solidFill>
                        <a:effectLst/>
                        <a:latin typeface="Arial" charset="0"/>
                        <a:ea typeface="Arial" charset="0"/>
                        <a:cs typeface="Arial" charset="0"/>
                      </a:endParaRPr>
                    </a:p>
                    <a:p>
                      <a:endParaRPr lang="en-US" sz="1800" b="0" kern="1200" dirty="0" smtClean="0">
                        <a:solidFill>
                          <a:schemeClr val="dk1"/>
                        </a:solidFill>
                        <a:effectLst/>
                        <a:latin typeface="Arial" charset="0"/>
                        <a:ea typeface="Arial" charset="0"/>
                        <a:cs typeface="Arial" charset="0"/>
                      </a:endParaRPr>
                    </a:p>
                    <a:p>
                      <a:r>
                        <a:rPr lang="en-US" sz="1800" b="0" kern="1200" dirty="0" smtClean="0">
                          <a:solidFill>
                            <a:schemeClr val="dk1"/>
                          </a:solidFill>
                          <a:effectLst/>
                          <a:latin typeface="Arial" charset="0"/>
                          <a:ea typeface="Arial" charset="0"/>
                          <a:cs typeface="Arial" charset="0"/>
                        </a:rPr>
                        <a:t>Sex is a physical dimension of sexuality, including specific reproductive organs, proportions of hormones, and  differences in body composition.</a:t>
                      </a:r>
                      <a:endParaRPr lang="pl-PL" sz="1800" b="0" kern="1200" dirty="0" smtClean="0">
                        <a:solidFill>
                          <a:schemeClr val="dk1"/>
                        </a:solidFill>
                        <a:effectLst/>
                        <a:latin typeface="Arial" charset="0"/>
                        <a:ea typeface="Arial" charset="0"/>
                        <a:cs typeface="Arial" charset="0"/>
                      </a:endParaRPr>
                    </a:p>
                    <a:p>
                      <a:endParaRPr lang="pl-PL" b="0" dirty="0">
                        <a:latin typeface="Arial" charset="0"/>
                        <a:ea typeface="Arial" charset="0"/>
                        <a:cs typeface="Arial"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1" kern="1200" dirty="0" smtClean="0">
                          <a:solidFill>
                            <a:schemeClr val="dk1"/>
                          </a:solidFill>
                          <a:effectLst/>
                          <a:latin typeface="Arial" charset="0"/>
                          <a:ea typeface="Arial" charset="0"/>
                          <a:cs typeface="Arial" charset="0"/>
                        </a:rPr>
                        <a:t>Gender</a:t>
                      </a:r>
                      <a:r>
                        <a:rPr lang="en-US" sz="1800" b="0" i="0" kern="1200" dirty="0" smtClean="0">
                          <a:solidFill>
                            <a:schemeClr val="dk1"/>
                          </a:solidFill>
                          <a:effectLst/>
                          <a:latin typeface="Arial" charset="0"/>
                          <a:ea typeface="Arial" charset="0"/>
                          <a:cs typeface="Arial" charset="0"/>
                        </a:rPr>
                        <a:t> is a term used in reference to the attributes that a society or culture constitutes as "masculine" or "feminine".</a:t>
                      </a:r>
                      <a:endParaRPr lang="pl-PL" b="0" dirty="0" smtClean="0">
                        <a:latin typeface="Arial" charset="0"/>
                        <a:ea typeface="Arial" charset="0"/>
                        <a:cs typeface="Arial" charset="0"/>
                      </a:endParaRPr>
                    </a:p>
                    <a:p>
                      <a:endParaRPr lang="en-US" sz="1800" b="0" kern="1200" dirty="0" smtClean="0">
                        <a:solidFill>
                          <a:schemeClr val="dk1"/>
                        </a:solidFill>
                        <a:effectLst/>
                        <a:latin typeface="Arial" charset="0"/>
                        <a:ea typeface="Arial" charset="0"/>
                        <a:cs typeface="Arial" charset="0"/>
                      </a:endParaRPr>
                    </a:p>
                    <a:p>
                      <a:r>
                        <a:rPr lang="en-US" sz="1800" b="0" kern="1200" dirty="0" smtClean="0">
                          <a:solidFill>
                            <a:schemeClr val="dk1"/>
                          </a:solidFill>
                          <a:effectLst/>
                          <a:latin typeface="Arial" charset="0"/>
                          <a:ea typeface="Arial" charset="0"/>
                          <a:cs typeface="Arial" charset="0"/>
                        </a:rPr>
                        <a:t>It applies to features acquired culturally, such as: social roles, behaviors, and other features attributed to each gender by the broadly understood culture.</a:t>
                      </a:r>
                    </a:p>
                    <a:p>
                      <a:endParaRPr lang="en-US" sz="1800" b="0" kern="1200" dirty="0" smtClean="0">
                        <a:solidFill>
                          <a:schemeClr val="dk1"/>
                        </a:solidFill>
                        <a:effectLst/>
                        <a:latin typeface="Arial" charset="0"/>
                        <a:ea typeface="Arial" charset="0"/>
                        <a:cs typeface="Arial" charset="0"/>
                      </a:endParaRPr>
                    </a:p>
                    <a:p>
                      <a:r>
                        <a:rPr lang="en-US" sz="1800" b="0" kern="1200" dirty="0" smtClean="0">
                          <a:solidFill>
                            <a:schemeClr val="dk1"/>
                          </a:solidFill>
                          <a:effectLst/>
                          <a:latin typeface="Arial" charset="0"/>
                          <a:ea typeface="Arial" charset="0"/>
                          <a:cs typeface="Arial" charset="0"/>
                        </a:rPr>
                        <a:t>Gender is volatile, depending on culture:  </a:t>
                      </a:r>
                    </a:p>
                    <a:p>
                      <a:endParaRPr lang="en-US" sz="1800" b="0" i="1" kern="1200" dirty="0" smtClean="0">
                        <a:solidFill>
                          <a:schemeClr val="dk1"/>
                        </a:solidFill>
                        <a:effectLst/>
                        <a:latin typeface="Arial" charset="0"/>
                        <a:ea typeface="Arial" charset="0"/>
                        <a:cs typeface="Arial" charset="0"/>
                      </a:endParaRPr>
                    </a:p>
                    <a:p>
                      <a:r>
                        <a:rPr lang="en-US" sz="1800" b="0" i="1" kern="1200" dirty="0" smtClean="0">
                          <a:solidFill>
                            <a:schemeClr val="dk1"/>
                          </a:solidFill>
                          <a:effectLst/>
                          <a:latin typeface="Arial" charset="0"/>
                          <a:ea typeface="Arial" charset="0"/>
                          <a:cs typeface="Arial" charset="0"/>
                        </a:rPr>
                        <a:t>Gender identity</a:t>
                      </a:r>
                      <a:r>
                        <a:rPr lang="en-US" sz="1800" b="0" i="0" kern="1200" dirty="0" smtClean="0">
                          <a:solidFill>
                            <a:schemeClr val="dk1"/>
                          </a:solidFill>
                          <a:effectLst/>
                          <a:latin typeface="Arial" charset="0"/>
                          <a:ea typeface="Arial" charset="0"/>
                          <a:cs typeface="Arial" charset="0"/>
                        </a:rPr>
                        <a:t> refers to a personal identification with a particular </a:t>
                      </a:r>
                      <a:r>
                        <a:rPr lang="en-US" sz="1800" b="0" i="1" kern="1200" dirty="0" smtClean="0">
                          <a:solidFill>
                            <a:schemeClr val="dk1"/>
                          </a:solidFill>
                          <a:effectLst/>
                          <a:latin typeface="Arial" charset="0"/>
                          <a:ea typeface="Arial" charset="0"/>
                          <a:cs typeface="Arial" charset="0"/>
                        </a:rPr>
                        <a:t>gender role</a:t>
                      </a:r>
                      <a:r>
                        <a:rPr lang="en-US" sz="1800" b="0" i="0" kern="1200" dirty="0" smtClean="0">
                          <a:solidFill>
                            <a:schemeClr val="dk1"/>
                          </a:solidFill>
                          <a:effectLst/>
                          <a:latin typeface="Arial" charset="0"/>
                          <a:ea typeface="Arial" charset="0"/>
                          <a:cs typeface="Arial" charset="0"/>
                        </a:rPr>
                        <a:t> in society.</a:t>
                      </a:r>
                      <a:r>
                        <a:rPr lang="en-US" sz="1800" b="0" i="1" kern="1200" dirty="0" smtClean="0">
                          <a:solidFill>
                            <a:schemeClr val="dk1"/>
                          </a:solidFill>
                          <a:effectLst/>
                          <a:latin typeface="Arial" charset="0"/>
                          <a:ea typeface="Arial" charset="0"/>
                          <a:cs typeface="Arial" charset="0"/>
                        </a:rPr>
                        <a:t> </a:t>
                      </a:r>
                      <a:endParaRPr lang="pl-PL" b="0" dirty="0">
                        <a:latin typeface="Arial" charset="0"/>
                        <a:ea typeface="Arial" charset="0"/>
                        <a:cs typeface="Arial" charset="0"/>
                      </a:endParaRPr>
                    </a:p>
                  </a:txBody>
                  <a:tcPr/>
                </a:tc>
              </a:tr>
            </a:tbl>
          </a:graphicData>
        </a:graphic>
      </p:graphicFrame>
    </p:spTree>
    <p:extLst>
      <p:ext uri="{BB962C8B-B14F-4D97-AF65-F5344CB8AC3E}">
        <p14:creationId xmlns:p14="http://schemas.microsoft.com/office/powerpoint/2010/main" val="121962762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ctrTitle"/>
          </p:nvPr>
        </p:nvSpPr>
        <p:spPr>
          <a:xfrm>
            <a:off x="107504" y="1052737"/>
            <a:ext cx="9036496" cy="576063"/>
          </a:xfrm>
        </p:spPr>
        <p:txBody>
          <a:bodyPr/>
          <a:lstStyle/>
          <a:p>
            <a:r>
              <a:rPr lang="tr-TR" sz="2800" dirty="0">
                <a:effectLst/>
                <a:latin typeface="Arial" charset="0"/>
                <a:ea typeface="Arial" charset="0"/>
                <a:cs typeface="Arial" charset="0"/>
              </a:rPr>
              <a:t>SEX AND GENDER: COMPARATIVE APPROACH</a:t>
            </a:r>
            <a:endParaRPr lang="en-GB" sz="2800" dirty="0">
              <a:latin typeface="Arial" charset="0"/>
              <a:ea typeface="Arial" charset="0"/>
              <a:cs typeface="Arial" charset="0"/>
            </a:endParaRPr>
          </a:p>
        </p:txBody>
      </p:sp>
      <p:sp>
        <p:nvSpPr>
          <p:cNvPr id="2" name="Symbol zastępczy zawartości 1"/>
          <p:cNvSpPr>
            <a:spLocks noGrp="1"/>
          </p:cNvSpPr>
          <p:nvPr>
            <p:ph type="subTitle" idx="1"/>
          </p:nvPr>
        </p:nvSpPr>
        <p:spPr>
          <a:xfrm>
            <a:off x="107504" y="1916832"/>
            <a:ext cx="8712968" cy="4941168"/>
          </a:xfrm>
        </p:spPr>
        <p:txBody>
          <a:bodyPr/>
          <a:lstStyle/>
          <a:p>
            <a:pPr marL="0" indent="0">
              <a:buNone/>
            </a:pPr>
            <a:r>
              <a:rPr lang="pl-PL" dirty="0" err="1" smtClean="0">
                <a:solidFill>
                  <a:srgbClr val="FF0000"/>
                </a:solidFill>
                <a:latin typeface="Arial" charset="0"/>
                <a:ea typeface="Arial" charset="0"/>
                <a:cs typeface="Arial" charset="0"/>
              </a:rPr>
              <a:t>Consider</a:t>
            </a:r>
            <a:r>
              <a:rPr lang="pl-PL" dirty="0" smtClean="0">
                <a:solidFill>
                  <a:srgbClr val="FF0000"/>
                </a:solidFill>
                <a:latin typeface="Arial" charset="0"/>
                <a:ea typeface="Arial" charset="0"/>
                <a:cs typeface="Arial" charset="0"/>
              </a:rPr>
              <a:t> </a:t>
            </a:r>
            <a:r>
              <a:rPr lang="pl-PL" dirty="0" err="1" smtClean="0">
                <a:solidFill>
                  <a:srgbClr val="FF0000"/>
                </a:solidFill>
                <a:latin typeface="Arial" charset="0"/>
                <a:ea typeface="Arial" charset="0"/>
                <a:cs typeface="Arial" charset="0"/>
              </a:rPr>
              <a:t>that</a:t>
            </a:r>
            <a:endParaRPr lang="pl-PL" dirty="0">
              <a:solidFill>
                <a:srgbClr val="FF0000"/>
              </a:solidFill>
              <a:latin typeface="Arial" charset="0"/>
              <a:ea typeface="Arial" charset="0"/>
              <a:cs typeface="Arial" charset="0"/>
            </a:endParaRPr>
          </a:p>
          <a:p>
            <a:pPr marL="0" indent="0">
              <a:buNone/>
            </a:pPr>
            <a:endParaRPr lang="pl-PL" sz="2400" i="1" dirty="0" smtClean="0">
              <a:latin typeface="Arial" charset="0"/>
              <a:ea typeface="Arial" charset="0"/>
              <a:cs typeface="Arial" charset="0"/>
            </a:endParaRPr>
          </a:p>
          <a:p>
            <a:pPr marL="0" indent="0">
              <a:buNone/>
            </a:pPr>
            <a:r>
              <a:rPr lang="pl-PL" sz="2400" i="1" dirty="0">
                <a:latin typeface="Arial" charset="0"/>
                <a:ea typeface="Arial" charset="0"/>
                <a:cs typeface="Arial" charset="0"/>
              </a:rPr>
              <a:t>t</a:t>
            </a:r>
            <a:r>
              <a:rPr lang="pl-PL" sz="2400" i="1" dirty="0" smtClean="0">
                <a:latin typeface="Arial" charset="0"/>
                <a:ea typeface="Arial" charset="0"/>
                <a:cs typeface="Arial" charset="0"/>
              </a:rPr>
              <a:t>he </a:t>
            </a:r>
            <a:r>
              <a:rPr lang="pl-PL" sz="2400" i="1" dirty="0" err="1">
                <a:latin typeface="Arial" charset="0"/>
                <a:ea typeface="Arial" charset="0"/>
                <a:cs typeface="Arial" charset="0"/>
              </a:rPr>
              <a:t>possibility</a:t>
            </a:r>
            <a:r>
              <a:rPr lang="pl-PL" sz="2400" i="1" dirty="0">
                <a:latin typeface="Arial" charset="0"/>
                <a:ea typeface="Arial" charset="0"/>
                <a:cs typeface="Arial" charset="0"/>
              </a:rPr>
              <a:t> of </a:t>
            </a:r>
            <a:r>
              <a:rPr lang="pl-PL" sz="2400" i="1" dirty="0" err="1">
                <a:latin typeface="Arial" charset="0"/>
                <a:ea typeface="Arial" charset="0"/>
                <a:cs typeface="Arial" charset="0"/>
              </a:rPr>
              <a:t>giving</a:t>
            </a:r>
            <a:r>
              <a:rPr lang="pl-PL" sz="2400" i="1" dirty="0">
                <a:latin typeface="Arial" charset="0"/>
                <a:ea typeface="Arial" charset="0"/>
                <a:cs typeface="Arial" charset="0"/>
              </a:rPr>
              <a:t> </a:t>
            </a:r>
            <a:r>
              <a:rPr lang="pl-PL" sz="2400" i="1" dirty="0" err="1">
                <a:latin typeface="Arial" charset="0"/>
                <a:ea typeface="Arial" charset="0"/>
                <a:cs typeface="Arial" charset="0"/>
              </a:rPr>
              <a:t>birth</a:t>
            </a:r>
            <a:r>
              <a:rPr lang="pl-PL" sz="2400" i="1" dirty="0">
                <a:latin typeface="Arial" charset="0"/>
                <a:ea typeface="Arial" charset="0"/>
                <a:cs typeface="Arial" charset="0"/>
              </a:rPr>
              <a:t> to a </a:t>
            </a:r>
            <a:r>
              <a:rPr lang="pl-PL" sz="2400" i="1" dirty="0" err="1">
                <a:latin typeface="Arial" charset="0"/>
                <a:ea typeface="Arial" charset="0"/>
                <a:cs typeface="Arial" charset="0"/>
              </a:rPr>
              <a:t>child</a:t>
            </a:r>
            <a:r>
              <a:rPr lang="pl-PL" sz="2400" i="1" dirty="0">
                <a:latin typeface="Arial" charset="0"/>
                <a:ea typeface="Arial" charset="0"/>
                <a:cs typeface="Arial" charset="0"/>
              </a:rPr>
              <a:t> (</a:t>
            </a:r>
            <a:r>
              <a:rPr lang="pl-PL" sz="2400" i="1" dirty="0" err="1">
                <a:latin typeface="Arial" charset="0"/>
                <a:ea typeface="Arial" charset="0"/>
                <a:cs typeface="Arial" charset="0"/>
              </a:rPr>
              <a:t>being</a:t>
            </a:r>
            <a:r>
              <a:rPr lang="pl-PL" sz="2400" i="1" dirty="0">
                <a:latin typeface="Arial" charset="0"/>
                <a:ea typeface="Arial" charset="0"/>
                <a:cs typeface="Arial" charset="0"/>
              </a:rPr>
              <a:t> </a:t>
            </a:r>
            <a:r>
              <a:rPr lang="pl-PL" sz="2400" i="1" dirty="0" err="1">
                <a:latin typeface="Arial" charset="0"/>
                <a:ea typeface="Arial" charset="0"/>
                <a:cs typeface="Arial" charset="0"/>
              </a:rPr>
              <a:t>pregnant</a:t>
            </a:r>
            <a:r>
              <a:rPr lang="pl-PL" sz="2400" i="1" dirty="0">
                <a:latin typeface="Arial" charset="0"/>
                <a:ea typeface="Arial" charset="0"/>
                <a:cs typeface="Arial" charset="0"/>
              </a:rPr>
              <a:t>) </a:t>
            </a:r>
            <a:r>
              <a:rPr lang="pl-PL" sz="2400" i="1" dirty="0" err="1">
                <a:latin typeface="Arial" charset="0"/>
                <a:ea typeface="Arial" charset="0"/>
                <a:cs typeface="Arial" charset="0"/>
              </a:rPr>
              <a:t>is</a:t>
            </a:r>
            <a:r>
              <a:rPr lang="pl-PL" sz="2400" i="1" dirty="0">
                <a:latin typeface="Arial" charset="0"/>
                <a:ea typeface="Arial" charset="0"/>
                <a:cs typeface="Arial" charset="0"/>
              </a:rPr>
              <a:t> a </a:t>
            </a:r>
            <a:r>
              <a:rPr lang="pl-PL" sz="2400" i="1" dirty="0" err="1">
                <a:latin typeface="Arial" charset="0"/>
                <a:ea typeface="Arial" charset="0"/>
                <a:cs typeface="Arial" charset="0"/>
              </a:rPr>
              <a:t>biological</a:t>
            </a:r>
            <a:r>
              <a:rPr lang="pl-PL" sz="2400" i="1" dirty="0">
                <a:latin typeface="Arial" charset="0"/>
                <a:ea typeface="Arial" charset="0"/>
                <a:cs typeface="Arial" charset="0"/>
              </a:rPr>
              <a:t> </a:t>
            </a:r>
            <a:r>
              <a:rPr lang="pl-PL" sz="2400" i="1" dirty="0" err="1">
                <a:latin typeface="Arial" charset="0"/>
                <a:ea typeface="Arial" charset="0"/>
                <a:cs typeface="Arial" charset="0"/>
              </a:rPr>
              <a:t>feature</a:t>
            </a:r>
            <a:r>
              <a:rPr lang="pl-PL" sz="2400" i="1" dirty="0">
                <a:latin typeface="Arial" charset="0"/>
                <a:ea typeface="Arial" charset="0"/>
                <a:cs typeface="Arial" charset="0"/>
              </a:rPr>
              <a:t> of </a:t>
            </a:r>
            <a:r>
              <a:rPr lang="pl-PL" sz="2400" i="1" dirty="0" err="1">
                <a:latin typeface="Arial" charset="0"/>
                <a:ea typeface="Arial" charset="0"/>
                <a:cs typeface="Arial" charset="0"/>
              </a:rPr>
              <a:t>women</a:t>
            </a:r>
            <a:r>
              <a:rPr lang="pl-PL" sz="2400" i="1" dirty="0">
                <a:latin typeface="Arial" charset="0"/>
                <a:ea typeface="Arial" charset="0"/>
                <a:cs typeface="Arial" charset="0"/>
              </a:rPr>
              <a:t>, </a:t>
            </a:r>
            <a:r>
              <a:rPr lang="pl-PL" sz="2400" i="1" dirty="0" err="1">
                <a:latin typeface="Arial" charset="0"/>
                <a:ea typeface="Arial" charset="0"/>
                <a:cs typeface="Arial" charset="0"/>
              </a:rPr>
              <a:t>closely</a:t>
            </a:r>
            <a:r>
              <a:rPr lang="pl-PL" sz="2400" i="1" dirty="0">
                <a:latin typeface="Arial" charset="0"/>
                <a:ea typeface="Arial" charset="0"/>
                <a:cs typeface="Arial" charset="0"/>
              </a:rPr>
              <a:t> </a:t>
            </a:r>
            <a:r>
              <a:rPr lang="pl-PL" sz="2400" i="1" dirty="0" err="1">
                <a:latin typeface="Arial" charset="0"/>
                <a:ea typeface="Arial" charset="0"/>
                <a:cs typeface="Arial" charset="0"/>
              </a:rPr>
              <a:t>related</a:t>
            </a:r>
            <a:r>
              <a:rPr lang="pl-PL" sz="2400" i="1" dirty="0">
                <a:latin typeface="Arial" charset="0"/>
                <a:ea typeface="Arial" charset="0"/>
                <a:cs typeface="Arial" charset="0"/>
              </a:rPr>
              <a:t> to </a:t>
            </a:r>
            <a:r>
              <a:rPr lang="pl-PL" sz="2400" i="1" dirty="0" err="1">
                <a:latin typeface="Arial" charset="0"/>
                <a:ea typeface="Arial" charset="0"/>
                <a:cs typeface="Arial" charset="0"/>
              </a:rPr>
              <a:t>their</a:t>
            </a:r>
            <a:r>
              <a:rPr lang="pl-PL" sz="2400" i="1" dirty="0">
                <a:latin typeface="Arial" charset="0"/>
                <a:ea typeface="Arial" charset="0"/>
                <a:cs typeface="Arial" charset="0"/>
              </a:rPr>
              <a:t> </a:t>
            </a:r>
            <a:r>
              <a:rPr lang="pl-PL" sz="2400" i="1" dirty="0" err="1" smtClean="0">
                <a:latin typeface="Arial" charset="0"/>
                <a:ea typeface="Arial" charset="0"/>
                <a:cs typeface="Arial" charset="0"/>
              </a:rPr>
              <a:t>biological</a:t>
            </a:r>
            <a:r>
              <a:rPr lang="pl-PL" sz="2400" i="1" dirty="0" smtClean="0">
                <a:latin typeface="Arial" charset="0"/>
                <a:ea typeface="Arial" charset="0"/>
                <a:cs typeface="Arial" charset="0"/>
              </a:rPr>
              <a:t> </a:t>
            </a:r>
            <a:r>
              <a:rPr lang="pl-PL" sz="2400" i="1" dirty="0" err="1" smtClean="0">
                <a:latin typeface="Arial" charset="0"/>
                <a:ea typeface="Arial" charset="0"/>
                <a:cs typeface="Arial" charset="0"/>
              </a:rPr>
              <a:t>construction</a:t>
            </a:r>
            <a:r>
              <a:rPr lang="pl-PL" sz="2400" i="1" dirty="0">
                <a:latin typeface="Arial" charset="0"/>
                <a:ea typeface="Arial" charset="0"/>
                <a:cs typeface="Arial" charset="0"/>
              </a:rPr>
              <a:t>. But the </a:t>
            </a:r>
            <a:r>
              <a:rPr lang="pl-PL" sz="2400" i="1" dirty="0" err="1">
                <a:latin typeface="Arial" charset="0"/>
                <a:ea typeface="Arial" charset="0"/>
                <a:cs typeface="Arial" charset="0"/>
              </a:rPr>
              <a:t>social</a:t>
            </a:r>
            <a:r>
              <a:rPr lang="pl-PL" sz="2400" i="1" dirty="0">
                <a:latin typeface="Arial" charset="0"/>
                <a:ea typeface="Arial" charset="0"/>
                <a:cs typeface="Arial" charset="0"/>
              </a:rPr>
              <a:t> </a:t>
            </a:r>
            <a:r>
              <a:rPr lang="pl-PL" sz="2400" i="1" dirty="0" err="1">
                <a:latin typeface="Arial" charset="0"/>
                <a:ea typeface="Arial" charset="0"/>
                <a:cs typeface="Arial" charset="0"/>
              </a:rPr>
              <a:t>expectation</a:t>
            </a:r>
            <a:r>
              <a:rPr lang="pl-PL" sz="2400" i="1" dirty="0">
                <a:latin typeface="Arial" charset="0"/>
                <a:ea typeface="Arial" charset="0"/>
                <a:cs typeface="Arial" charset="0"/>
              </a:rPr>
              <a:t> </a:t>
            </a:r>
            <a:r>
              <a:rPr lang="pl-PL" sz="2400" i="1" dirty="0" err="1">
                <a:latin typeface="Arial" charset="0"/>
                <a:ea typeface="Arial" charset="0"/>
                <a:cs typeface="Arial" charset="0"/>
              </a:rPr>
              <a:t>that</a:t>
            </a:r>
            <a:r>
              <a:rPr lang="pl-PL" sz="2400" i="1" dirty="0">
                <a:latin typeface="Arial" charset="0"/>
                <a:ea typeface="Arial" charset="0"/>
                <a:cs typeface="Arial" charset="0"/>
              </a:rPr>
              <a:t> a </a:t>
            </a:r>
            <a:r>
              <a:rPr lang="pl-PL" sz="2400" i="1" dirty="0" err="1">
                <a:latin typeface="Arial" charset="0"/>
                <a:ea typeface="Arial" charset="0"/>
                <a:cs typeface="Arial" charset="0"/>
              </a:rPr>
              <a:t>woman</a:t>
            </a:r>
            <a:r>
              <a:rPr lang="pl-PL" sz="2400" i="1" dirty="0">
                <a:latin typeface="Arial" charset="0"/>
                <a:ea typeface="Arial" charset="0"/>
                <a:cs typeface="Arial" charset="0"/>
              </a:rPr>
              <a:t> </a:t>
            </a:r>
            <a:r>
              <a:rPr lang="pl-PL" sz="2400" i="1" dirty="0" err="1">
                <a:latin typeface="Arial" charset="0"/>
                <a:ea typeface="Arial" charset="0"/>
                <a:cs typeface="Arial" charset="0"/>
              </a:rPr>
              <a:t>should</a:t>
            </a:r>
            <a:r>
              <a:rPr lang="pl-PL" sz="2400" i="1" dirty="0">
                <a:latin typeface="Arial" charset="0"/>
                <a:ea typeface="Arial" charset="0"/>
                <a:cs typeface="Arial" charset="0"/>
              </a:rPr>
              <a:t> </a:t>
            </a:r>
            <a:r>
              <a:rPr lang="pl-PL" sz="2400" i="1" dirty="0" err="1">
                <a:latin typeface="Arial" charset="0"/>
                <a:ea typeface="Arial" charset="0"/>
                <a:cs typeface="Arial" charset="0"/>
              </a:rPr>
              <a:t>have</a:t>
            </a:r>
            <a:r>
              <a:rPr lang="pl-PL" sz="2400" i="1" dirty="0">
                <a:latin typeface="Arial" charset="0"/>
                <a:ea typeface="Arial" charset="0"/>
                <a:cs typeface="Arial" charset="0"/>
              </a:rPr>
              <a:t> </a:t>
            </a:r>
            <a:r>
              <a:rPr lang="pl-PL" sz="2400" i="1" dirty="0" err="1">
                <a:latin typeface="Arial" charset="0"/>
                <a:ea typeface="Arial" charset="0"/>
                <a:cs typeface="Arial" charset="0"/>
              </a:rPr>
              <a:t>children</a:t>
            </a:r>
            <a:r>
              <a:rPr lang="pl-PL" sz="2400" i="1" dirty="0">
                <a:latin typeface="Arial" charset="0"/>
                <a:ea typeface="Arial" charset="0"/>
                <a:cs typeface="Arial" charset="0"/>
              </a:rPr>
              <a:t>, </a:t>
            </a:r>
            <a:r>
              <a:rPr lang="pl-PL" sz="2400" i="1" dirty="0" err="1">
                <a:latin typeface="Arial" charset="0"/>
                <a:ea typeface="Arial" charset="0"/>
                <a:cs typeface="Arial" charset="0"/>
              </a:rPr>
              <a:t>how</a:t>
            </a:r>
            <a:r>
              <a:rPr lang="pl-PL" sz="2400" i="1" dirty="0">
                <a:latin typeface="Arial" charset="0"/>
                <a:ea typeface="Arial" charset="0"/>
                <a:cs typeface="Arial" charset="0"/>
              </a:rPr>
              <a:t> </a:t>
            </a:r>
            <a:r>
              <a:rPr lang="pl-PL" sz="2400" i="1" dirty="0" err="1" smtClean="0">
                <a:latin typeface="Arial" charset="0"/>
                <a:ea typeface="Arial" charset="0"/>
                <a:cs typeface="Arial" charset="0"/>
              </a:rPr>
              <a:t>many</a:t>
            </a:r>
            <a:r>
              <a:rPr lang="pl-PL" sz="2400" i="1" dirty="0" smtClean="0">
                <a:latin typeface="Arial" charset="0"/>
                <a:ea typeface="Arial" charset="0"/>
                <a:cs typeface="Arial" charset="0"/>
              </a:rPr>
              <a:t> </a:t>
            </a:r>
            <a:r>
              <a:rPr lang="pl-PL" sz="2400" i="1" dirty="0" err="1">
                <a:latin typeface="Arial" charset="0"/>
                <a:ea typeface="Arial" charset="0"/>
                <a:cs typeface="Arial" charset="0"/>
              </a:rPr>
              <a:t>should</a:t>
            </a:r>
            <a:r>
              <a:rPr lang="pl-PL" sz="2400" i="1" dirty="0">
                <a:latin typeface="Arial" charset="0"/>
                <a:ea typeface="Arial" charset="0"/>
                <a:cs typeface="Arial" charset="0"/>
              </a:rPr>
              <a:t> </a:t>
            </a:r>
            <a:r>
              <a:rPr lang="pl-PL" sz="2400" i="1" dirty="0" err="1">
                <a:latin typeface="Arial" charset="0"/>
                <a:ea typeface="Arial" charset="0"/>
                <a:cs typeface="Arial" charset="0"/>
              </a:rPr>
              <a:t>she</a:t>
            </a:r>
            <a:r>
              <a:rPr lang="pl-PL" sz="2400" i="1" dirty="0">
                <a:latin typeface="Arial" charset="0"/>
                <a:ea typeface="Arial" charset="0"/>
                <a:cs typeface="Arial" charset="0"/>
              </a:rPr>
              <a:t> </a:t>
            </a:r>
            <a:r>
              <a:rPr lang="pl-PL" sz="2400" i="1" dirty="0" err="1">
                <a:latin typeface="Arial" charset="0"/>
                <a:ea typeface="Arial" charset="0"/>
                <a:cs typeface="Arial" charset="0"/>
              </a:rPr>
              <a:t>have</a:t>
            </a:r>
            <a:r>
              <a:rPr lang="pl-PL" sz="2400" i="1" dirty="0">
                <a:latin typeface="Arial" charset="0"/>
                <a:ea typeface="Arial" charset="0"/>
                <a:cs typeface="Arial" charset="0"/>
              </a:rPr>
              <a:t>, </a:t>
            </a:r>
            <a:r>
              <a:rPr lang="pl-PL" sz="2400" i="1" dirty="0" err="1">
                <a:latin typeface="Arial" charset="0"/>
                <a:ea typeface="Arial" charset="0"/>
                <a:cs typeface="Arial" charset="0"/>
              </a:rPr>
              <a:t>that</a:t>
            </a:r>
            <a:r>
              <a:rPr lang="pl-PL" sz="2400" i="1" dirty="0">
                <a:latin typeface="Arial" charset="0"/>
                <a:ea typeface="Arial" charset="0"/>
                <a:cs typeface="Arial" charset="0"/>
              </a:rPr>
              <a:t> </a:t>
            </a:r>
            <a:r>
              <a:rPr lang="pl-PL" sz="2400" i="1" dirty="0" err="1">
                <a:latin typeface="Arial" charset="0"/>
                <a:ea typeface="Arial" charset="0"/>
                <a:cs typeface="Arial" charset="0"/>
              </a:rPr>
              <a:t>she</a:t>
            </a:r>
            <a:r>
              <a:rPr lang="pl-PL" sz="2400" i="1" dirty="0">
                <a:latin typeface="Arial" charset="0"/>
                <a:ea typeface="Arial" charset="0"/>
                <a:cs typeface="Arial" charset="0"/>
              </a:rPr>
              <a:t> </a:t>
            </a:r>
            <a:r>
              <a:rPr lang="pl-PL" sz="2400" i="1" dirty="0" err="1">
                <a:latin typeface="Arial" charset="0"/>
                <a:ea typeface="Arial" charset="0"/>
                <a:cs typeface="Arial" charset="0"/>
              </a:rPr>
              <a:t>should</a:t>
            </a:r>
            <a:r>
              <a:rPr lang="pl-PL" sz="2400" i="1" dirty="0">
                <a:latin typeface="Arial" charset="0"/>
                <a:ea typeface="Arial" charset="0"/>
                <a:cs typeface="Arial" charset="0"/>
              </a:rPr>
              <a:t> love </a:t>
            </a:r>
            <a:r>
              <a:rPr lang="pl-PL" sz="2400" i="1" dirty="0" err="1">
                <a:latin typeface="Arial" charset="0"/>
                <a:ea typeface="Arial" charset="0"/>
                <a:cs typeface="Arial" charset="0"/>
              </a:rPr>
              <a:t>children</a:t>
            </a:r>
            <a:r>
              <a:rPr lang="pl-PL" sz="2400" i="1" dirty="0">
                <a:latin typeface="Arial" charset="0"/>
                <a:ea typeface="Arial" charset="0"/>
                <a:cs typeface="Arial" charset="0"/>
              </a:rPr>
              <a:t> </a:t>
            </a:r>
            <a:r>
              <a:rPr lang="pl-PL" sz="2400" i="1" dirty="0" err="1">
                <a:latin typeface="Arial" charset="0"/>
                <a:ea typeface="Arial" charset="0"/>
                <a:cs typeface="Arial" charset="0"/>
              </a:rPr>
              <a:t>or</a:t>
            </a:r>
            <a:r>
              <a:rPr lang="pl-PL" sz="2400" i="1" dirty="0">
                <a:latin typeface="Arial" charset="0"/>
                <a:ea typeface="Arial" charset="0"/>
                <a:cs typeface="Arial" charset="0"/>
              </a:rPr>
              <a:t> </a:t>
            </a:r>
            <a:r>
              <a:rPr lang="pl-PL" sz="2400" i="1" dirty="0" err="1">
                <a:latin typeface="Arial" charset="0"/>
                <a:ea typeface="Arial" charset="0"/>
                <a:cs typeface="Arial" charset="0"/>
              </a:rPr>
              <a:t>how</a:t>
            </a:r>
            <a:r>
              <a:rPr lang="pl-PL" sz="2400" i="1" dirty="0">
                <a:latin typeface="Arial" charset="0"/>
                <a:ea typeface="Arial" charset="0"/>
                <a:cs typeface="Arial" charset="0"/>
              </a:rPr>
              <a:t> </a:t>
            </a:r>
            <a:r>
              <a:rPr lang="pl-PL" sz="2400" i="1" dirty="0" err="1">
                <a:latin typeface="Arial" charset="0"/>
                <a:ea typeface="Arial" charset="0"/>
                <a:cs typeface="Arial" charset="0"/>
              </a:rPr>
              <a:t>she</a:t>
            </a:r>
            <a:r>
              <a:rPr lang="pl-PL" sz="2400" i="1" dirty="0">
                <a:latin typeface="Arial" charset="0"/>
                <a:ea typeface="Arial" charset="0"/>
                <a:cs typeface="Arial" charset="0"/>
              </a:rPr>
              <a:t> </a:t>
            </a:r>
            <a:r>
              <a:rPr lang="pl-PL" sz="2400" i="1" dirty="0" err="1">
                <a:latin typeface="Arial" charset="0"/>
                <a:ea typeface="Arial" charset="0"/>
                <a:cs typeface="Arial" charset="0"/>
              </a:rPr>
              <a:t>will</a:t>
            </a:r>
            <a:r>
              <a:rPr lang="pl-PL" sz="2400" i="1" dirty="0">
                <a:latin typeface="Arial" charset="0"/>
                <a:ea typeface="Arial" charset="0"/>
                <a:cs typeface="Arial" charset="0"/>
              </a:rPr>
              <a:t> </a:t>
            </a:r>
            <a:r>
              <a:rPr lang="pl-PL" sz="2400" i="1" dirty="0" err="1" smtClean="0">
                <a:latin typeface="Arial" charset="0"/>
                <a:ea typeface="Arial" charset="0"/>
                <a:cs typeface="Arial" charset="0"/>
              </a:rPr>
              <a:t>treat</a:t>
            </a:r>
            <a:r>
              <a:rPr lang="pl-PL" sz="2400" i="1" dirty="0" smtClean="0">
                <a:latin typeface="Arial" charset="0"/>
                <a:ea typeface="Arial" charset="0"/>
                <a:cs typeface="Arial" charset="0"/>
              </a:rPr>
              <a:t> </a:t>
            </a:r>
            <a:r>
              <a:rPr lang="pl-PL" sz="2400" i="1" dirty="0" err="1" smtClean="0">
                <a:latin typeface="Arial" charset="0"/>
                <a:ea typeface="Arial" charset="0"/>
                <a:cs typeface="Arial" charset="0"/>
              </a:rPr>
              <a:t>them</a:t>
            </a:r>
            <a:r>
              <a:rPr lang="pl-PL" sz="2400" i="1" dirty="0" smtClean="0">
                <a:latin typeface="Arial" charset="0"/>
                <a:ea typeface="Arial" charset="0"/>
                <a:cs typeface="Arial" charset="0"/>
              </a:rPr>
              <a:t>, </a:t>
            </a:r>
            <a:r>
              <a:rPr lang="pl-PL" sz="2400" i="1" dirty="0" err="1" smtClean="0">
                <a:latin typeface="Arial" charset="0"/>
                <a:ea typeface="Arial" charset="0"/>
                <a:cs typeface="Arial" charset="0"/>
              </a:rPr>
              <a:t>does</a:t>
            </a:r>
            <a:r>
              <a:rPr lang="pl-PL" sz="2400" i="1" dirty="0" smtClean="0">
                <a:latin typeface="Arial" charset="0"/>
                <a:ea typeface="Arial" charset="0"/>
                <a:cs typeface="Arial" charset="0"/>
              </a:rPr>
              <a:t> </a:t>
            </a:r>
            <a:r>
              <a:rPr lang="pl-PL" sz="2400" i="1" dirty="0">
                <a:latin typeface="Arial" charset="0"/>
                <a:ea typeface="Arial" charset="0"/>
                <a:cs typeface="Arial" charset="0"/>
              </a:rPr>
              <a:t>not </a:t>
            </a:r>
            <a:r>
              <a:rPr lang="pl-PL" sz="2400" i="1" dirty="0" err="1">
                <a:latin typeface="Arial" charset="0"/>
                <a:ea typeface="Arial" charset="0"/>
                <a:cs typeface="Arial" charset="0"/>
              </a:rPr>
              <a:t>result</a:t>
            </a:r>
            <a:r>
              <a:rPr lang="pl-PL" sz="2400" i="1" dirty="0">
                <a:latin typeface="Arial" charset="0"/>
                <a:ea typeface="Arial" charset="0"/>
                <a:cs typeface="Arial" charset="0"/>
              </a:rPr>
              <a:t> from </a:t>
            </a:r>
            <a:r>
              <a:rPr lang="pl-PL" sz="2400" i="1" dirty="0" err="1">
                <a:latin typeface="Arial" charset="0"/>
                <a:ea typeface="Arial" charset="0"/>
                <a:cs typeface="Arial" charset="0"/>
              </a:rPr>
              <a:t>biology</a:t>
            </a:r>
            <a:r>
              <a:rPr lang="pl-PL" sz="2400" i="1" dirty="0">
                <a:latin typeface="Arial" charset="0"/>
                <a:ea typeface="Arial" charset="0"/>
                <a:cs typeface="Arial" charset="0"/>
              </a:rPr>
              <a:t>, but from the </a:t>
            </a:r>
            <a:r>
              <a:rPr lang="pl-PL" sz="2400" i="1" dirty="0" err="1">
                <a:latin typeface="Arial" charset="0"/>
                <a:ea typeface="Arial" charset="0"/>
                <a:cs typeface="Arial" charset="0"/>
              </a:rPr>
              <a:t>norms</a:t>
            </a:r>
            <a:r>
              <a:rPr lang="pl-PL" sz="2400" i="1" dirty="0">
                <a:latin typeface="Arial" charset="0"/>
                <a:ea typeface="Arial" charset="0"/>
                <a:cs typeface="Arial" charset="0"/>
              </a:rPr>
              <a:t> </a:t>
            </a:r>
            <a:r>
              <a:rPr lang="pl-PL" sz="2400" i="1" dirty="0" err="1">
                <a:latin typeface="Arial" charset="0"/>
                <a:ea typeface="Arial" charset="0"/>
                <a:cs typeface="Arial" charset="0"/>
              </a:rPr>
              <a:t>adopted</a:t>
            </a:r>
            <a:r>
              <a:rPr lang="pl-PL" sz="2400" i="1" dirty="0">
                <a:latin typeface="Arial" charset="0"/>
                <a:ea typeface="Arial" charset="0"/>
                <a:cs typeface="Arial" charset="0"/>
              </a:rPr>
              <a:t> in a </a:t>
            </a:r>
            <a:r>
              <a:rPr lang="pl-PL" sz="2400" i="1" dirty="0" err="1">
                <a:latin typeface="Arial" charset="0"/>
                <a:ea typeface="Arial" charset="0"/>
                <a:cs typeface="Arial" charset="0"/>
              </a:rPr>
              <a:t>given</a:t>
            </a:r>
            <a:r>
              <a:rPr lang="pl-PL" sz="2400" i="1" dirty="0">
                <a:latin typeface="Arial" charset="0"/>
                <a:ea typeface="Arial" charset="0"/>
                <a:cs typeface="Arial" charset="0"/>
              </a:rPr>
              <a:t> </a:t>
            </a:r>
            <a:r>
              <a:rPr lang="pl-PL" sz="2400" i="1" dirty="0" err="1">
                <a:latin typeface="Arial" charset="0"/>
                <a:ea typeface="Arial" charset="0"/>
                <a:cs typeface="Arial" charset="0"/>
              </a:rPr>
              <a:t>culture</a:t>
            </a:r>
            <a:r>
              <a:rPr lang="pl-PL" sz="2400" i="1" dirty="0">
                <a:latin typeface="Arial" charset="0"/>
                <a:ea typeface="Arial" charset="0"/>
                <a:cs typeface="Arial" charset="0"/>
              </a:rPr>
              <a:t> </a:t>
            </a:r>
            <a:r>
              <a:rPr lang="pl-PL" sz="2400" i="1" dirty="0" err="1" smtClean="0">
                <a:latin typeface="Arial" charset="0"/>
                <a:ea typeface="Arial" charset="0"/>
                <a:cs typeface="Arial" charset="0"/>
              </a:rPr>
              <a:t>or</a:t>
            </a:r>
            <a:r>
              <a:rPr lang="pl-PL" sz="2400" i="1" dirty="0" smtClean="0">
                <a:latin typeface="Arial" charset="0"/>
                <a:ea typeface="Arial" charset="0"/>
                <a:cs typeface="Arial" charset="0"/>
              </a:rPr>
              <a:t> </a:t>
            </a:r>
            <a:r>
              <a:rPr lang="pl-PL" sz="2400" i="1" dirty="0" err="1">
                <a:latin typeface="Arial" charset="0"/>
                <a:ea typeface="Arial" charset="0"/>
                <a:cs typeface="Arial" charset="0"/>
              </a:rPr>
              <a:t>society</a:t>
            </a:r>
            <a:r>
              <a:rPr lang="pl-PL" sz="2400" i="1" dirty="0">
                <a:latin typeface="Arial" charset="0"/>
                <a:ea typeface="Arial" charset="0"/>
                <a:cs typeface="Arial" charset="0"/>
              </a:rPr>
              <a:t> </a:t>
            </a:r>
            <a:r>
              <a:rPr lang="pl-PL" sz="2400" i="1" dirty="0" err="1">
                <a:latin typeface="Arial" charset="0"/>
                <a:ea typeface="Arial" charset="0"/>
                <a:cs typeface="Arial" charset="0"/>
              </a:rPr>
              <a:t>that</a:t>
            </a:r>
            <a:r>
              <a:rPr lang="pl-PL" sz="2400" i="1" dirty="0">
                <a:latin typeface="Arial" charset="0"/>
                <a:ea typeface="Arial" charset="0"/>
                <a:cs typeface="Arial" charset="0"/>
              </a:rPr>
              <a:t> </a:t>
            </a:r>
            <a:r>
              <a:rPr lang="pl-PL" sz="2400" i="1" dirty="0" err="1">
                <a:latin typeface="Arial" charset="0"/>
                <a:ea typeface="Arial" charset="0"/>
                <a:cs typeface="Arial" charset="0"/>
              </a:rPr>
              <a:t>create</a:t>
            </a:r>
            <a:r>
              <a:rPr lang="pl-PL" sz="2400" i="1" dirty="0">
                <a:latin typeface="Arial" charset="0"/>
                <a:ea typeface="Arial" charset="0"/>
                <a:cs typeface="Arial" charset="0"/>
              </a:rPr>
              <a:t> </a:t>
            </a:r>
            <a:r>
              <a:rPr lang="pl-PL" sz="2400" i="1" dirty="0" err="1">
                <a:latin typeface="Arial" charset="0"/>
                <a:ea typeface="Arial" charset="0"/>
                <a:cs typeface="Arial" charset="0"/>
              </a:rPr>
              <a:t>gender</a:t>
            </a:r>
            <a:r>
              <a:rPr lang="pl-PL" sz="2400" i="1" dirty="0" smtClean="0">
                <a:latin typeface="Arial" charset="0"/>
                <a:ea typeface="Arial" charset="0"/>
                <a:cs typeface="Arial" charset="0"/>
              </a:rPr>
              <a:t>.</a:t>
            </a:r>
          </a:p>
          <a:p>
            <a:pPr marL="0" indent="0">
              <a:buNone/>
            </a:pPr>
            <a:endParaRPr lang="pl-PL" sz="2400" i="1" dirty="0" smtClean="0"/>
          </a:p>
          <a:p>
            <a:pPr marL="0" indent="0">
              <a:buNone/>
            </a:pPr>
            <a:endParaRPr lang="pl-PL" sz="2400" i="1" dirty="0" smtClean="0"/>
          </a:p>
          <a:p>
            <a:pPr marL="0" indent="0">
              <a:buNone/>
            </a:pPr>
            <a:endParaRPr lang="pl-PL" sz="2400" i="1" dirty="0" smtClean="0"/>
          </a:p>
          <a:p>
            <a:pPr marL="0" indent="0">
              <a:buNone/>
            </a:pPr>
            <a:endParaRPr lang="pl-PL" sz="2400" i="1" dirty="0"/>
          </a:p>
        </p:txBody>
      </p:sp>
    </p:spTree>
    <p:extLst>
      <p:ext uri="{BB962C8B-B14F-4D97-AF65-F5344CB8AC3E}">
        <p14:creationId xmlns:p14="http://schemas.microsoft.com/office/powerpoint/2010/main" val="165924285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ctrTitle"/>
          </p:nvPr>
        </p:nvSpPr>
        <p:spPr>
          <a:xfrm>
            <a:off x="53752" y="1124744"/>
            <a:ext cx="9036496" cy="720080"/>
          </a:xfrm>
        </p:spPr>
        <p:txBody>
          <a:bodyPr/>
          <a:lstStyle/>
          <a:p>
            <a:pPr algn="ctr"/>
            <a:r>
              <a:rPr lang="en-GB" sz="2800" dirty="0" smtClean="0">
                <a:latin typeface="Arial" charset="0"/>
                <a:ea typeface="Arial" charset="0"/>
                <a:cs typeface="Arial" charset="0"/>
              </a:rPr>
              <a:t>GENDER AND THE PERCEPTION OF MEN AND WOMEN IN THE SOCIETY</a:t>
            </a:r>
            <a:endParaRPr lang="en-GB" sz="2800" dirty="0">
              <a:latin typeface="Arial" charset="0"/>
              <a:ea typeface="Arial" charset="0"/>
              <a:cs typeface="Arial" charset="0"/>
            </a:endParaRPr>
          </a:p>
        </p:txBody>
      </p:sp>
      <p:sp>
        <p:nvSpPr>
          <p:cNvPr id="2" name="Symbol zastępczy zawartości 1"/>
          <p:cNvSpPr>
            <a:spLocks noGrp="1"/>
          </p:cNvSpPr>
          <p:nvPr>
            <p:ph type="subTitle" idx="1"/>
          </p:nvPr>
        </p:nvSpPr>
        <p:spPr>
          <a:xfrm>
            <a:off x="53752" y="2564904"/>
            <a:ext cx="8910736" cy="5688632"/>
          </a:xfrm>
        </p:spPr>
        <p:txBody>
          <a:bodyPr/>
          <a:lstStyle/>
          <a:p>
            <a:pPr marL="0" indent="0" algn="l">
              <a:buNone/>
            </a:pPr>
            <a:r>
              <a:rPr lang="pl-PL" sz="2400" dirty="0">
                <a:latin typeface="Arial" charset="0"/>
                <a:ea typeface="Arial" charset="0"/>
                <a:cs typeface="Arial" charset="0"/>
              </a:rPr>
              <a:t>Gender </a:t>
            </a:r>
            <a:r>
              <a:rPr lang="pl-PL" sz="2400" dirty="0" err="1">
                <a:latin typeface="Arial" charset="0"/>
                <a:ea typeface="Arial" charset="0"/>
                <a:cs typeface="Arial" charset="0"/>
              </a:rPr>
              <a:t>affects</a:t>
            </a:r>
            <a:r>
              <a:rPr lang="pl-PL" sz="2400" dirty="0">
                <a:latin typeface="Arial" charset="0"/>
                <a:ea typeface="Arial" charset="0"/>
                <a:cs typeface="Arial" charset="0"/>
              </a:rPr>
              <a:t> the </a:t>
            </a:r>
            <a:r>
              <a:rPr lang="pl-PL" sz="2400" dirty="0" err="1">
                <a:latin typeface="Arial" charset="0"/>
                <a:ea typeface="Arial" charset="0"/>
                <a:cs typeface="Arial" charset="0"/>
              </a:rPr>
              <a:t>perception</a:t>
            </a:r>
            <a:r>
              <a:rPr lang="pl-PL" sz="2400" dirty="0">
                <a:latin typeface="Arial" charset="0"/>
                <a:ea typeface="Arial" charset="0"/>
                <a:cs typeface="Arial" charset="0"/>
              </a:rPr>
              <a:t> of </a:t>
            </a:r>
            <a:r>
              <a:rPr lang="pl-PL" sz="2400" dirty="0" smtClean="0">
                <a:latin typeface="Arial" charset="0"/>
                <a:ea typeface="Arial" charset="0"/>
                <a:cs typeface="Arial" charset="0"/>
              </a:rPr>
              <a:t>men and </a:t>
            </a:r>
            <a:r>
              <a:rPr lang="pl-PL" sz="2400" dirty="0" err="1" smtClean="0">
                <a:latin typeface="Arial" charset="0"/>
                <a:ea typeface="Arial" charset="0"/>
                <a:cs typeface="Arial" charset="0"/>
              </a:rPr>
              <a:t>women</a:t>
            </a:r>
            <a:r>
              <a:rPr lang="pl-PL" sz="2400" dirty="0" smtClean="0">
                <a:latin typeface="Arial" charset="0"/>
                <a:ea typeface="Arial" charset="0"/>
                <a:cs typeface="Arial" charset="0"/>
              </a:rPr>
              <a:t> </a:t>
            </a:r>
            <a:r>
              <a:rPr lang="pl-PL" sz="2400" dirty="0">
                <a:latin typeface="Arial" charset="0"/>
                <a:ea typeface="Arial" charset="0"/>
                <a:cs typeface="Arial" charset="0"/>
              </a:rPr>
              <a:t>in </a:t>
            </a:r>
            <a:r>
              <a:rPr lang="pl-PL" sz="2400" dirty="0" err="1">
                <a:latin typeface="Arial" charset="0"/>
                <a:ea typeface="Arial" charset="0"/>
                <a:cs typeface="Arial" charset="0"/>
              </a:rPr>
              <a:t>many</a:t>
            </a:r>
            <a:r>
              <a:rPr lang="pl-PL" sz="2400" dirty="0">
                <a:latin typeface="Arial" charset="0"/>
                <a:ea typeface="Arial" charset="0"/>
                <a:cs typeface="Arial" charset="0"/>
              </a:rPr>
              <a:t> </a:t>
            </a:r>
            <a:r>
              <a:rPr lang="pl-PL" sz="2400" dirty="0" err="1">
                <a:latin typeface="Arial" charset="0"/>
                <a:ea typeface="Arial" charset="0"/>
                <a:cs typeface="Arial" charset="0"/>
              </a:rPr>
              <a:t>spheres</a:t>
            </a:r>
            <a:r>
              <a:rPr lang="pl-PL" sz="2400" dirty="0">
                <a:latin typeface="Arial" charset="0"/>
                <a:ea typeface="Arial" charset="0"/>
                <a:cs typeface="Arial" charset="0"/>
              </a:rPr>
              <a:t> of life</a:t>
            </a:r>
            <a:r>
              <a:rPr lang="pl-PL" sz="2400" dirty="0" smtClean="0">
                <a:latin typeface="Arial" charset="0"/>
                <a:ea typeface="Arial" charset="0"/>
                <a:cs typeface="Arial" charset="0"/>
              </a:rPr>
              <a:t>:</a:t>
            </a:r>
          </a:p>
          <a:p>
            <a:pPr marL="0" indent="0" algn="l">
              <a:buNone/>
            </a:pPr>
            <a:endParaRPr lang="pl-PL" sz="2400" dirty="0" smtClean="0">
              <a:latin typeface="Arial" charset="0"/>
              <a:ea typeface="Arial" charset="0"/>
              <a:cs typeface="Arial" charset="0"/>
            </a:endParaRPr>
          </a:p>
          <a:p>
            <a:pPr marL="342900" indent="-342900" algn="l">
              <a:buFont typeface="Arial" charset="0"/>
              <a:buChar char="•"/>
            </a:pPr>
            <a:r>
              <a:rPr lang="pl-PL" sz="2400" dirty="0" err="1" smtClean="0">
                <a:latin typeface="Arial" charset="0"/>
                <a:ea typeface="Arial" charset="0"/>
                <a:cs typeface="Arial" charset="0"/>
              </a:rPr>
              <a:t>Private</a:t>
            </a:r>
            <a:r>
              <a:rPr lang="pl-PL" sz="2400" dirty="0" smtClean="0">
                <a:latin typeface="Arial" charset="0"/>
                <a:ea typeface="Arial" charset="0"/>
                <a:cs typeface="Arial" charset="0"/>
              </a:rPr>
              <a:t>; </a:t>
            </a:r>
          </a:p>
          <a:p>
            <a:pPr marL="342900" indent="-342900" algn="l">
              <a:buFont typeface="Arial" charset="0"/>
              <a:buChar char="•"/>
            </a:pPr>
            <a:r>
              <a:rPr lang="pl-PL" sz="2400" dirty="0" err="1" smtClean="0">
                <a:latin typeface="Arial" charset="0"/>
                <a:ea typeface="Arial" charset="0"/>
                <a:cs typeface="Arial" charset="0"/>
              </a:rPr>
              <a:t>Economic</a:t>
            </a:r>
            <a:r>
              <a:rPr lang="pl-PL" sz="2400" dirty="0" smtClean="0">
                <a:latin typeface="Arial" charset="0"/>
                <a:ea typeface="Arial" charset="0"/>
                <a:cs typeface="Arial" charset="0"/>
              </a:rPr>
              <a:t>;</a:t>
            </a:r>
          </a:p>
          <a:p>
            <a:pPr marL="342900" indent="-342900" algn="l">
              <a:buFont typeface="Arial" charset="0"/>
              <a:buChar char="•"/>
            </a:pPr>
            <a:r>
              <a:rPr lang="pl-PL" sz="2400" dirty="0" err="1" smtClean="0">
                <a:latin typeface="Arial" charset="0"/>
                <a:ea typeface="Arial" charset="0"/>
                <a:cs typeface="Arial" charset="0"/>
              </a:rPr>
              <a:t>Social</a:t>
            </a:r>
            <a:r>
              <a:rPr lang="pl-PL" sz="2400" dirty="0" smtClean="0">
                <a:latin typeface="Arial" charset="0"/>
                <a:ea typeface="Arial" charset="0"/>
                <a:cs typeface="Arial" charset="0"/>
              </a:rPr>
              <a:t>;</a:t>
            </a:r>
          </a:p>
          <a:p>
            <a:pPr marL="342900" indent="-342900" algn="l">
              <a:buFont typeface="Arial" charset="0"/>
              <a:buChar char="•"/>
            </a:pPr>
            <a:r>
              <a:rPr lang="pl-PL" sz="2400" dirty="0" err="1" smtClean="0">
                <a:latin typeface="Arial" charset="0"/>
                <a:ea typeface="Arial" charset="0"/>
                <a:cs typeface="Arial" charset="0"/>
              </a:rPr>
              <a:t>Political</a:t>
            </a:r>
            <a:r>
              <a:rPr lang="pl-PL" sz="2400" dirty="0" smtClean="0">
                <a:latin typeface="Arial" charset="0"/>
                <a:ea typeface="Arial" charset="0"/>
                <a:cs typeface="Arial" charset="0"/>
              </a:rPr>
              <a:t>;</a:t>
            </a:r>
          </a:p>
          <a:p>
            <a:pPr marL="342900" indent="-342900" algn="l">
              <a:buFont typeface="Arial" charset="0"/>
              <a:buChar char="•"/>
            </a:pPr>
            <a:r>
              <a:rPr lang="pl-PL" sz="2400" dirty="0" err="1" smtClean="0">
                <a:latin typeface="Arial" charset="0"/>
                <a:ea typeface="Arial" charset="0"/>
                <a:cs typeface="Arial" charset="0"/>
              </a:rPr>
              <a:t>Cultural</a:t>
            </a:r>
            <a:r>
              <a:rPr lang="pl-PL" sz="2400" dirty="0" smtClean="0">
                <a:latin typeface="Arial" charset="0"/>
                <a:ea typeface="Arial" charset="0"/>
                <a:cs typeface="Arial" charset="0"/>
              </a:rPr>
              <a:t>.</a:t>
            </a:r>
            <a:endParaRPr lang="pl-PL" sz="2400" dirty="0">
              <a:latin typeface="Arial" charset="0"/>
              <a:ea typeface="Arial" charset="0"/>
              <a:cs typeface="Arial" charset="0"/>
            </a:endParaRPr>
          </a:p>
        </p:txBody>
      </p:sp>
    </p:spTree>
    <p:extLst>
      <p:ext uri="{BB962C8B-B14F-4D97-AF65-F5344CB8AC3E}">
        <p14:creationId xmlns:p14="http://schemas.microsoft.com/office/powerpoint/2010/main" val="186586563"/>
      </p:ext>
    </p:extLst>
  </p:cSld>
  <p:clrMapOvr>
    <a:masterClrMapping/>
  </p:clrMapOvr>
  <p:transition/>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23602</TotalTime>
  <Words>2870</Words>
  <Application>Microsoft Office PowerPoint</Application>
  <PresentationFormat>On-screen Show (4:3)</PresentationFormat>
  <Paragraphs>342</Paragraphs>
  <Slides>40</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Tahoma</vt:lpstr>
      <vt:lpstr>Wingdings</vt:lpstr>
      <vt:lpstr>Ocean</vt:lpstr>
      <vt:lpstr>GENDER IDENTITY MANAGEMENT AND LEADERSHIP CHAPTER III  GENDER EQUITY PROBLEMS IN MARITIME    </vt:lpstr>
      <vt:lpstr>PowerPoint Presentation</vt:lpstr>
      <vt:lpstr> GENDER EQUITY PROBLEMS in MARITIME</vt:lpstr>
      <vt:lpstr> GENDER EQUITY PROBLEMS IN MARITIME</vt:lpstr>
      <vt:lpstr>PowerPoint Presentation</vt:lpstr>
      <vt:lpstr>PowerPoint Presentation</vt:lpstr>
      <vt:lpstr> SEX OR GENDER? A COMPARISON                  </vt:lpstr>
      <vt:lpstr>SEX AND GENDER: COMPARATIVE APPROACH</vt:lpstr>
      <vt:lpstr>GENDER AND THE PERCEPTION OF MEN AND WOMEN IN THE SOCIETY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GENDER EQUITY PROBLEMS in MARITIME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Tüdev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Taner Albayrak</dc:creator>
  <cp:lastModifiedBy>Pinar OZDEMIR</cp:lastModifiedBy>
  <cp:revision>1161</cp:revision>
  <dcterms:created xsi:type="dcterms:W3CDTF">2000-03-29T11:13:49Z</dcterms:created>
  <dcterms:modified xsi:type="dcterms:W3CDTF">2019-07-18T06:28:14Z</dcterms:modified>
</cp:coreProperties>
</file>