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516" r:id="rId2"/>
    <p:sldId id="256" r:id="rId3"/>
    <p:sldId id="517" r:id="rId4"/>
    <p:sldId id="788" r:id="rId5"/>
    <p:sldId id="274" r:id="rId6"/>
    <p:sldId id="804" r:id="rId7"/>
    <p:sldId id="802" r:id="rId8"/>
    <p:sldId id="803" r:id="rId9"/>
    <p:sldId id="283" r:id="rId10"/>
    <p:sldId id="753" r:id="rId11"/>
    <p:sldId id="755" r:id="rId12"/>
    <p:sldId id="756" r:id="rId13"/>
    <p:sldId id="757" r:id="rId14"/>
    <p:sldId id="758" r:id="rId15"/>
    <p:sldId id="759" r:id="rId16"/>
    <p:sldId id="760" r:id="rId17"/>
    <p:sldId id="761" r:id="rId18"/>
    <p:sldId id="785" r:id="rId19"/>
    <p:sldId id="786" r:id="rId20"/>
    <p:sldId id="681" r:id="rId21"/>
    <p:sldId id="733" r:id="rId22"/>
    <p:sldId id="763" r:id="rId23"/>
    <p:sldId id="764" r:id="rId24"/>
    <p:sldId id="765" r:id="rId25"/>
    <p:sldId id="766" r:id="rId26"/>
    <p:sldId id="767" r:id="rId27"/>
    <p:sldId id="768" r:id="rId28"/>
    <p:sldId id="769" r:id="rId29"/>
    <p:sldId id="770" r:id="rId30"/>
    <p:sldId id="771" r:id="rId31"/>
    <p:sldId id="739" r:id="rId32"/>
    <p:sldId id="775" r:id="rId33"/>
    <p:sldId id="776" r:id="rId34"/>
    <p:sldId id="787" r:id="rId35"/>
    <p:sldId id="777" r:id="rId36"/>
    <p:sldId id="778" r:id="rId37"/>
    <p:sldId id="779" r:id="rId38"/>
    <p:sldId id="780" r:id="rId39"/>
    <p:sldId id="781" r:id="rId40"/>
    <p:sldId id="782" r:id="rId41"/>
    <p:sldId id="783" r:id="rId42"/>
    <p:sldId id="784" r:id="rId43"/>
    <p:sldId id="799" r:id="rId44"/>
    <p:sldId id="790" r:id="rId45"/>
    <p:sldId id="791" r:id="rId46"/>
    <p:sldId id="793" r:id="rId47"/>
    <p:sldId id="800" r:id="rId48"/>
    <p:sldId id="805" r:id="rId49"/>
    <p:sldId id="801" r:id="rId50"/>
    <p:sldId id="792" r:id="rId51"/>
    <p:sldId id="749" r:id="rId52"/>
    <p:sldId id="796" r:id="rId53"/>
    <p:sldId id="797" r:id="rId54"/>
    <p:sldId id="798" r:id="rId55"/>
    <p:sldId id="725"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9E"/>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1" autoAdjust="0"/>
    <p:restoredTop sz="91456"/>
  </p:normalViewPr>
  <p:slideViewPr>
    <p:cSldViewPr snapToGrid="0">
      <p:cViewPr varScale="1">
        <p:scale>
          <a:sx n="106" d="100"/>
          <a:sy n="106" d="100"/>
        </p:scale>
        <p:origin x="14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3654A5-BCDF-4FAA-A032-7C640419296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6E234E4-AACA-4026-8C50-F78CE4DA7367}">
      <dgm:prSet/>
      <dgm:spPr/>
      <dgm:t>
        <a:bodyPr/>
        <a:lstStyle/>
        <a:p>
          <a:r>
            <a:rPr lang="en-US" b="1" dirty="0"/>
            <a:t>Questions</a:t>
          </a:r>
          <a:endParaRPr lang="en-US" dirty="0"/>
        </a:p>
      </dgm:t>
    </dgm:pt>
    <dgm:pt modelId="{3A3CB113-0C45-4A4B-B8ED-FB8C06234758}" type="parTrans" cxnId="{66098A7A-5596-4737-8513-D2C37A3BEE48}">
      <dgm:prSet/>
      <dgm:spPr/>
      <dgm:t>
        <a:bodyPr/>
        <a:lstStyle/>
        <a:p>
          <a:endParaRPr lang="en-US"/>
        </a:p>
      </dgm:t>
    </dgm:pt>
    <dgm:pt modelId="{00DDAA63-ED92-409D-87AC-090D4ACF159B}" type="sibTrans" cxnId="{66098A7A-5596-4737-8513-D2C37A3BEE48}">
      <dgm:prSet/>
      <dgm:spPr/>
      <dgm:t>
        <a:bodyPr/>
        <a:lstStyle/>
        <a:p>
          <a:endParaRPr lang="en-US"/>
        </a:p>
      </dgm:t>
    </dgm:pt>
    <dgm:pt modelId="{D6951FDF-BDF0-4D12-8697-354C37C3B519}">
      <dgm:prSet/>
      <dgm:spPr/>
      <dgm:t>
        <a:bodyPr/>
        <a:lstStyle/>
        <a:p>
          <a:r>
            <a:rPr lang="en-GB" dirty="0"/>
            <a:t>The article highlights a "momentum to make energy savings." What are the two main reasons the text gives for this trend being "unabated," and how are they relevant to a vessel's overall operation?</a:t>
          </a:r>
          <a:endParaRPr lang="en-US" dirty="0"/>
        </a:p>
      </dgm:t>
    </dgm:pt>
    <dgm:pt modelId="{5EA8150E-2946-408E-A32C-58D36CD3FBD2}" type="parTrans" cxnId="{2FCF8B4A-9C7B-4125-B35C-C49C03F76711}">
      <dgm:prSet/>
      <dgm:spPr/>
      <dgm:t>
        <a:bodyPr/>
        <a:lstStyle/>
        <a:p>
          <a:endParaRPr lang="en-US"/>
        </a:p>
      </dgm:t>
    </dgm:pt>
    <dgm:pt modelId="{722DD145-7317-40F8-BCB7-BB19D82F739E}" type="sibTrans" cxnId="{2FCF8B4A-9C7B-4125-B35C-C49C03F76711}">
      <dgm:prSet/>
      <dgm:spPr/>
      <dgm:t>
        <a:bodyPr/>
        <a:lstStyle/>
        <a:p>
          <a:endParaRPr lang="en-US"/>
        </a:p>
      </dgm:t>
    </dgm:pt>
    <dgm:pt modelId="{DEB20C26-798B-46B8-8807-46343EF61D51}">
      <dgm:prSet/>
      <dgm:spPr/>
      <dgm:t>
        <a:bodyPr/>
        <a:lstStyle/>
        <a:p>
          <a:r>
            <a:rPr lang="en-GB"/>
            <a:t>The article mentions significant financial savings, stating that "savings can be achieved at the building stage, too."</a:t>
          </a:r>
          <a:endParaRPr lang="en-US"/>
        </a:p>
      </dgm:t>
    </dgm:pt>
    <dgm:pt modelId="{D57AE89C-EE65-4B76-9A37-7CAF6F9254DA}" type="parTrans" cxnId="{DB059B15-F0D4-4619-AD37-C382B9770BE8}">
      <dgm:prSet/>
      <dgm:spPr/>
      <dgm:t>
        <a:bodyPr/>
        <a:lstStyle/>
        <a:p>
          <a:endParaRPr lang="en-US"/>
        </a:p>
      </dgm:t>
    </dgm:pt>
    <dgm:pt modelId="{1AE60025-215D-4E22-9C64-D94BE039D5A1}" type="sibTrans" cxnId="{DB059B15-F0D4-4619-AD37-C382B9770BE8}">
      <dgm:prSet/>
      <dgm:spPr/>
      <dgm:t>
        <a:bodyPr/>
        <a:lstStyle/>
        <a:p>
          <a:endParaRPr lang="en-US"/>
        </a:p>
      </dgm:t>
    </dgm:pt>
    <dgm:pt modelId="{32050A9E-F725-4F1C-B850-B3E1B06DEA0E}">
      <dgm:prSet/>
      <dgm:spPr/>
      <dgm:t>
        <a:bodyPr/>
        <a:lstStyle/>
        <a:p>
          <a:r>
            <a:rPr lang="en-GB" dirty="0"/>
            <a:t>What specific financial metric is used to measure the success of energy savings?</a:t>
          </a:r>
          <a:endParaRPr lang="en-US" dirty="0"/>
        </a:p>
      </dgm:t>
    </dgm:pt>
    <dgm:pt modelId="{53AB975D-48A6-4AA4-A15E-1ED6F5F86105}" type="parTrans" cxnId="{0CAB54F4-434B-44B6-B76C-00A7AC08BC15}">
      <dgm:prSet/>
      <dgm:spPr/>
      <dgm:t>
        <a:bodyPr/>
        <a:lstStyle/>
        <a:p>
          <a:endParaRPr lang="en-US"/>
        </a:p>
      </dgm:t>
    </dgm:pt>
    <dgm:pt modelId="{A70D87EB-F2FE-4082-BEC2-3073E7BAB740}" type="sibTrans" cxnId="{0CAB54F4-434B-44B6-B76C-00A7AC08BC15}">
      <dgm:prSet/>
      <dgm:spPr/>
      <dgm:t>
        <a:bodyPr/>
        <a:lstStyle/>
        <a:p>
          <a:endParaRPr lang="en-US"/>
        </a:p>
      </dgm:t>
    </dgm:pt>
    <dgm:pt modelId="{6206DDB6-4CFE-49EC-989D-C776A86257D0}">
      <dgm:prSet/>
      <dgm:spPr/>
      <dgm:t>
        <a:bodyPr/>
        <a:lstStyle/>
        <a:p>
          <a:r>
            <a:rPr lang="en-GB" dirty="0"/>
            <a:t>How do these savings relate to both newbuilds and existing vessels?</a:t>
          </a:r>
          <a:endParaRPr lang="en-US" dirty="0"/>
        </a:p>
      </dgm:t>
    </dgm:pt>
    <dgm:pt modelId="{9DD4EBB4-E8FC-48C4-8414-5F7850DF902B}" type="parTrans" cxnId="{1824B28C-3698-4ACF-B75A-01D9886ED6EB}">
      <dgm:prSet/>
      <dgm:spPr/>
      <dgm:t>
        <a:bodyPr/>
        <a:lstStyle/>
        <a:p>
          <a:endParaRPr lang="en-US"/>
        </a:p>
      </dgm:t>
    </dgm:pt>
    <dgm:pt modelId="{8275155E-93A5-47BE-BF4D-1A13338CD97D}" type="sibTrans" cxnId="{1824B28C-3698-4ACF-B75A-01D9886ED6EB}">
      <dgm:prSet/>
      <dgm:spPr/>
      <dgm:t>
        <a:bodyPr/>
        <a:lstStyle/>
        <a:p>
          <a:endParaRPr lang="en-US"/>
        </a:p>
      </dgm:t>
    </dgm:pt>
    <dgm:pt modelId="{503D4AC1-C7E6-A94E-9792-FCA0869FDD7A}" type="pres">
      <dgm:prSet presAssocID="{913654A5-BCDF-4FAA-A032-7C640419296E}" presName="linear" presStyleCnt="0">
        <dgm:presLayoutVars>
          <dgm:animLvl val="lvl"/>
          <dgm:resizeHandles val="exact"/>
        </dgm:presLayoutVars>
      </dgm:prSet>
      <dgm:spPr/>
    </dgm:pt>
    <dgm:pt modelId="{09E0B062-0808-C84F-BE1C-588388D77B95}" type="pres">
      <dgm:prSet presAssocID="{C6E234E4-AACA-4026-8C50-F78CE4DA7367}" presName="parentText" presStyleLbl="node1" presStyleIdx="0" presStyleCnt="1">
        <dgm:presLayoutVars>
          <dgm:chMax val="0"/>
          <dgm:bulletEnabled val="1"/>
        </dgm:presLayoutVars>
      </dgm:prSet>
      <dgm:spPr/>
    </dgm:pt>
    <dgm:pt modelId="{EF434E75-BEFF-5F44-8FDF-C331392AE84D}" type="pres">
      <dgm:prSet presAssocID="{C6E234E4-AACA-4026-8C50-F78CE4DA7367}" presName="childText" presStyleLbl="revTx" presStyleIdx="0" presStyleCnt="1">
        <dgm:presLayoutVars>
          <dgm:bulletEnabled val="1"/>
        </dgm:presLayoutVars>
      </dgm:prSet>
      <dgm:spPr/>
    </dgm:pt>
  </dgm:ptLst>
  <dgm:cxnLst>
    <dgm:cxn modelId="{DB059B15-F0D4-4619-AD37-C382B9770BE8}" srcId="{C6E234E4-AACA-4026-8C50-F78CE4DA7367}" destId="{DEB20C26-798B-46B8-8807-46343EF61D51}" srcOrd="1" destOrd="0" parTransId="{D57AE89C-EE65-4B76-9A37-7CAF6F9254DA}" sibTransId="{1AE60025-215D-4E22-9C64-D94BE039D5A1}"/>
    <dgm:cxn modelId="{0D60573D-C446-7B4C-9169-657937F497F1}" type="presOf" srcId="{D6951FDF-BDF0-4D12-8697-354C37C3B519}" destId="{EF434E75-BEFF-5F44-8FDF-C331392AE84D}" srcOrd="0" destOrd="0" presId="urn:microsoft.com/office/officeart/2005/8/layout/vList2"/>
    <dgm:cxn modelId="{B80C1247-FCB9-EA42-ACEB-1BC27D95D1EA}" type="presOf" srcId="{DEB20C26-798B-46B8-8807-46343EF61D51}" destId="{EF434E75-BEFF-5F44-8FDF-C331392AE84D}" srcOrd="0" destOrd="1" presId="urn:microsoft.com/office/officeart/2005/8/layout/vList2"/>
    <dgm:cxn modelId="{2FCF8B4A-9C7B-4125-B35C-C49C03F76711}" srcId="{C6E234E4-AACA-4026-8C50-F78CE4DA7367}" destId="{D6951FDF-BDF0-4D12-8697-354C37C3B519}" srcOrd="0" destOrd="0" parTransId="{5EA8150E-2946-408E-A32C-58D36CD3FBD2}" sibTransId="{722DD145-7317-40F8-BCB7-BB19D82F739E}"/>
    <dgm:cxn modelId="{0A020857-D403-DF4E-84FE-43E7B27B5458}" type="presOf" srcId="{913654A5-BCDF-4FAA-A032-7C640419296E}" destId="{503D4AC1-C7E6-A94E-9792-FCA0869FDD7A}" srcOrd="0" destOrd="0" presId="urn:microsoft.com/office/officeart/2005/8/layout/vList2"/>
    <dgm:cxn modelId="{66098A7A-5596-4737-8513-D2C37A3BEE48}" srcId="{913654A5-BCDF-4FAA-A032-7C640419296E}" destId="{C6E234E4-AACA-4026-8C50-F78CE4DA7367}" srcOrd="0" destOrd="0" parTransId="{3A3CB113-0C45-4A4B-B8ED-FB8C06234758}" sibTransId="{00DDAA63-ED92-409D-87AC-090D4ACF159B}"/>
    <dgm:cxn modelId="{1824B28C-3698-4ACF-B75A-01D9886ED6EB}" srcId="{C6E234E4-AACA-4026-8C50-F78CE4DA7367}" destId="{6206DDB6-4CFE-49EC-989D-C776A86257D0}" srcOrd="3" destOrd="0" parTransId="{9DD4EBB4-E8FC-48C4-8414-5F7850DF902B}" sibTransId="{8275155E-93A5-47BE-BF4D-1A13338CD97D}"/>
    <dgm:cxn modelId="{5686AA9A-6BCF-484A-AF07-AF359A6B73D5}" type="presOf" srcId="{6206DDB6-4CFE-49EC-989D-C776A86257D0}" destId="{EF434E75-BEFF-5F44-8FDF-C331392AE84D}" srcOrd="0" destOrd="3" presId="urn:microsoft.com/office/officeart/2005/8/layout/vList2"/>
    <dgm:cxn modelId="{0D2D30BB-A68E-9347-91D2-DF6DCE3CA968}" type="presOf" srcId="{C6E234E4-AACA-4026-8C50-F78CE4DA7367}" destId="{09E0B062-0808-C84F-BE1C-588388D77B95}" srcOrd="0" destOrd="0" presId="urn:microsoft.com/office/officeart/2005/8/layout/vList2"/>
    <dgm:cxn modelId="{F60352D7-A0BC-094D-91C3-2625F9B04454}" type="presOf" srcId="{32050A9E-F725-4F1C-B850-B3E1B06DEA0E}" destId="{EF434E75-BEFF-5F44-8FDF-C331392AE84D}" srcOrd="0" destOrd="2" presId="urn:microsoft.com/office/officeart/2005/8/layout/vList2"/>
    <dgm:cxn modelId="{0CAB54F4-434B-44B6-B76C-00A7AC08BC15}" srcId="{C6E234E4-AACA-4026-8C50-F78CE4DA7367}" destId="{32050A9E-F725-4F1C-B850-B3E1B06DEA0E}" srcOrd="2" destOrd="0" parTransId="{53AB975D-48A6-4AA4-A15E-1ED6F5F86105}" sibTransId="{A70D87EB-F2FE-4082-BEC2-3073E7BAB740}"/>
    <dgm:cxn modelId="{66ABD4F3-F94D-3349-B0DD-8244E611EDA7}" type="presParOf" srcId="{503D4AC1-C7E6-A94E-9792-FCA0869FDD7A}" destId="{09E0B062-0808-C84F-BE1C-588388D77B95}" srcOrd="0" destOrd="0" presId="urn:microsoft.com/office/officeart/2005/8/layout/vList2"/>
    <dgm:cxn modelId="{8E9D9C8C-13AD-8940-A5F7-7A8B9ECFD021}" type="presParOf" srcId="{503D4AC1-C7E6-A94E-9792-FCA0869FDD7A}" destId="{EF434E75-BEFF-5F44-8FDF-C331392AE84D}" srcOrd="1"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3654A5-BCDF-4FAA-A032-7C64041929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6E234E4-AACA-4026-8C50-F78CE4DA7367}">
      <dgm:prSet/>
      <dgm:spPr/>
      <dgm:t>
        <a:bodyPr/>
        <a:lstStyle/>
        <a:p>
          <a:r>
            <a:rPr lang="en-US" b="1" dirty="0"/>
            <a:t>Questions</a:t>
          </a:r>
          <a:endParaRPr lang="en-US" dirty="0"/>
        </a:p>
      </dgm:t>
    </dgm:pt>
    <dgm:pt modelId="{3A3CB113-0C45-4A4B-B8ED-FB8C06234758}" type="parTrans" cxnId="{66098A7A-5596-4737-8513-D2C37A3BEE48}">
      <dgm:prSet/>
      <dgm:spPr/>
      <dgm:t>
        <a:bodyPr/>
        <a:lstStyle/>
        <a:p>
          <a:endParaRPr lang="en-US"/>
        </a:p>
      </dgm:t>
    </dgm:pt>
    <dgm:pt modelId="{00DDAA63-ED92-409D-87AC-090D4ACF159B}" type="sibTrans" cxnId="{66098A7A-5596-4737-8513-D2C37A3BEE48}">
      <dgm:prSet/>
      <dgm:spPr/>
      <dgm:t>
        <a:bodyPr/>
        <a:lstStyle/>
        <a:p>
          <a:endParaRPr lang="en-US"/>
        </a:p>
      </dgm:t>
    </dgm:pt>
    <dgm:pt modelId="{D6951FDF-BDF0-4D12-8697-354C37C3B519}">
      <dgm:prSet/>
      <dgm:spPr/>
      <dgm:t>
        <a:bodyPr/>
        <a:lstStyle/>
        <a:p>
          <a:r>
            <a:rPr lang="en-GB" dirty="0"/>
            <a:t> The text introduces the </a:t>
          </a:r>
          <a:r>
            <a:rPr lang="en-GB" dirty="0" err="1"/>
            <a:t>SeaKing</a:t>
          </a:r>
          <a:r>
            <a:rPr lang="en-GB" dirty="0"/>
            <a:t> Catering Management System (CMS). Besides simply providing data, how does the article suggest this system directly influences the </a:t>
          </a:r>
          <a:r>
            <a:rPr lang="en-GB" dirty="0" err="1"/>
            <a:t>behavior</a:t>
          </a:r>
          <a:r>
            <a:rPr lang="en-GB" dirty="0"/>
            <a:t> and mindset of the galley crew?</a:t>
          </a:r>
          <a:endParaRPr lang="en-US" dirty="0"/>
        </a:p>
      </dgm:t>
    </dgm:pt>
    <dgm:pt modelId="{5EA8150E-2946-408E-A32C-58D36CD3FBD2}" type="parTrans" cxnId="{2FCF8B4A-9C7B-4125-B35C-C49C03F76711}">
      <dgm:prSet/>
      <dgm:spPr/>
      <dgm:t>
        <a:bodyPr/>
        <a:lstStyle/>
        <a:p>
          <a:endParaRPr lang="en-US"/>
        </a:p>
      </dgm:t>
    </dgm:pt>
    <dgm:pt modelId="{722DD145-7317-40F8-BCB7-BB19D82F739E}" type="sibTrans" cxnId="{2FCF8B4A-9C7B-4125-B35C-C49C03F76711}">
      <dgm:prSet/>
      <dgm:spPr/>
      <dgm:t>
        <a:bodyPr/>
        <a:lstStyle/>
        <a:p>
          <a:endParaRPr lang="en-US"/>
        </a:p>
      </dgm:t>
    </dgm:pt>
    <dgm:pt modelId="{9AA49277-1763-8141-93BB-E4BB1DC5F719}">
      <dgm:prSet/>
      <dgm:spPr/>
      <dgm:t>
        <a:bodyPr/>
        <a:lstStyle/>
        <a:p>
          <a:r>
            <a:rPr lang="en-GB" dirty="0"/>
            <a:t>The article describes both the </a:t>
          </a:r>
          <a:r>
            <a:rPr lang="en-GB" dirty="0" err="1"/>
            <a:t>SeaKing</a:t>
          </a:r>
          <a:r>
            <a:rPr lang="en-GB" dirty="0"/>
            <a:t> CMS and Halton’s MARVEL system as having a "demand-based ventilation" function.</a:t>
          </a:r>
        </a:p>
      </dgm:t>
    </dgm:pt>
    <dgm:pt modelId="{74A2580A-635F-AD4C-B340-1DA607B1465C}" type="parTrans" cxnId="{28C6339D-FF9B-414B-B50C-BC602812915D}">
      <dgm:prSet/>
      <dgm:spPr/>
      <dgm:t>
        <a:bodyPr/>
        <a:lstStyle/>
        <a:p>
          <a:endParaRPr lang="en-GB"/>
        </a:p>
      </dgm:t>
    </dgm:pt>
    <dgm:pt modelId="{1EA56F29-7318-BB4E-A305-5CC56B3E13CD}" type="sibTrans" cxnId="{28C6339D-FF9B-414B-B50C-BC602812915D}">
      <dgm:prSet/>
      <dgm:spPr/>
      <dgm:t>
        <a:bodyPr/>
        <a:lstStyle/>
        <a:p>
          <a:endParaRPr lang="en-GB"/>
        </a:p>
      </dgm:t>
    </dgm:pt>
    <dgm:pt modelId="{BFF17F42-A550-1C46-B664-52EA16F92F67}">
      <dgm:prSet/>
      <dgm:spPr/>
      <dgm:t>
        <a:bodyPr/>
        <a:lstStyle/>
        <a:p>
          <a:r>
            <a:rPr lang="en-GB" dirty="0"/>
            <a:t> In simple terms, how is this different from a traditional ventilation system?</a:t>
          </a:r>
        </a:p>
      </dgm:t>
    </dgm:pt>
    <dgm:pt modelId="{D1C7F1D5-D22C-E446-9711-0566EA00AE8E}" type="parTrans" cxnId="{3131731B-2B52-C34A-AF0B-E9083C071C55}">
      <dgm:prSet/>
      <dgm:spPr/>
      <dgm:t>
        <a:bodyPr/>
        <a:lstStyle/>
        <a:p>
          <a:endParaRPr lang="en-GB"/>
        </a:p>
      </dgm:t>
    </dgm:pt>
    <dgm:pt modelId="{C117203D-30E4-F448-9819-0ADAB088176C}" type="sibTrans" cxnId="{3131731B-2B52-C34A-AF0B-E9083C071C55}">
      <dgm:prSet/>
      <dgm:spPr/>
      <dgm:t>
        <a:bodyPr/>
        <a:lstStyle/>
        <a:p>
          <a:endParaRPr lang="en-GB"/>
        </a:p>
      </dgm:t>
    </dgm:pt>
    <dgm:pt modelId="{503D4AC1-C7E6-A94E-9792-FCA0869FDD7A}" type="pres">
      <dgm:prSet presAssocID="{913654A5-BCDF-4FAA-A032-7C640419296E}" presName="linear" presStyleCnt="0">
        <dgm:presLayoutVars>
          <dgm:animLvl val="lvl"/>
          <dgm:resizeHandles val="exact"/>
        </dgm:presLayoutVars>
      </dgm:prSet>
      <dgm:spPr/>
    </dgm:pt>
    <dgm:pt modelId="{09E0B062-0808-C84F-BE1C-588388D77B95}" type="pres">
      <dgm:prSet presAssocID="{C6E234E4-AACA-4026-8C50-F78CE4DA7367}" presName="parentText" presStyleLbl="node1" presStyleIdx="0" presStyleCnt="1" custLinFactNeighborY="-696">
        <dgm:presLayoutVars>
          <dgm:chMax val="0"/>
          <dgm:bulletEnabled val="1"/>
        </dgm:presLayoutVars>
      </dgm:prSet>
      <dgm:spPr/>
    </dgm:pt>
    <dgm:pt modelId="{EF434E75-BEFF-5F44-8FDF-C331392AE84D}" type="pres">
      <dgm:prSet presAssocID="{C6E234E4-AACA-4026-8C50-F78CE4DA7367}" presName="childText" presStyleLbl="revTx" presStyleIdx="0" presStyleCnt="1">
        <dgm:presLayoutVars>
          <dgm:bulletEnabled val="1"/>
        </dgm:presLayoutVars>
      </dgm:prSet>
      <dgm:spPr/>
    </dgm:pt>
  </dgm:ptLst>
  <dgm:cxnLst>
    <dgm:cxn modelId="{60B45E0B-9CF6-FD4A-92B2-34C75B3257BA}" type="presOf" srcId="{BFF17F42-A550-1C46-B664-52EA16F92F67}" destId="{EF434E75-BEFF-5F44-8FDF-C331392AE84D}" srcOrd="0" destOrd="2" presId="urn:microsoft.com/office/officeart/2005/8/layout/vList2"/>
    <dgm:cxn modelId="{3131731B-2B52-C34A-AF0B-E9083C071C55}" srcId="{C6E234E4-AACA-4026-8C50-F78CE4DA7367}" destId="{BFF17F42-A550-1C46-B664-52EA16F92F67}" srcOrd="2" destOrd="0" parTransId="{D1C7F1D5-D22C-E446-9711-0566EA00AE8E}" sibTransId="{C117203D-30E4-F448-9819-0ADAB088176C}"/>
    <dgm:cxn modelId="{0D60573D-C446-7B4C-9169-657937F497F1}" type="presOf" srcId="{D6951FDF-BDF0-4D12-8697-354C37C3B519}" destId="{EF434E75-BEFF-5F44-8FDF-C331392AE84D}" srcOrd="0" destOrd="0" presId="urn:microsoft.com/office/officeart/2005/8/layout/vList2"/>
    <dgm:cxn modelId="{2FCF8B4A-9C7B-4125-B35C-C49C03F76711}" srcId="{C6E234E4-AACA-4026-8C50-F78CE4DA7367}" destId="{D6951FDF-BDF0-4D12-8697-354C37C3B519}" srcOrd="0" destOrd="0" parTransId="{5EA8150E-2946-408E-A32C-58D36CD3FBD2}" sibTransId="{722DD145-7317-40F8-BCB7-BB19D82F739E}"/>
    <dgm:cxn modelId="{0A020857-D403-DF4E-84FE-43E7B27B5458}" type="presOf" srcId="{913654A5-BCDF-4FAA-A032-7C640419296E}" destId="{503D4AC1-C7E6-A94E-9792-FCA0869FDD7A}" srcOrd="0" destOrd="0" presId="urn:microsoft.com/office/officeart/2005/8/layout/vList2"/>
    <dgm:cxn modelId="{0F05CC6C-A6BD-8A41-804A-663FEC4928B1}" type="presOf" srcId="{9AA49277-1763-8141-93BB-E4BB1DC5F719}" destId="{EF434E75-BEFF-5F44-8FDF-C331392AE84D}" srcOrd="0" destOrd="1" presId="urn:microsoft.com/office/officeart/2005/8/layout/vList2"/>
    <dgm:cxn modelId="{66098A7A-5596-4737-8513-D2C37A3BEE48}" srcId="{913654A5-BCDF-4FAA-A032-7C640419296E}" destId="{C6E234E4-AACA-4026-8C50-F78CE4DA7367}" srcOrd="0" destOrd="0" parTransId="{3A3CB113-0C45-4A4B-B8ED-FB8C06234758}" sibTransId="{00DDAA63-ED92-409D-87AC-090D4ACF159B}"/>
    <dgm:cxn modelId="{28C6339D-FF9B-414B-B50C-BC602812915D}" srcId="{C6E234E4-AACA-4026-8C50-F78CE4DA7367}" destId="{9AA49277-1763-8141-93BB-E4BB1DC5F719}" srcOrd="1" destOrd="0" parTransId="{74A2580A-635F-AD4C-B340-1DA607B1465C}" sibTransId="{1EA56F29-7318-BB4E-A305-5CC56B3E13CD}"/>
    <dgm:cxn modelId="{0D2D30BB-A68E-9347-91D2-DF6DCE3CA968}" type="presOf" srcId="{C6E234E4-AACA-4026-8C50-F78CE4DA7367}" destId="{09E0B062-0808-C84F-BE1C-588388D77B95}" srcOrd="0" destOrd="0" presId="urn:microsoft.com/office/officeart/2005/8/layout/vList2"/>
    <dgm:cxn modelId="{66ABD4F3-F94D-3349-B0DD-8244E611EDA7}" type="presParOf" srcId="{503D4AC1-C7E6-A94E-9792-FCA0869FDD7A}" destId="{09E0B062-0808-C84F-BE1C-588388D77B95}" srcOrd="0" destOrd="0" presId="urn:microsoft.com/office/officeart/2005/8/layout/vList2"/>
    <dgm:cxn modelId="{8E9D9C8C-13AD-8940-A5F7-7A8B9ECFD021}" type="presParOf" srcId="{503D4AC1-C7E6-A94E-9792-FCA0869FDD7A}" destId="{EF434E75-BEFF-5F44-8FDF-C331392AE84D}" srcOrd="1"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3654A5-BCDF-4FAA-A032-7C64041929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6E234E4-AACA-4026-8C50-F78CE4DA7367}">
      <dgm:prSet/>
      <dgm:spPr/>
      <dgm:t>
        <a:bodyPr/>
        <a:lstStyle/>
        <a:p>
          <a:r>
            <a:rPr lang="en-US" b="1" dirty="0"/>
            <a:t>Questions</a:t>
          </a:r>
          <a:endParaRPr lang="en-US" dirty="0"/>
        </a:p>
      </dgm:t>
    </dgm:pt>
    <dgm:pt modelId="{3A3CB113-0C45-4A4B-B8ED-FB8C06234758}" type="parTrans" cxnId="{66098A7A-5596-4737-8513-D2C37A3BEE48}">
      <dgm:prSet/>
      <dgm:spPr/>
      <dgm:t>
        <a:bodyPr/>
        <a:lstStyle/>
        <a:p>
          <a:endParaRPr lang="en-US"/>
        </a:p>
      </dgm:t>
    </dgm:pt>
    <dgm:pt modelId="{00DDAA63-ED92-409D-87AC-090D4ACF159B}" type="sibTrans" cxnId="{66098A7A-5596-4737-8513-D2C37A3BEE48}">
      <dgm:prSet/>
      <dgm:spPr/>
      <dgm:t>
        <a:bodyPr/>
        <a:lstStyle/>
        <a:p>
          <a:endParaRPr lang="en-US"/>
        </a:p>
      </dgm:t>
    </dgm:pt>
    <dgm:pt modelId="{D6951FDF-BDF0-4D12-8697-354C37C3B519}">
      <dgm:prSet/>
      <dgm:spPr/>
      <dgm:t>
        <a:bodyPr/>
        <a:lstStyle/>
        <a:p>
          <a:r>
            <a:rPr lang="en-GB" dirty="0"/>
            <a:t> Why is this particular feature so important for energy savings, both in terms of operational costs and infrastructure?</a:t>
          </a:r>
          <a:endParaRPr lang="en-US" dirty="0"/>
        </a:p>
      </dgm:t>
    </dgm:pt>
    <dgm:pt modelId="{5EA8150E-2946-408E-A32C-58D36CD3FBD2}" type="parTrans" cxnId="{2FCF8B4A-9C7B-4125-B35C-C49C03F76711}">
      <dgm:prSet/>
      <dgm:spPr/>
      <dgm:t>
        <a:bodyPr/>
        <a:lstStyle/>
        <a:p>
          <a:endParaRPr lang="en-US"/>
        </a:p>
      </dgm:t>
    </dgm:pt>
    <dgm:pt modelId="{722DD145-7317-40F8-BCB7-BB19D82F739E}" type="sibTrans" cxnId="{2FCF8B4A-9C7B-4125-B35C-C49C03F76711}">
      <dgm:prSet/>
      <dgm:spPr/>
      <dgm:t>
        <a:bodyPr/>
        <a:lstStyle/>
        <a:p>
          <a:endParaRPr lang="en-US"/>
        </a:p>
      </dgm:t>
    </dgm:pt>
    <dgm:pt modelId="{1D2A6D9E-9AD3-2243-8829-7DD2DA83EADD}">
      <dgm:prSet/>
      <dgm:spPr/>
      <dgm:t>
        <a:bodyPr/>
        <a:lstStyle/>
        <a:p>
          <a:r>
            <a:rPr lang="en-GB" dirty="0"/>
            <a:t>The article discusses technologies like MKN’s </a:t>
          </a:r>
          <a:r>
            <a:rPr lang="en-GB" dirty="0" err="1"/>
            <a:t>FlexiCombi</a:t>
          </a:r>
          <a:r>
            <a:rPr lang="en-GB" dirty="0"/>
            <a:t> </a:t>
          </a:r>
          <a:r>
            <a:rPr lang="en-GB" dirty="0" err="1"/>
            <a:t>MagicPilot</a:t>
          </a:r>
          <a:r>
            <a:rPr lang="en-GB" dirty="0"/>
            <a:t> that display consumption figures directly to the user. From a seafarer's perspective, what is the value of having this information readily available on a piece of equipment?</a:t>
          </a:r>
        </a:p>
      </dgm:t>
    </dgm:pt>
    <dgm:pt modelId="{350F12B4-670F-4040-BC9F-16EE2A6CEF8C}" type="parTrans" cxnId="{0E7B084F-DFBF-D34E-92FC-7B6998D62453}">
      <dgm:prSet/>
      <dgm:spPr/>
      <dgm:t>
        <a:bodyPr/>
        <a:lstStyle/>
        <a:p>
          <a:endParaRPr lang="en-GB"/>
        </a:p>
      </dgm:t>
    </dgm:pt>
    <dgm:pt modelId="{EB6D05B4-D993-B445-A4A0-E0C09B96FB0F}" type="sibTrans" cxnId="{0E7B084F-DFBF-D34E-92FC-7B6998D62453}">
      <dgm:prSet/>
      <dgm:spPr/>
      <dgm:t>
        <a:bodyPr/>
        <a:lstStyle/>
        <a:p>
          <a:endParaRPr lang="en-GB"/>
        </a:p>
      </dgm:t>
    </dgm:pt>
    <dgm:pt modelId="{503D4AC1-C7E6-A94E-9792-FCA0869FDD7A}" type="pres">
      <dgm:prSet presAssocID="{913654A5-BCDF-4FAA-A032-7C640419296E}" presName="linear" presStyleCnt="0">
        <dgm:presLayoutVars>
          <dgm:animLvl val="lvl"/>
          <dgm:resizeHandles val="exact"/>
        </dgm:presLayoutVars>
      </dgm:prSet>
      <dgm:spPr/>
    </dgm:pt>
    <dgm:pt modelId="{09E0B062-0808-C84F-BE1C-588388D77B95}" type="pres">
      <dgm:prSet presAssocID="{C6E234E4-AACA-4026-8C50-F78CE4DA7367}" presName="parentText" presStyleLbl="node1" presStyleIdx="0" presStyleCnt="1" custLinFactNeighborX="-261" custLinFactNeighborY="-496">
        <dgm:presLayoutVars>
          <dgm:chMax val="0"/>
          <dgm:bulletEnabled val="1"/>
        </dgm:presLayoutVars>
      </dgm:prSet>
      <dgm:spPr/>
    </dgm:pt>
    <dgm:pt modelId="{EF434E75-BEFF-5F44-8FDF-C331392AE84D}" type="pres">
      <dgm:prSet presAssocID="{C6E234E4-AACA-4026-8C50-F78CE4DA7367}" presName="childText" presStyleLbl="revTx" presStyleIdx="0" presStyleCnt="1">
        <dgm:presLayoutVars>
          <dgm:bulletEnabled val="1"/>
        </dgm:presLayoutVars>
      </dgm:prSet>
      <dgm:spPr/>
    </dgm:pt>
  </dgm:ptLst>
  <dgm:cxnLst>
    <dgm:cxn modelId="{0D60573D-C446-7B4C-9169-657937F497F1}" type="presOf" srcId="{D6951FDF-BDF0-4D12-8697-354C37C3B519}" destId="{EF434E75-BEFF-5F44-8FDF-C331392AE84D}" srcOrd="0" destOrd="0" presId="urn:microsoft.com/office/officeart/2005/8/layout/vList2"/>
    <dgm:cxn modelId="{63EDC044-9483-9440-8DEE-EBE07C7F1785}" type="presOf" srcId="{1D2A6D9E-9AD3-2243-8829-7DD2DA83EADD}" destId="{EF434E75-BEFF-5F44-8FDF-C331392AE84D}" srcOrd="0" destOrd="1" presId="urn:microsoft.com/office/officeart/2005/8/layout/vList2"/>
    <dgm:cxn modelId="{2FCF8B4A-9C7B-4125-B35C-C49C03F76711}" srcId="{C6E234E4-AACA-4026-8C50-F78CE4DA7367}" destId="{D6951FDF-BDF0-4D12-8697-354C37C3B519}" srcOrd="0" destOrd="0" parTransId="{5EA8150E-2946-408E-A32C-58D36CD3FBD2}" sibTransId="{722DD145-7317-40F8-BCB7-BB19D82F739E}"/>
    <dgm:cxn modelId="{0E7B084F-DFBF-D34E-92FC-7B6998D62453}" srcId="{C6E234E4-AACA-4026-8C50-F78CE4DA7367}" destId="{1D2A6D9E-9AD3-2243-8829-7DD2DA83EADD}" srcOrd="1" destOrd="0" parTransId="{350F12B4-670F-4040-BC9F-16EE2A6CEF8C}" sibTransId="{EB6D05B4-D993-B445-A4A0-E0C09B96FB0F}"/>
    <dgm:cxn modelId="{0A020857-D403-DF4E-84FE-43E7B27B5458}" type="presOf" srcId="{913654A5-BCDF-4FAA-A032-7C640419296E}" destId="{503D4AC1-C7E6-A94E-9792-FCA0869FDD7A}" srcOrd="0" destOrd="0" presId="urn:microsoft.com/office/officeart/2005/8/layout/vList2"/>
    <dgm:cxn modelId="{66098A7A-5596-4737-8513-D2C37A3BEE48}" srcId="{913654A5-BCDF-4FAA-A032-7C640419296E}" destId="{C6E234E4-AACA-4026-8C50-F78CE4DA7367}" srcOrd="0" destOrd="0" parTransId="{3A3CB113-0C45-4A4B-B8ED-FB8C06234758}" sibTransId="{00DDAA63-ED92-409D-87AC-090D4ACF159B}"/>
    <dgm:cxn modelId="{0D2D30BB-A68E-9347-91D2-DF6DCE3CA968}" type="presOf" srcId="{C6E234E4-AACA-4026-8C50-F78CE4DA7367}" destId="{09E0B062-0808-C84F-BE1C-588388D77B95}" srcOrd="0" destOrd="0" presId="urn:microsoft.com/office/officeart/2005/8/layout/vList2"/>
    <dgm:cxn modelId="{66ABD4F3-F94D-3349-B0DD-8244E611EDA7}" type="presParOf" srcId="{503D4AC1-C7E6-A94E-9792-FCA0869FDD7A}" destId="{09E0B062-0808-C84F-BE1C-588388D77B95}" srcOrd="0" destOrd="0" presId="urn:microsoft.com/office/officeart/2005/8/layout/vList2"/>
    <dgm:cxn modelId="{8E9D9C8C-13AD-8940-A5F7-7A8B9ECFD021}" type="presParOf" srcId="{503D4AC1-C7E6-A94E-9792-FCA0869FDD7A}" destId="{EF434E75-BEFF-5F44-8FDF-C331392AE84D}" srcOrd="1"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0B062-0808-C84F-BE1C-588388D77B95}">
      <dsp:nvSpPr>
        <dsp:cNvPr id="0" name=""/>
        <dsp:cNvSpPr/>
      </dsp:nvSpPr>
      <dsp:spPr>
        <a:xfrm>
          <a:off x="0" y="51642"/>
          <a:ext cx="5840361"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Questions</a:t>
          </a:r>
          <a:endParaRPr lang="en-US" sz="2300" kern="1200" dirty="0"/>
        </a:p>
      </dsp:txBody>
      <dsp:txXfrm>
        <a:off x="26930" y="78572"/>
        <a:ext cx="5786501" cy="497795"/>
      </dsp:txXfrm>
    </dsp:sp>
    <dsp:sp modelId="{EF434E75-BEFF-5F44-8FDF-C331392AE84D}">
      <dsp:nvSpPr>
        <dsp:cNvPr id="0" name=""/>
        <dsp:cNvSpPr/>
      </dsp:nvSpPr>
      <dsp:spPr>
        <a:xfrm>
          <a:off x="0" y="603297"/>
          <a:ext cx="5840361" cy="276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43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GB" sz="1800" kern="1200" dirty="0"/>
            <a:t>The article highlights a "momentum to make energy savings." What are the two main reasons the text gives for this trend being "unabated," and how are they relevant to a vessel's overall operation?</a:t>
          </a:r>
          <a:endParaRPr lang="en-US" sz="1800" kern="1200" dirty="0"/>
        </a:p>
        <a:p>
          <a:pPr marL="171450" lvl="1" indent="-171450" algn="l" defTabSz="800100">
            <a:lnSpc>
              <a:spcPct val="90000"/>
            </a:lnSpc>
            <a:spcBef>
              <a:spcPct val="0"/>
            </a:spcBef>
            <a:spcAft>
              <a:spcPct val="20000"/>
            </a:spcAft>
            <a:buChar char="•"/>
          </a:pPr>
          <a:r>
            <a:rPr lang="en-GB" sz="1800" kern="1200"/>
            <a:t>The article mentions significant financial savings, stating that "savings can be achieved at the building stage, too."</a:t>
          </a:r>
          <a:endParaRPr lang="en-US" sz="1800" kern="1200"/>
        </a:p>
        <a:p>
          <a:pPr marL="171450" lvl="1" indent="-171450" algn="l" defTabSz="800100">
            <a:lnSpc>
              <a:spcPct val="90000"/>
            </a:lnSpc>
            <a:spcBef>
              <a:spcPct val="0"/>
            </a:spcBef>
            <a:spcAft>
              <a:spcPct val="20000"/>
            </a:spcAft>
            <a:buChar char="•"/>
          </a:pPr>
          <a:r>
            <a:rPr lang="en-GB" sz="1800" kern="1200" dirty="0"/>
            <a:t>What specific financial metric is used to measure the success of energy savings?</a:t>
          </a:r>
          <a:endParaRPr lang="en-US" sz="1800" kern="1200" dirty="0"/>
        </a:p>
        <a:p>
          <a:pPr marL="171450" lvl="1" indent="-171450" algn="l" defTabSz="800100">
            <a:lnSpc>
              <a:spcPct val="90000"/>
            </a:lnSpc>
            <a:spcBef>
              <a:spcPct val="0"/>
            </a:spcBef>
            <a:spcAft>
              <a:spcPct val="20000"/>
            </a:spcAft>
            <a:buChar char="•"/>
          </a:pPr>
          <a:r>
            <a:rPr lang="en-GB" sz="1800" kern="1200" dirty="0"/>
            <a:t>How do these savings relate to both newbuilds and existing vessels?</a:t>
          </a:r>
          <a:endParaRPr lang="en-US" sz="1800" kern="1200" dirty="0"/>
        </a:p>
      </dsp:txBody>
      <dsp:txXfrm>
        <a:off x="0" y="603297"/>
        <a:ext cx="5840361" cy="2761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0B062-0808-C84F-BE1C-588388D77B95}">
      <dsp:nvSpPr>
        <dsp:cNvPr id="0" name=""/>
        <dsp:cNvSpPr/>
      </dsp:nvSpPr>
      <dsp:spPr>
        <a:xfrm>
          <a:off x="0" y="0"/>
          <a:ext cx="5840361"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Questions</a:t>
          </a:r>
          <a:endParaRPr lang="en-US" sz="2400" kern="1200" dirty="0"/>
        </a:p>
      </dsp:txBody>
      <dsp:txXfrm>
        <a:off x="28100" y="28100"/>
        <a:ext cx="5784161" cy="519439"/>
      </dsp:txXfrm>
    </dsp:sp>
    <dsp:sp modelId="{EF434E75-BEFF-5F44-8FDF-C331392AE84D}">
      <dsp:nvSpPr>
        <dsp:cNvPr id="0" name=""/>
        <dsp:cNvSpPr/>
      </dsp:nvSpPr>
      <dsp:spPr>
        <a:xfrm>
          <a:off x="0" y="580099"/>
          <a:ext cx="5840361" cy="283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43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dirty="0"/>
            <a:t> The text introduces the </a:t>
          </a:r>
          <a:r>
            <a:rPr lang="en-GB" sz="1900" kern="1200" dirty="0" err="1"/>
            <a:t>SeaKing</a:t>
          </a:r>
          <a:r>
            <a:rPr lang="en-GB" sz="1900" kern="1200" dirty="0"/>
            <a:t> Catering Management System (CMS). Besides simply providing data, how does the article suggest this system directly influences the </a:t>
          </a:r>
          <a:r>
            <a:rPr lang="en-GB" sz="1900" kern="1200" dirty="0" err="1"/>
            <a:t>behavior</a:t>
          </a:r>
          <a:r>
            <a:rPr lang="en-GB" sz="1900" kern="1200" dirty="0"/>
            <a:t> and mindset of the galley crew?</a:t>
          </a:r>
          <a:endParaRPr lang="en-US" sz="1900" kern="1200" dirty="0"/>
        </a:p>
        <a:p>
          <a:pPr marL="171450" lvl="1" indent="-171450" algn="l" defTabSz="844550">
            <a:lnSpc>
              <a:spcPct val="90000"/>
            </a:lnSpc>
            <a:spcBef>
              <a:spcPct val="0"/>
            </a:spcBef>
            <a:spcAft>
              <a:spcPct val="20000"/>
            </a:spcAft>
            <a:buChar char="•"/>
          </a:pPr>
          <a:r>
            <a:rPr lang="en-GB" sz="1900" kern="1200" dirty="0"/>
            <a:t>The article describes both the </a:t>
          </a:r>
          <a:r>
            <a:rPr lang="en-GB" sz="1900" kern="1200" dirty="0" err="1"/>
            <a:t>SeaKing</a:t>
          </a:r>
          <a:r>
            <a:rPr lang="en-GB" sz="1900" kern="1200" dirty="0"/>
            <a:t> CMS and Halton’s MARVEL system as having a "demand-based ventilation" function.</a:t>
          </a:r>
        </a:p>
        <a:p>
          <a:pPr marL="171450" lvl="1" indent="-171450" algn="l" defTabSz="844550">
            <a:lnSpc>
              <a:spcPct val="90000"/>
            </a:lnSpc>
            <a:spcBef>
              <a:spcPct val="0"/>
            </a:spcBef>
            <a:spcAft>
              <a:spcPct val="20000"/>
            </a:spcAft>
            <a:buChar char="•"/>
          </a:pPr>
          <a:r>
            <a:rPr lang="en-GB" sz="1900" kern="1200" dirty="0"/>
            <a:t> In simple terms, how is this different from a traditional ventilation system?</a:t>
          </a:r>
        </a:p>
      </dsp:txBody>
      <dsp:txXfrm>
        <a:off x="0" y="580099"/>
        <a:ext cx="5840361" cy="2831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0B062-0808-C84F-BE1C-588388D77B95}">
      <dsp:nvSpPr>
        <dsp:cNvPr id="0" name=""/>
        <dsp:cNvSpPr/>
      </dsp:nvSpPr>
      <dsp:spPr>
        <a:xfrm>
          <a:off x="0" y="37507"/>
          <a:ext cx="5840361"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Questions</a:t>
          </a:r>
          <a:endParaRPr lang="en-US" sz="2600" kern="1200" dirty="0"/>
        </a:p>
      </dsp:txBody>
      <dsp:txXfrm>
        <a:off x="30442" y="67949"/>
        <a:ext cx="5779477" cy="562726"/>
      </dsp:txXfrm>
    </dsp:sp>
    <dsp:sp modelId="{EF434E75-BEFF-5F44-8FDF-C331392AE84D}">
      <dsp:nvSpPr>
        <dsp:cNvPr id="0" name=""/>
        <dsp:cNvSpPr/>
      </dsp:nvSpPr>
      <dsp:spPr>
        <a:xfrm>
          <a:off x="0" y="674465"/>
          <a:ext cx="5840361" cy="26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43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kern="1200" dirty="0"/>
            <a:t> Why is this particular feature so important for energy savings, both in terms of operational costs and infrastructure?</a:t>
          </a:r>
          <a:endParaRPr lang="en-US" sz="2000" kern="1200" dirty="0"/>
        </a:p>
        <a:p>
          <a:pPr marL="228600" lvl="1" indent="-228600" algn="l" defTabSz="889000">
            <a:lnSpc>
              <a:spcPct val="90000"/>
            </a:lnSpc>
            <a:spcBef>
              <a:spcPct val="0"/>
            </a:spcBef>
            <a:spcAft>
              <a:spcPct val="20000"/>
            </a:spcAft>
            <a:buChar char="•"/>
          </a:pPr>
          <a:r>
            <a:rPr lang="en-GB" sz="2000" kern="1200" dirty="0"/>
            <a:t>The article discusses technologies like MKN’s </a:t>
          </a:r>
          <a:r>
            <a:rPr lang="en-GB" sz="2000" kern="1200" dirty="0" err="1"/>
            <a:t>FlexiCombi</a:t>
          </a:r>
          <a:r>
            <a:rPr lang="en-GB" sz="2000" kern="1200" dirty="0"/>
            <a:t> </a:t>
          </a:r>
          <a:r>
            <a:rPr lang="en-GB" sz="2000" kern="1200" dirty="0" err="1"/>
            <a:t>MagicPilot</a:t>
          </a:r>
          <a:r>
            <a:rPr lang="en-GB" sz="2000" kern="1200" dirty="0"/>
            <a:t> that display consumption figures directly to the user. From a seafarer's perspective, what is the value of having this information readily available on a piece of equipment?</a:t>
          </a:r>
        </a:p>
      </dsp:txBody>
      <dsp:txXfrm>
        <a:off x="0" y="674465"/>
        <a:ext cx="5840361" cy="2691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30T07:05:43.22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35,'54'0,"0"0,-4 0,3 0,-1 0,-3 0,-5 0,0 0,2 0,4 0,5 0,3 0,6 1,3 3,3 4,3 3,1 1,-1 0,2-1,-4-1,-4 0,-2-1,-2-1,-1 1,-4 0,-4-2,-2 1,3-1,0-4,0 3,-3-3,-2 1,0-1,-2-3,-2 0,1 0,0 0,4 0,3 0,6 0,3 0,1 0,2 0,-1 0,1 0,-4 0,-4 0,-4 0,-5 0,1 0,-3-3,0-1,0 1,1-2,2 1,1 1,0 0,-1 3,4 0,0 0,1 0,2 0,-3 0,4-3,3 0,1-1,2 2,-1 2,-1-3,-3 0,-1-1,0 1,0 3,0 0,0 0,-1 0,-1 0,2 0,-4 0,1 0,-2 0,-6 0,-1 0,-2 0,-4 0,3 0,-2 0,0 0,-1 0,0 0,2 0,2 0,5 0,1 0,7 0,4 0,-1 0,1 0,-2 0,-4 0,-5 0,-4-3,-4-3,-2-2,-3 0,-4 1,-4 1,-3 2,-2 1,-1 2,-2 1,-3 0,-51-24,28 9,-37-17,48 20,22 4,-8 6,15 2,-26 2,-54 6,13-1,-37 5,36-4,7 1,2-1,1-2,0-2,3-2,1 1,4 1,2 2,-4-3,0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30T07:07:06.18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1,'57'0,"0"0,3 0,0 0,1 0,2 0,3 0,1 0,1 0,0 0,0 0,-3 0,-13 0,-2 0,42 0,-7 0,2 0,-36 0,-1 0,38 0,-9 0,-11 0,-9 0,-8 0,-4 0,-4 0,-5 0,-2 0,-2 0,0 0,3 0,0 0,3 0,1 0,2 0,4 0,0 0,3 0,1 0,-1 0,-3 0,-2 0,-3 0,-3 0,-2 0,-4 0,-4 0,-3 0,-2 0,-1 0,-1 0,1 0,-2 0,-3 0,-4 0,3 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30T07:05:45.53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1,'62'0,"0"0,8 0,1 0,4 0,3 0,-12 0,2 0,2 0,5 0,2 0,0 0,2 0,1 0,-3 0,20 0,-4 0,-11 0,-3 0,-4 0,-2 0,-3 0,2 0,9 0,1 0,-12 0,-2 0,0 0,-1 0,-1 0,-1 0,-1 0,0 0,-1 0,0 0,-5 0,-1 0,-1 0,-1 0,-1 0,-2 0,-1 0,0 0,1 0,-1 0,2 0,0 0,1 0,1 0,0 0,0 0,-2 0,-1 0,43 0,-14 0,-12 0,-12 0,-11 0,-8 0,-8 0,-4 0,-6 0,-3 0,-1 0,1 0,-3 0,5 0,-3 0,3 0,3 0,-3 0,1 0,-1 0,-1 0,-1 0,-3 0,1 0,-1 0,3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30T07:05:47.65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1,'85'0,"0"0,2 0,0 0,1 0,-1 0,-2 0,-1 0,-3 0,-5 0,-19 0,-4 0,40 0,-13 0,-7 0,10 0,-16 0,0 0,4 0,6 0,9 0,5 0,2 0,-4 0,-10 0,-8 0,-1 0,0 0,4 0,2 0,-6 0,-5 0,-9 0,-9 0,-7 0,-6 0,-4 0,-6 0,-5 0,-5 0,-3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30T07:05:50.36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74,'65'0,"-1"0,11 0,2 0,6 0,3 0,-20 0,3 0,1 0,7 1,2 1,-2-1,22 1,0 0,-30 0,1 1,0 0,-2 0,1 0,-1-1,30 1,1-1,-26 0,1 0,-2-1,19 1,-4 0,-8 0,-3 0,-6 1,-1 0,-4 0,-1 0,-1-1,-1 0,-4 1,1 0,-3 0,0-1,-2 0,-1 0,41 4,-6 1,-10 1,-3 2,3-3,2 0,7 2,7 1,-43-5,0-1,5 2,0-1,7-1,1-1,4 0,0 0,4-1,0-1,-1-1,-1 0,-6 0,-2 0,-5 0,-4 0,35 0,-18 0,-20 0,-11 0,-6 0,-3 0,-2 0,-2 0,-2 0,-6-2,-7-3,-5-20,-6 8,0-14,0 11,0 0,0-4,0 2,0 2,0 3,0 2,0 1,0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30T07:06:01.612"/>
    </inkml:context>
    <inkml:brush xml:id="br0">
      <inkml:brushProperty name="width" value="0.1" units="cm"/>
      <inkml:brushProperty name="height" value="0.1" units="cm"/>
      <inkml:brushProperty name="color" value="#AE198D"/>
      <inkml:brushProperty name="inkEffects" value="galaxy"/>
      <inkml:brushProperty name="anchorX" value="-68351.51563"/>
      <inkml:brushProperty name="anchorY" value="-44728.53516"/>
      <inkml:brushProperty name="scaleFactor" value="0.5"/>
    </inkml:brush>
  </inkml:definitions>
  <inkml:trace contextRef="#ctx0" brushRef="#br0">2590 1 24575,'-14'5'0,"-20"-1"0,-33-4 0,18 0 0,-3 0 0,-8 0 0,0 0 0,9 0 0,0 0 0,0 0 0,0 0 0,1 0 0,-1 0 0,-2 0 0,0 0 0,-8 2 0,0 0 0,8 0 0,2 1 0,-37 4 0,11 0 0,12-4 0,9-1 0,7-2 0,5 0 0,1 0 0,2 0 0,-2 0 0,2 0 0,4 0 0,2 1 0,5 1 0,0 3 0,1 1 0,0 2 0,-6 0 0,-2 0 0,-5-2 0,-3-3 0,-2 0 0,-4 3 0,1 1 0,2 3 0,3-1 0,1 0 0,4 1 0,0-2 0,4 3 0,1-1 0,2 5 0,1 4 0,3-1 0,3 2 0,3 0 0,1-3 0,2 3 0,1 0 0,3 0 0,1 2 0,3-2 0,2 0 0,1-1 0,2-1 0,1 2 0,3-1 0,1 0 0,2 1 0,0 0 0,0 0 0,0 1 0,0-1 0,0-1 0,0-2 0,0-3 0,0 2 0,0-1 0,0-1 0,2 0 0,3-1 0,4-1 0,3 2 0,-1 0 0,1 1 0,-2 0 0,0-3 0,-2-2 0,0-4 0,1-3 0,4-3 0,-1 0 0,3 0 0,1 3 0,3 4 0,6 5 0,4 6 0,4 3 0,2 3 0,-3-1 0,-2 1 0,-5-4 0,-1-2 0,-1-4 0,-1-2 0,1-1 0,0 0 0,0 0 0,-1 0 0,1-2 0,3 1 0,3-1 0,4 2 0,3 1 0,0-3 0,-1 1 0,1-1 0,0-2 0,4 1 0,4 1 0,3-2 0,4 1 0,2-2 0,2-2 0,3-2 0,3-2 0,4 0 0,8 0 0,5 3 0,4 1 0,6 4 0,0-1 0,4 0 0,-1 0 0,-4-1 0,-2 1 0,-7 0 0,-3 1 0,-3-1 0,-2 3 0,-2-1 0,-4 2 0,-6-1 0,-8-2 0,-4 1 0,-3-2 0,-3 2 0,2-3 0,-1-2 0,1 2 0,1-1 0,2 1 0,2-1 0,1-2 0,-5 0 0,0 0 0,-3 0 0,4 0 0,3-3 0,8 0 0,9 0 0,10 0 0,9 2 0,1 1 0,0 1 0,-6 1 0,-3 0 0,-3-2 0,-2 0 0,-4-3 0,-5 0 0,-3 0 0,-2 0 0,2 0 0,1 0 0,2 0 0,6 0 0,-2 0 0,1 0 0,-1 0 0,-2 0 0,-1 0 0,-3 0 0,-6 0 0,-6 0 0,0 0 0,-1 0 0,-2 0 0,3 0 0,1 0 0,0 0 0,3 0 0,-1 0 0,1 0 0,-1 0 0,0 0 0,1 0 0,-5 0 0,-4 0 0,-7 0 0,-6 0 0,-4 0 0,-9-1 0,-2-2 0,-4-1 0,-4-5 0,0-1 0,-1-1 0,2-1 0,2 2 0,4-1 0,-1-1 0,3 2 0,-2 0 0,0 0 0,-2 1 0,-1-3 0,0-3 0,-1-4 0,-2-3 0,2-4 0,0-3 0,4-4 0,2-3 0,4 0 0,3 5 0,0 4 0,-4 5 0,-5 4 0,-4 1 0,-4 2 0,-2 1 0,-1-2 0,-2-3 0,1-3 0,-1-1 0,0 1 0,0 2 0,0 1 0,0-1 0,-4 0 0,-5-3 0,-7 0 0,-9 1 0,-8 4 0,-9 3 0,-5 5 0,-6 1 0,-2 0 0,-3-2 0,-5-6 0,-5-1 0,-8-2 0,-8 0 0,-5 1 0,2-2 0,-1-2 0,6-4 0,0-7 0,-5-5 0,-3-3 0,42 21 0,0 0 0,0 1 0,1 1 0,-40-16 0,10 6 0,15 6 0,10 3 0,9 3 0,8 4 0,2 1 0,2 3 0,1 1 0,-3-2 0,-2 3 0,-1-1 0,-2 2 0,-1 2 0,-5-1 0,-3 1 0,-6-1 0,-2 0 0,-2 1 0,-2 2 0,0 2 0,-2 0 0,2 0 0,1 0 0,5 0 0,3 0 0,1 0 0,3 0 0,5 0 0,3 0 0,5 0 0,1 0 0,-1 0 0,0 0 0,-3 0 0,0 0 0,3 0 0,4 0 0,3 0 0,3 0 0,1 0 0,2 0 0,0 0 0,1 2 0,0 0 0,-1 2 0,3-2 0,3 1 0,3 0 0,3 2 0,0 0 0,5-3 0,0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30T07:06:09.986"/>
    </inkml:context>
    <inkml:brush xml:id="br0">
      <inkml:brushProperty name="width" value="0.1" units="cm"/>
      <inkml:brushProperty name="height" value="0.1" units="cm"/>
      <inkml:brushProperty name="color" value="#AE198D"/>
      <inkml:brushProperty name="inkEffects" value="galaxy"/>
      <inkml:brushProperty name="anchorX" value="-75039.45313"/>
      <inkml:brushProperty name="anchorY" value="-55289.97656"/>
      <inkml:brushProperty name="scaleFactor" value="0.5"/>
    </inkml:brush>
  </inkml:definitions>
  <inkml:trace contextRef="#ctx0" brushRef="#br0">1092 0 24575,'-45'0'0,"-2"0"0,-5 2 0,0 5 0,-2 6 0,12 1 0,4 4 0,-1 1 0,2-1 0,-3 4 0,4-4 0,6-4 0,3 0 0,1-2 0,6 0 0,1 1 0,2 1 0,2-1 0,0 0 0,2-3 0,1 3 0,0 0 0,-1 0 0,-2 3 0,-1-1 0,-3 0 0,2-1 0,0-3 0,2 4 0,3-1 0,0 3 0,0 3 0,1-2 0,-1 2 0,0-2 0,2-3 0,1 1 0,2-1 0,2-1 0,-2 1 0,-1 1 0,-1 2 0,1-1 0,1-3 0,2-2 0,-1-1 0,1-1 0,-1-2 0,1 3 0,2 0 0,0 0 0,0 0 0,1-2 0,-1 1 0,0 1 0,1 0 0,-1 1 0,-1-3 0,0 1 0,1-1 0,-2-1 0,1 4 0,-2 1 0,1 1 0,2 2 0,-3-2 0,0 2 0,-2-2 0,0 1 0,3 0 0,3-1 0,1 1 0,1-2 0,-2 1 0,-1 0 0,-2 0 0,0 0 0,3 0 0,-1 1 0,0-2 0,0-2 0,0 1 0,0-1 0,3 0 0,0-2 0,0 1 0,0 4 0,0 2 0,2 1 0,3-4 0,3-4 0,2-3 0,2 1 0,2 1 0,0 3 0,3 6 0,-1 2 0,1 4 0,1-3 0,0-1 0,0 1 0,-1 0 0,0 3 0,0-2 0,-1-4 0,0-2 0,0-3 0,-1-1 0,2-1 0,-2-1 0,3 0 0,-2-1 0,1 0 0,1-2 0,-2-1 0,0 1 0,-1-3 0,1 2 0,-1-1 0,2 0 0,3-2 0,0-2 0,0 0 0,-1 0 0,1 0 0,2 0 0,4 0 0,3 0 0,6 0 0,3 0 0,-2 0 0,0 0 0,-3 0 0,0 0 0,3 0 0,0 0 0,0 0 0,0 0 0,-2 0 0,1 0 0,-2 0 0,-1 0 0,-2 0 0,1 0 0,-2 0 0,1 0 0,0 3 0,-1 0 0,2 0 0,-1-1 0,1-1 0,-1 2 0,1 0 0,-2 2 0,-2-1 0,-2-1 0,-2-1 0,0-1 0,0 2 0,-1 0 0,4 0 0,0-1 0,2-2 0,1 0 0,0 0 0,3 2 0,-1 1 0,1 0 0,1 0 0,1-1 0,2 1 0,0 0 0,-2 0 0,1-3 0,2 0 0,1 0 0,5 0 0,2 0 0,2 0 0,7 0 0,1 0 0,3 0 0,0 0 0,-3 0 0,0 0 0,-5 0 0,0 0 0,-1 0 0,-2 0 0,-3 0 0,-3 0 0,-2 0 0,-1 0 0,-1 0 0,-1 0 0,-2 0 0,-2 0 0,4 0 0,5 0 0,6 0 0,3 0 0,0 0 0,0 0 0,-3 0 0,-3 0 0,-4 0 0,-6 0 0,-1 0 0,1 0 0,-3 0 0,1 0 0,-2 0 0,0 0 0,2 0 0,-2 0 0,0 0 0,-1 0 0,-3-2 0,0-1 0,0 0 0,3-2 0,1 1 0,3 0 0,0-1 0,-2 1 0,2-2 0,-1 0 0,-1 0 0,3-2 0,-2 1 0,1 0 0,0-1 0,-2 0 0,-1-2 0,-4 0 0,-3-1 0,-1 0 0,-2 3 0,-1-1 0,-2 2 0,-1 0 0,1-3 0,1 2 0,2-1 0,1 0 0,2-2 0,0-1 0,-1 1 0,-2 0 0,-2 3 0,-4-3 0,-3-1 0,1-2 0,-1-3 0,1 0 0,-3-3 0,-2 0 0,0 0 0,-3 0 0,-1-3 0,-1 0 0,-2-3 0,0-3 0,0-1 0,0-3 0,-3-2 0,-4 1 0,-4 3 0,-5 1 0,-2 4 0,0-1 0,-3 0 0,-2-3 0,-2-3 0,-3-8 0,0-12 0,-2-11 0,-5-12 0,-7 3 0,-7 6 0,-4 11 0,-2 15 0,1 11 0,-1 5 0,1 6 0,-4-1 0,-3 1 0,2-1 0,-3 1 0,3 2 0,1 1 0,0 2 0,0 1 0,-1 1 0,0 4 0,-3 4 0,1 3 0,-2 1 0,-3 0 0,0 0 0,0 0 0,0 0 0,1 0 0,3 0 0,3 0 0,1 0 0,2 0 0,-4-3 0,-3-2 0,-2-2 0,-2-2 0,-1 2 0,0 3 0,0 1 0,2 3 0,3 0 0,1 0 0,4 0 0,4 0 0,1 0 0,6 0 0,3 0 0,3 0 0,4 0 0,4 0 0,0 0 0,3 0 0,1 0 0,0-3 0,3 0 0,-2 0 0,1 1 0,1 2 0,0 0 0,3 0 0,1 0 0,-1 0 0,0 0 0,0 0 0,1-3 0,-3 0 0,1 0 0,2 1 0,-4 2 0,3 0 0,-4 0 0,-2 0 0,-3 0 0,-5 0 0,-2 0 0,0 0 0,6 0 0,3 0 0,5 0 0,3 0 0,1 0 0,10 0 0,2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30T07:06:15.549"/>
    </inkml:context>
    <inkml:brush xml:id="br0">
      <inkml:brushProperty name="width" value="0.1" units="cm"/>
      <inkml:brushProperty name="height" value="0.1" units="cm"/>
      <inkml:brushProperty name="color" value="#AE198D"/>
      <inkml:brushProperty name="inkEffects" value="galaxy"/>
      <inkml:brushProperty name="anchorX" value="-83663.5"/>
      <inkml:brushProperty name="anchorY" value="-62972.39063"/>
      <inkml:brushProperty name="scaleFactor" value="0.5"/>
    </inkml:brush>
  </inkml:definitions>
  <inkml:trace contextRef="#ctx0" brushRef="#br0">1087 9 24575,'-18'0'0,"-1"0"0,-4 0 0,-5 0 0,1 0 0,-2 1 0,2 5 0,1 7 0,-7 7 0,3 3 0,3 0 0,3 1 0,2-4 0,1-1 0,0 1 0,-1 0 0,1 3 0,-1-1 0,-1 1 0,0 0 0,1-1 0,-1 3 0,0 2 0,-1 2 0,1 0 0,-3 2 0,-4-1 0,-1-3 0,2-1 0,3-3 0,4-1 0,2 1 0,1 0 0,2-1 0,0 1 0,0-2 0,-2-1 0,2-3 0,0-3 0,0-2 0,0-1 0,-2-2 0,1-2 0,1 2 0,1 0 0,3 2 0,1-1 0,0-1 0,2 1 0,-1 2 0,3 3 0,2-1 0,4 3 0,2-2 0,0 2 0,0 0 0,0-2 0,0 0 0,2-2 0,3-1 0,1 0 0,3-1 0,-1 3 0,1-1 0,-2 2 0,1 4 0,0 2 0,1 1 0,2 1 0,-2 0 0,-2-1 0,1 1 0,0 0 0,-1 0 0,0-1 0,0 0 0,-1-3 0,2 1 0,0-3 0,1-1 0,0-1 0,0 0 0,2 0 0,-1 0 0,1 0 0,-1 0 0,-1 0 0,1-4 0,0-2 0,0-2 0,1-2 0,1 3 0,4 1 0,3-1 0,0 0 0,1-1 0,0-2 0,6-1 0,3-2 0,7-2 0,6 3 0,5 3 0,3 1 0,0-1 0,0-4 0,-3-1 0,0 2 0,-1 1 0,1-1 0,3-2 0,1-1 0,-1 0 0,4 0 0,4 0 0,1 0 0,3 0 0,-1 0 0,-2 0 0,0 0 0,-1 0 0,-4 0 0,4 0 0,-1 0 0,-2 0 0,-1 0 0,-4 0 0,4-2 0,1-2 0,-1 1 0,0-2 0,0 1 0,4-3 0,4-2 0,3 1 0,1-2 0,-4-2 0,-1 1 0,-3-2 0,-6-3 0,-2 0 0,-6-2 0,-4 0 0,-4 4 0,-7 2 0,-4 3 0,-2-1 0,0 2 0,-3-2 0,-3 1 0,-2 0 0,-1-2 0,1 1 0,2 1 0,-1 1 0,1 0 0,3 1 0,0-1 0,3 1 0,-1 2 0,1 0 0,0 0 0,-2 0 0,-3 2 0,-3-1 0,-4 0 0,-2-1 0,0-2 0,-1-1 0,-1-2 0,0-1 0,0 3 0,0 1 0,3 0 0,1 2 0,2-4 0,1 1 0,-2-2 0,0-4 0,0 0 0,0-4 0,0-1 0,-1-5 0,1-4 0,0-2 0,-1-2 0,-2 2 0,-2 0 0,-3 0 0,-1 4 0,-3 0 0,0 0 0,0-4 0,0-3 0,0-2 0,0 2 0,-5 1 0,-3 3 0,-6 2 0,-5-2 0,-1 3 0,-6-3 0,-3-1 0,-5 3 0,-5-3 0,-5 2 0,-4 0 0,-8 0 0,-2 2 0,-4-3 0,-2-1 0,0-2 0,-2-1 0,4 1 0,0 2 0,1 4 0,4 4 0,3 6 0,5 4 0,5 6 0,0 3 0,1 2 0,1-2 0,-1 0 0,-3 0 0,-1-1 0,-4 1 0,0-3 0,4 0 0,1 2 0,4 1 0,1 3 0,1 0 0,1 0 0,0 0 0,-1 0 0,-1 0 0,2 0 0,-3 0 0,1 0 0,1 0 0,1 0 0,2 0 0,4 0 0,1 0 0,2 0 0,0 0 0,1 0 0,0 0 0,1 0 0,1 0 0,3 0 0,4-2 0,1-1 0,0-1 0,1-1 0,1 2 0,8 0 0,2 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30T07:06:56.593"/>
    </inkml:context>
    <inkml:brush xml:id="br0">
      <inkml:brushProperty name="width" value="0.1" units="cm"/>
      <inkml:brushProperty name="height" value="0.1" units="cm"/>
      <inkml:brushProperty name="color" value="#AE198D"/>
      <inkml:brushProperty name="inkEffects" value="galaxy"/>
      <inkml:brushProperty name="anchorX" value="-180868.10938"/>
      <inkml:brushProperty name="anchorY" value="-124698.33594"/>
      <inkml:brushProperty name="scaleFactor" value="0.5"/>
    </inkml:brush>
  </inkml:definitions>
  <inkml:trace contextRef="#ctx0" brushRef="#br0">682 1 24575,'-12'0'0,"-3"0"0,1 0 0,-6 0 0,1 0 0,0 2 0,-2 3 0,0 4 0,-4 2 0,5 1 0,0 1 0,1 2 0,1-3 0,-1 1 0,2-3 0,-1 3 0,1-2 0,0 0 0,-1 0 0,4-2 0,0 3 0,3-1 0,1 0 0,0 1 0,3 0 0,-1-1 0,0 0 0,1-1 0,0-1 0,0 1 0,1 0 0,-2 0 0,2 2 0,-1-2 0,-1-1 0,3 1 0,-3-1 0,3 1 0,-1 1 0,2 0 0,-2 2 0,1 0 0,-1 2 0,0 1 0,0 1 0,-2 0 0,0-3 0,-1-1 0,1-2 0,1 2 0,1-1 0,2 4 0,-1-1 0,2-3 0,-2 2 0,-2-2 0,1 3 0,-1-1 0,-1 1 0,0-2 0,1-2 0,1 0 0,3-1 0,2 1 0,1 0 0,0 2 0,0 0 0,0-1 0,0 2 0,0 0 0,-2-1 0,-1 1 0,1-1 0,-1 4 0,3 0 0,-3 0 0,0-3 0,1-1 0,-1-1 0,3 0 0,0-1 0,0-1 0,0 3 0,0 1 0,0 0 0,0-1 0,0 1 0,0 0 0,0 0 0,0 1 0,0 0 0,0-1 0,2-3 0,3-1 0,2-1 0,2 2 0,-2 0 0,3 2 0,-2 0 0,1 2 0,-1 2 0,-1-2 0,2-3 0,0-1 0,1-6 0,0-2 0,-1 0 0,1-3 0,1 0 0,-2 0 0,2 0 0,-2 0 0,0 0 0,0 0 0,0 0 0,1 0 0,3 0 0,0-3 0,3 0 0,3 0 0,-1 1 0,1 2 0,1 0 0,0 0 0,5 0 0,2 0 0,2 0 0,4 0 0,-2 0 0,1 0 0,0 1 0,1 2 0,1 5 0,-2 4 0,1 1 0,-4 0 0,0-3 0,-4-1 0,-2-1 0,0-2 0,-1 0 0,1 2 0,0 0 0,-1 1 0,1-1 0,0-1 0,0-1 0,-1 0 0,3-1 0,1 2 0,3-1 0,0 0 0,-2-1 0,-1-1 0,-2 1 0,-2-2 0,1 0 0,3 2 0,0-2 0,0 3 0,2-1 0,-2 1 0,1-1 0,1 0 0,3 1 0,-1-3 0,2-1 0,0-1 0,-1-1 0,1 0 0,1 0 0,-1 0 0,3 0 0,-1 0 0,1 0 0,1 0 0,1 0 0,0 0 0,3 0 0,0 0 0,4 2 0,1 2 0,0-1 0,-1 0 0,-3-3 0,1 0 0,-1 0 0,2 2 0,0 2 0,-3 1 0,3 1 0,-3-3 0,3 0 0,1-3 0,-4 0 0,-1 0 0,-2 0 0,0 0 0,3 0 0,8 0 0,7 0 0,7 0 0,1 0 0,-5 0 0,-3 0 0,-5 0 0,-4 0 0,-4 0 0,-2 0 0,-1 0 0,1 0 0,1 0 0,0 0 0,1 0 0,0 0 0,1 0 0,4 0 0,4 0 0,4 0 0,0-3 0,-2-1 0,-1-2 0,2-2 0,0 2 0,-2-2 0,-3 0 0,-3 0 0,-1 0 0,-3 2 0,-2 1 0,-3 3 0,-1 1 0,-2-1 0,0-1 0,-2 0 0,1 0 0,4 3 0,0 0 0,2 0 0,2 0 0,3 0 0,0 0 0,3 0 0,-4 0 0,1 0 0,-2 0 0,-3 0 0,-4 0 0,-4 0 0,-2 0 0,-2 0 0,-1 0 0,1 0 0,-1 0 0,3 0 0,4 0 0,-3 0 0,3 0 0,1-3 0,0 0 0,2-3 0,-1 1 0,-2 0 0,-1 0 0,-3 1 0,-3-1 0,-2 1 0,-1-2 0,-1-2 0,1 0 0,-1-3 0,-2 1 0,-2-1 0,-4 0 0,-3 0 0,-2-1 0,-3 0 0,-2-4 0,1-2 0,-1-3 0,2-2 0,-1 0 0,-2 0 0,2 1 0,-3 2 0,1 1 0,0 0 0,-3 1 0,0-1 0,0-4 0,-4-4 0,-7-3 0,-9 1 0,-7 2 0,0 3 0,2 2 0,4 5 0,2 1 0,0 1 0,1-2 0,-2-4 0,0-4 0,1-4 0,-2 0 0,3 1 0,1 5 0,-3 3 0,0 3 0,0 2 0,0 1 0,-2 2 0,-3-3 0,-7 0 0,-5-3 0,-5-1 0,-3 0 0,-1-2 0,2-1 0,4-2 0,-3 2 0,2 1 0,-6 2 0,-5 0 0,-6-1 0,-4 3 0,-4 0 0,-5 3 0,0 3 0,-1 0 0,2 4 0,3-1 0,-3-1 0,-1 1 0,-4-3 0,-7 1 0,-7-1 0,-8-2 0,-1-1 0,-1 1 0,1 3 0,1 0 0,-1 3 0,4-1 0,1 1 0,6 3 0,7 1 0,10 3 0,13 0 0,8 0 0,5 0 0,4 0 0,-1 0 0,-4 0 0,-2 0 0,-3 0 0,2 0 0,2 0 0,2 0 0,1 0 0,-3 0 0,-2 0 0,-2 0 0,0 0 0,-1 0 0,-2 0 0,-5 0 0,-5 0 0,-3 0 0,0 0 0,3 0 0,6 0 0,4 0 0,4 0 0,-1 0 0,4 0 0,0 0 0,4 0 0,3 0 0,-1 0 0,2 0 0,-2 0 0,1 0 0,2 0 0,1 0 0,2 0 0,5 0 0,3 0 0,4 0 0,2 0 0,0 0 0,3 0 0,1 0 0,-1 0 0,3 0 0,0 0 0,2 0 0,-2 0 0,-1 0 0,-1 0 0,-4 0 0,3 0 0,-1 0 0,2 0 0,4 0 0,0 0 0,0 0 0,-1 0 0,1-2 0,1-3 0,3 0 0,0-2 0,0 2 0,1-1 0,3 2 0,1 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30T07:07:03.46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0 155,'60'0,"0"0,3 0,1 0,5 0,1 0,1 0,-1 0,-2 0,0 0,-5 0,-3 0,32 0,-3 0,-4 0,-1 0,10 0,-16 0,-6 0,-7 0,-1 0,-5 0,-6 0,-3 0,-7 0,-3 0,-1 0,-3 0,0 0,0 0,0 0,2-2,1-1,3 0,3-3,2-1,3 0,4-2,5 0,9-3,7-1,4 1,6-1,2 2,0-1,-2 2,-4 0,-8 2,-7 4,0 1,0 3,8 0,7 0,5 0,6 0,1 0,-3 0,-6 0,-8 0,-4 0,-5 0,-2 0,-2 0,-2 0,1 0,-1 0,1 0,1 0,2 0,5 0,1 0,2 0,1 0,-5 0,1 0,-1 0,-1 0,2 0,1 0,1 0,-2 0,-2 2,-4 1,0 0,-2 0,-1 0,-3 1,-3 2,-4 0,-7-2,-2 2,-1-3,2 3,0-1,-3 1,4 2,0-2,1 2,2 1,-1-2,2 1,2-1,0-1,3 0,3-3,2-1,4-2,-4 0,-2 0,-4 2,-6 1,-2 0,-4 3,0-3,-1 3,1 3,4-1,2 1,-2 0,3-3,2 1,4-1,4 0,5 4,1-2,3 1,4-2,1 0,-4-1,-6-2,-12-1,-7-3,-7 0,-7 0,-2 0,-4 0,1 0,0 0,-1 0,1 0,-3 0,-1 0,1 0,0 0,3 0,0 0,-2 0,-2 0,-5 0,3 0,-5 0,6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A5D29-62BA-4825-B781-E3C87B93B46F}" type="datetimeFigureOut">
              <a:rPr lang="ro-RO" smtClean="0"/>
              <a:t>28.10.2025</a:t>
            </a:fld>
            <a:endParaRPr lang="ro-R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66C30-2FAE-4185-83A0-4FB1E4D1FCC6}" type="slidenum">
              <a:rPr lang="ro-RO" smtClean="0"/>
              <a:t>‹#›</a:t>
            </a:fld>
            <a:endParaRPr lang="ro-RO"/>
          </a:p>
        </p:txBody>
      </p:sp>
    </p:spTree>
    <p:extLst>
      <p:ext uri="{BB962C8B-B14F-4D97-AF65-F5344CB8AC3E}">
        <p14:creationId xmlns:p14="http://schemas.microsoft.com/office/powerpoint/2010/main" val="179065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D3CCE-DAE8-C60F-69BF-015E06CDE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8C0E0-3E70-959D-ACA4-2D8AAED6B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820EA-0220-6F5C-08AE-12F7401BF4A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BC1E50D3-ABED-2B07-2E32-B580E66E5BF3}"/>
              </a:ext>
            </a:extLst>
          </p:cNvPr>
          <p:cNvSpPr>
            <a:spLocks noGrp="1"/>
          </p:cNvSpPr>
          <p:nvPr>
            <p:ph type="sldNum" sz="quarter" idx="5"/>
          </p:nvPr>
        </p:nvSpPr>
        <p:spPr/>
        <p:txBody>
          <a:bodyPr/>
          <a:lstStyle/>
          <a:p>
            <a:fld id="{6AF66C30-2FAE-4185-83A0-4FB1E4D1FCC6}" type="slidenum">
              <a:rPr lang="ro-RO" smtClean="0"/>
              <a:t>3</a:t>
            </a:fld>
            <a:endParaRPr lang="ro-RO"/>
          </a:p>
        </p:txBody>
      </p:sp>
    </p:spTree>
    <p:extLst>
      <p:ext uri="{BB962C8B-B14F-4D97-AF65-F5344CB8AC3E}">
        <p14:creationId xmlns:p14="http://schemas.microsoft.com/office/powerpoint/2010/main" val="2170661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3744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425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820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263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895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942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232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724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EEC23-9914-95EB-64E9-C5EBC747DC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85D17-5D46-EF01-FC07-87605CBC40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2C9230-3677-661B-EB35-C297D00626B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3EDE6C09-5598-64F2-4039-9F0D745D082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084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15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p:cNvSpPr>
            <a:spLocks noGrp="1"/>
          </p:cNvSpPr>
          <p:nvPr>
            <p:ph type="sldNum" sz="quarter" idx="5"/>
          </p:nvPr>
        </p:nvSpPr>
        <p:spPr/>
        <p:txBody>
          <a:bodyPr/>
          <a:lstStyle/>
          <a:p>
            <a:fld id="{6AF66C30-2FAE-4185-83A0-4FB1E4D1FCC6}" type="slidenum">
              <a:rPr lang="ro-RO" smtClean="0"/>
              <a:t>4</a:t>
            </a:fld>
            <a:endParaRPr lang="ro-RO"/>
          </a:p>
        </p:txBody>
      </p:sp>
    </p:spTree>
    <p:extLst>
      <p:ext uri="{BB962C8B-B14F-4D97-AF65-F5344CB8AC3E}">
        <p14:creationId xmlns:p14="http://schemas.microsoft.com/office/powerpoint/2010/main" val="2401860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944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557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756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269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551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987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657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418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992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DD12B-CED4-1CE9-D3B8-219C5FA223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D72A50-6DE6-C45E-C277-C93D51684D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8179CA-7FA9-A28C-C592-590BD34E2A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50AA313B-8103-F08A-8471-7BB5D7D0889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929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p:cNvSpPr>
            <a:spLocks noGrp="1"/>
          </p:cNvSpPr>
          <p:nvPr>
            <p:ph type="sldNum" sz="quarter" idx="5"/>
          </p:nvPr>
        </p:nvSpPr>
        <p:spPr/>
        <p:txBody>
          <a:bodyPr/>
          <a:lstStyle/>
          <a:p>
            <a:fld id="{6AF66C30-2FAE-4185-83A0-4FB1E4D1FCC6}" type="slidenum">
              <a:rPr lang="ro-RO" smtClean="0"/>
              <a:t>5</a:t>
            </a:fld>
            <a:endParaRPr lang="ro-RO"/>
          </a:p>
        </p:txBody>
      </p:sp>
    </p:spTree>
    <p:extLst>
      <p:ext uri="{BB962C8B-B14F-4D97-AF65-F5344CB8AC3E}">
        <p14:creationId xmlns:p14="http://schemas.microsoft.com/office/powerpoint/2010/main" val="3348823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DD12B-CED4-1CE9-D3B8-219C5FA223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D72A50-6DE6-C45E-C277-C93D51684D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8179CA-7FA9-A28C-C592-590BD34E2A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50AA313B-8103-F08A-8471-7BB5D7D0889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800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DD12B-CED4-1CE9-D3B8-219C5FA223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D72A50-6DE6-C45E-C277-C93D51684D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8179CA-7FA9-A28C-C592-590BD34E2A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50AA313B-8103-F08A-8471-7BB5D7D0889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1180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DD12B-CED4-1CE9-D3B8-219C5FA223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D72A50-6DE6-C45E-C277-C93D51684D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8179CA-7FA9-A28C-C592-590BD34E2A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50AA313B-8103-F08A-8471-7BB5D7D0889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28501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DD12B-CED4-1CE9-D3B8-219C5FA223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D72A50-6DE6-C45E-C277-C93D51684D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8179CA-7FA9-A28C-C592-590BD34E2A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50AA313B-8103-F08A-8471-7BB5D7D0889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131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DD12B-CED4-1CE9-D3B8-219C5FA223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D72A50-6DE6-C45E-C277-C93D51684D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8179CA-7FA9-A28C-C592-590BD34E2A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50AA313B-8103-F08A-8471-7BB5D7D0889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083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DD12B-CED4-1CE9-D3B8-219C5FA223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D72A50-6DE6-C45E-C277-C93D51684D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8179CA-7FA9-A28C-C592-590BD34E2A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50AA313B-8103-F08A-8471-7BB5D7D0889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6275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4408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6448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8609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40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p:cNvSpPr>
            <a:spLocks noGrp="1"/>
          </p:cNvSpPr>
          <p:nvPr>
            <p:ph type="sldNum" sz="quarter" idx="5"/>
          </p:nvPr>
        </p:nvSpPr>
        <p:spPr/>
        <p:txBody>
          <a:bodyPr/>
          <a:lstStyle/>
          <a:p>
            <a:fld id="{6AF66C30-2FAE-4185-83A0-4FB1E4D1FCC6}" type="slidenum">
              <a:rPr lang="ro-RO" smtClean="0"/>
              <a:t>6</a:t>
            </a:fld>
            <a:endParaRPr lang="ro-RO"/>
          </a:p>
        </p:txBody>
      </p:sp>
    </p:spTree>
    <p:extLst>
      <p:ext uri="{BB962C8B-B14F-4D97-AF65-F5344CB8AC3E}">
        <p14:creationId xmlns:p14="http://schemas.microsoft.com/office/powerpoint/2010/main" val="29490689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61939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276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1873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8761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9356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9952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09372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188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3027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541CE-FC15-AE34-BB26-1776DEBED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AC5B5-D0A3-6B03-056A-B6593230E2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8D95B6-A8B8-4F7D-A982-D21EE93591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DA115F0B-9561-C21D-EE54-3C65EE23625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544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p:cNvSpPr>
            <a:spLocks noGrp="1"/>
          </p:cNvSpPr>
          <p:nvPr>
            <p:ph type="sldNum" sz="quarter" idx="5"/>
          </p:nvPr>
        </p:nvSpPr>
        <p:spPr/>
        <p:txBody>
          <a:bodyPr/>
          <a:lstStyle/>
          <a:p>
            <a:fld id="{6AF66C30-2FAE-4185-83A0-4FB1E4D1FCC6}" type="slidenum">
              <a:rPr lang="ro-RO" smtClean="0"/>
              <a:t>7</a:t>
            </a:fld>
            <a:endParaRPr lang="ro-RO"/>
          </a:p>
        </p:txBody>
      </p:sp>
    </p:spTree>
    <p:extLst>
      <p:ext uri="{BB962C8B-B14F-4D97-AF65-F5344CB8AC3E}">
        <p14:creationId xmlns:p14="http://schemas.microsoft.com/office/powerpoint/2010/main" val="1334197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541CE-FC15-AE34-BB26-1776DEBED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AC5B5-D0A3-6B03-056A-B6593230E2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8D95B6-A8B8-4F7D-A982-D21EE93591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DA115F0B-9561-C21D-EE54-3C65EE23625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2872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541CE-FC15-AE34-BB26-1776DEBED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AC5B5-D0A3-6B03-056A-B6593230E2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8D95B6-A8B8-4F7D-A982-D21EE93591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DA115F0B-9561-C21D-EE54-3C65EE23625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1320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541CE-FC15-AE34-BB26-1776DEBED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AC5B5-D0A3-6B03-056A-B6593230E2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8D95B6-A8B8-4F7D-A982-D21EE93591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DA115F0B-9561-C21D-EE54-3C65EE23625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1851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E41AC-F137-1DE2-B0F4-A1CB6678B4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A2377-8C6A-B956-9BEE-7314D6E4BC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588D7-A5E4-B4F9-ABA5-45DC11F5A81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9E0988F9-D141-E8CB-A6A7-6A89900F50D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849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p:cNvSpPr>
            <a:spLocks noGrp="1"/>
          </p:cNvSpPr>
          <p:nvPr>
            <p:ph type="sldNum" sz="quarter" idx="5"/>
          </p:nvPr>
        </p:nvSpPr>
        <p:spPr/>
        <p:txBody>
          <a:bodyPr/>
          <a:lstStyle/>
          <a:p>
            <a:fld id="{6AF66C30-2FAE-4185-83A0-4FB1E4D1FCC6}" type="slidenum">
              <a:rPr lang="ro-RO" smtClean="0"/>
              <a:t>8</a:t>
            </a:fld>
            <a:endParaRPr lang="ro-RO"/>
          </a:p>
        </p:txBody>
      </p:sp>
    </p:spTree>
    <p:extLst>
      <p:ext uri="{BB962C8B-B14F-4D97-AF65-F5344CB8AC3E}">
        <p14:creationId xmlns:p14="http://schemas.microsoft.com/office/powerpoint/2010/main" val="2994479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471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034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051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4C2A7C-C859-4802-A9B5-5D977F195A3E}" type="datetimeFigureOut">
              <a:rPr lang="ro-RO" smtClean="0"/>
              <a:t>28.10.2025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6507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C2A7C-C859-4802-A9B5-5D977F195A3E}" type="datetimeFigureOut">
              <a:rPr lang="ro-RO" smtClean="0"/>
              <a:t>28.10.2025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1800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C2A7C-C859-4802-A9B5-5D977F195A3E}" type="datetimeFigureOut">
              <a:rPr lang="ro-RO" smtClean="0"/>
              <a:t>28.10.2025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29717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C2A7C-C859-4802-A9B5-5D977F195A3E}" type="datetimeFigureOut">
              <a:rPr lang="ro-RO" smtClean="0"/>
              <a:t>28.10.2025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939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4C2A7C-C859-4802-A9B5-5D977F195A3E}" type="datetimeFigureOut">
              <a:rPr lang="ro-RO" smtClean="0"/>
              <a:t>28.10.2025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8961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4C2A7C-C859-4802-A9B5-5D977F195A3E}" type="datetimeFigureOut">
              <a:rPr lang="ro-RO" smtClean="0"/>
              <a:t>28.10.2025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32403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4C2A7C-C859-4802-A9B5-5D977F195A3E}" type="datetimeFigureOut">
              <a:rPr lang="ro-RO" smtClean="0"/>
              <a:t>28.10.2025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6231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4C2A7C-C859-4802-A9B5-5D977F195A3E}" type="datetimeFigureOut">
              <a:rPr lang="ro-RO" smtClean="0"/>
              <a:t>28.10.2025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4900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C2A7C-C859-4802-A9B5-5D977F195A3E}" type="datetimeFigureOut">
              <a:rPr lang="ro-RO" smtClean="0"/>
              <a:t>28.10.2025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15584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28.10.2025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60952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28.10.2025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0632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C2A7C-C859-4802-A9B5-5D977F195A3E}" type="datetimeFigureOut">
              <a:rPr lang="ro-RO" smtClean="0"/>
              <a:t>28.10.2025</a:t>
            </a:fld>
            <a:endParaRPr lang="ro-R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7D03F-6E53-4CCD-9A62-A9DFA3A3F59F}" type="slidenum">
              <a:rPr lang="ro-RO" smtClean="0"/>
              <a:t>‹#›</a:t>
            </a:fld>
            <a:endParaRPr lang="ro-RO"/>
          </a:p>
        </p:txBody>
      </p:sp>
    </p:spTree>
    <p:extLst>
      <p:ext uri="{BB962C8B-B14F-4D97-AF65-F5344CB8AC3E}">
        <p14:creationId xmlns:p14="http://schemas.microsoft.com/office/powerpoint/2010/main" val="582326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hyperlink" Target="https://www.flickr.com/photos/tipsfortravellers/9322686446" TargetMode="External"/><Relationship Id="rId4" Type="http://schemas.openxmlformats.org/officeDocument/2006/relationships/image" Target="../media/image3.pn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diagramQuickStyle" Target="../diagrams/quickStyle1.xml"/><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diagramLayout" Target="../diagrams/layout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diagramData" Target="../diagrams/data1.xml"/><Relationship Id="rId5" Type="http://schemas.openxmlformats.org/officeDocument/2006/relationships/image" Target="../media/image3.png"/><Relationship Id="rId15" Type="http://schemas.microsoft.com/office/2007/relationships/diagramDrawing" Target="../diagrams/drawing1.xml"/><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diagramColors" Target="../diagrams/colors1.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diagramQuickStyle" Target="../diagrams/quickStyle2.xml"/><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diagramLayout" Target="../diagrams/layout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diagramData" Target="../diagrams/data2.xml"/><Relationship Id="rId5" Type="http://schemas.openxmlformats.org/officeDocument/2006/relationships/image" Target="../media/image3.png"/><Relationship Id="rId15" Type="http://schemas.microsoft.com/office/2007/relationships/diagramDrawing" Target="../diagrams/drawing2.xml"/><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diagramColors" Target="../diagrams/colors2.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diagramQuickStyle" Target="../diagrams/quickStyle3.xml"/><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diagramLayout" Target="../diagrams/layout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diagramData" Target="../diagrams/data3.xml"/><Relationship Id="rId5" Type="http://schemas.openxmlformats.org/officeDocument/2006/relationships/image" Target="../media/image3.png"/><Relationship Id="rId15" Type="http://schemas.microsoft.com/office/2007/relationships/diagramDrawing" Target="../diagrams/drawing3.xml"/><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diagramColors" Target="../diagrams/colors3.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7.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3.sv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google.com/search?client=firefox-b-d&amp;sca_esv=7cf37855ae51090a&amp;cs=0&amp;sxsrf=AE3TifOLSzZmoD69VFZHCjBY2ma4jYrwYA%3A1756167544816&amp;q=FuelEU+Maritime+Regulation&amp;sa=X&amp;ved=2ahUKEwic0pL1maePAxUpzwIHHaC4A4wQxccNegQIAhAC&amp;mstk=AUtExfB0XzMffeDp6xeq01JaYhjYqigCACkNSnnyOXF8P8bLzMUiICrN_WHgRZnuzIhWQtIDQ0m1NtH-7_JIEKvs5SUn9t2chwxG4nxAi7OOraOfjlHxZFuYGSW-qsBNU5xb0IQp3ICWGEbvSkCJCaAvDl9o3vPQ6VUJGHQy_jsyI3oaU5yeAMRmyg3y1bhSZ_SH2_GPhnmQ2V4VWLURMAPLJpmcoKGnCDw-yEFi2GBq0bVd71JnzrDaJaFe2NXN6-7mCgQD513eoD6pa_JNFqDEPl7H&amp;csui=3" TargetMode="External"/><Relationship Id="rId5" Type="http://schemas.openxmlformats.org/officeDocument/2006/relationships/image" Target="../media/image3.png"/><Relationship Id="rId10" Type="http://schemas.openxmlformats.org/officeDocument/2006/relationships/hyperlink" Target="https://www.google.com/search?client=firefox-b-d&amp;sca_esv=7cf37855ae51090a&amp;cs=0&amp;sxsrf=AE3TifOLSzZmoD69VFZHCjBY2ma4jYrwYA%3A1756167544816&amp;q=IMO%27s+Energy+Efficiency+Design+Index+%28EEDI%29&amp;sa=X&amp;ved=2ahUKEwic0pL1maePAxUpzwIHHaC4A4wQxccNegQIAhAB&amp;mstk=AUtExfB0XzMffeDp6xeq01JaYhjYqigCACkNSnnyOXF8P8bLzMUiICrN_WHgRZnuzIhWQtIDQ0m1NtH-7_JIEKvs5SUn9t2chwxG4nxAi7OOraOfjlHxZFuYGSW-qsBNU5xb0IQp3ICWGEbvSkCJCaAvDl9o3vPQ6VUJGHQy_jsyI3oaU5yeAMRmyg3y1bhSZ_SH2_GPhnmQ2V4VWLURMAPLJpmcoKGnCDw-yEFi2GBq0bVd71JnzrDaJaFe2NXN6-7mCgQD513eoD6pa_JNFqDEPl7H&amp;csui=3" TargetMode="External"/><Relationship Id="rId4" Type="http://schemas.openxmlformats.org/officeDocument/2006/relationships/image" Target="../media/image2.png"/><Relationship Id="rId9"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3.svg"/><Relationship Id="rId5" Type="http://schemas.openxmlformats.org/officeDocument/2006/relationships/image" Target="../media/image3.png"/><Relationship Id="rId10"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3.svg"/><Relationship Id="rId5" Type="http://schemas.openxmlformats.org/officeDocument/2006/relationships/image" Target="../media/image3.png"/><Relationship Id="rId10"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7.pn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3.svg"/><Relationship Id="rId5" Type="http://schemas.openxmlformats.org/officeDocument/2006/relationships/image" Target="../media/image3.png"/><Relationship Id="rId10"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7.png"/></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4.emf"/><Relationship Id="rId4" Type="http://schemas.openxmlformats.org/officeDocument/2006/relationships/image" Target="../media/image2.png"/><Relationship Id="rId9" Type="http://schemas.openxmlformats.org/officeDocument/2006/relationships/image" Target="../media/image7.png"/></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5.emf"/><Relationship Id="rId4" Type="http://schemas.openxmlformats.org/officeDocument/2006/relationships/image" Target="../media/image2.png"/><Relationship Id="rId9" Type="http://schemas.openxmlformats.org/officeDocument/2006/relationships/image" Target="../media/image7.png"/></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6.emf"/><Relationship Id="rId4" Type="http://schemas.openxmlformats.org/officeDocument/2006/relationships/image" Target="../media/image2.png"/><Relationship Id="rId9" Type="http://schemas.openxmlformats.org/officeDocument/2006/relationships/image" Target="../media/image7.png"/></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3.png"/><Relationship Id="rId10" Type="http://schemas.openxmlformats.org/officeDocument/2006/relationships/hyperlink" Target="https://www.youtube.com/watch?v=bXCn4afb7Gg" TargetMode="External"/><Relationship Id="rId4" Type="http://schemas.openxmlformats.org/officeDocument/2006/relationships/image" Target="../media/image2.png"/><Relationship Id="rId9" Type="http://schemas.openxmlformats.org/officeDocument/2006/relationships/image" Target="../media/image7.png"/></Relationships>
</file>

<file path=ppt/slides/_rels/slide4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google.com/search?client=firefox-b-d&amp;cs=0&amp;sca_esv=2fee5486871b890d&amp;sxsrf=AE3TifOzlwvCRYYe8MdAA2inOQh6so-OEg%3A1756469796747&amp;q=smart+meters&amp;sa=X&amp;ved=2ahUKEwjilZPy_6-PAxW__gIHHU9xADkQxccNegQIAxAB&amp;mstk=AUtExfBGbvlGZNBq6U8zNHRtBYMdZGhHCazhw5U3s1p_xBTSY9Yo-2APNEzI23GUhJliccAQV3fi6AxH6MkCYqTMFQL5-9YQ4BRsF-YULPzjAeoMkQV-v3eboNaUg05aPBNDEuVPyYLdzXDPo7Akf61hPUMd-_WeXHShIOJNmNuLSWzANfI&amp;csui=3" TargetMode="External"/><Relationship Id="rId5" Type="http://schemas.openxmlformats.org/officeDocument/2006/relationships/image" Target="../media/image3.png"/><Relationship Id="rId10" Type="http://schemas.openxmlformats.org/officeDocument/2006/relationships/hyperlink" Target="https://loop.homes/" TargetMode="External"/><Relationship Id="rId4" Type="http://schemas.openxmlformats.org/officeDocument/2006/relationships/image" Target="../media/image2.png"/><Relationship Id="rId9" Type="http://schemas.openxmlformats.org/officeDocument/2006/relationships/image" Target="../media/image7.png"/></Relationships>
</file>

<file path=ppt/slides/_rels/slide4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mtnsales.com/energy-efficiency-in-commercial-kitchen-equipment-what-you-need-to-know/#:~:text=In%20busy%20kitchens%2C%20where%20appliances%20run%20continuously%2C,reported%20savings%20of%2020%2D50%25%20on%20energy%20costs" TargetMode="External"/><Relationship Id="rId5" Type="http://schemas.openxmlformats.org/officeDocument/2006/relationships/image" Target="../media/image3.png"/><Relationship Id="rId10" Type="http://schemas.openxmlformats.org/officeDocument/2006/relationships/hyperlink" Target="https://renewablesadvice.com/energy/pros-cons-energy-efficiency/#:~:text=The%20disadvantages%20of%20energy%20efficiency%20are:,Lack%20of%20Standardisation%20and%20Monitoring" TargetMode="External"/><Relationship Id="rId4" Type="http://schemas.openxmlformats.org/officeDocument/2006/relationships/image" Target="../media/image2.png"/><Relationship Id="rId9" Type="http://schemas.openxmlformats.org/officeDocument/2006/relationships/image" Target="../media/image7.png"/></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5.png"/></Relationships>
</file>

<file path=ppt/slides/_rels/slide5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gallsea.com/blog/the-ultimate-guide-to-marine-galley-appliances-optimizing-your-vessel-s-kitchen-for-performance" TargetMode="External"/><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hyperlink" Target="https://gallsea.com/blog/the-evolution-of-marine-galley-technology-how-modern-innovations-are-changing-life-at-sea" TargetMode="External"/><Relationship Id="rId17" Type="http://schemas.openxmlformats.org/officeDocument/2006/relationships/hyperlink" Target="https://cruiseshipinteriors-expo.com/the-key-to-developing-optimal-cruise-ship-galleys/" TargetMode="External"/><Relationship Id="rId2" Type="http://schemas.openxmlformats.org/officeDocument/2006/relationships/notesSlide" Target="../notesSlides/notesSlide48.xml"/><Relationship Id="rId16" Type="http://schemas.openxmlformats.org/officeDocument/2006/relationships/hyperlink" Target="https://www.almaco.cc/products/catering-systems/galleys-bars-pantries/" TargetMode="Externa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rivieramm.com/news-content-hub/news-content-hub/energy-efficiency-is-key-for-galley-equipment-42898" TargetMode="External"/><Relationship Id="rId5" Type="http://schemas.openxmlformats.org/officeDocument/2006/relationships/image" Target="../media/image3.png"/><Relationship Id="rId15" Type="http://schemas.openxmlformats.org/officeDocument/2006/relationships/image" Target="../media/image29.jpeg"/><Relationship Id="rId10" Type="http://schemas.openxmlformats.org/officeDocument/2006/relationships/hyperlink" Target="https://gallsea.com/blog/choosing-the-best-marine-galley-equipment-a-comprehensive-guide-for-vessel-operators" TargetMode="External"/><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hyperlink" Target="https://www.heinenhopman.com/knowledge/galley-induction-ventilation/"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pexels.com/es-es/foto/azul-firmar-amarillo-azulejos-1888005/" TargetMode="External"/><Relationship Id="rId5" Type="http://schemas.openxmlformats.org/officeDocument/2006/relationships/image" Target="../media/image3.png"/><Relationship Id="rId10" Type="http://schemas.openxmlformats.org/officeDocument/2006/relationships/image" Target="../media/image30.jpeg"/><Relationship Id="rId4" Type="http://schemas.openxmlformats.org/officeDocument/2006/relationships/image" Target="../media/image2.png"/><Relationship Id="rId9" Type="http://schemas.openxmlformats.org/officeDocument/2006/relationships/image" Target="../media/image7.png"/></Relationships>
</file>

<file path=ppt/slides/_rels/slide5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pexels.com/es-es/foto/azul-firmar-amarillo-azulejos-1888005/" TargetMode="External"/><Relationship Id="rId5" Type="http://schemas.openxmlformats.org/officeDocument/2006/relationships/image" Target="../media/image3.png"/><Relationship Id="rId10" Type="http://schemas.openxmlformats.org/officeDocument/2006/relationships/image" Target="../media/image30.jpeg"/><Relationship Id="rId4" Type="http://schemas.openxmlformats.org/officeDocument/2006/relationships/image" Target="../media/image2.png"/><Relationship Id="rId9" Type="http://schemas.openxmlformats.org/officeDocument/2006/relationships/image" Target="../media/image7.png"/></Relationships>
</file>

<file path=ppt/slides/_rels/slide5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rawpixel.com/search/food%20safety" TargetMode="External"/><Relationship Id="rId5" Type="http://schemas.openxmlformats.org/officeDocument/2006/relationships/image" Target="../media/image3.png"/><Relationship Id="rId10" Type="http://schemas.openxmlformats.org/officeDocument/2006/relationships/image" Target="../media/image31.jpg"/><Relationship Id="rId4" Type="http://schemas.openxmlformats.org/officeDocument/2006/relationships/image" Target="../media/image2.png"/><Relationship Id="rId9" Type="http://schemas.openxmlformats.org/officeDocument/2006/relationships/image" Target="../media/image7.png"/></Relationships>
</file>

<file path=ppt/slides/_rels/slide5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rawpixel.com/search/food%20safety" TargetMode="External"/><Relationship Id="rId5" Type="http://schemas.openxmlformats.org/officeDocument/2006/relationships/image" Target="../media/image3.png"/><Relationship Id="rId10" Type="http://schemas.openxmlformats.org/officeDocument/2006/relationships/image" Target="../media/image31.jpg"/><Relationship Id="rId4" Type="http://schemas.openxmlformats.org/officeDocument/2006/relationships/image" Target="../media/image2.png"/><Relationship Id="rId9" Type="http://schemas.openxmlformats.org/officeDocument/2006/relationships/image" Target="../media/image7.png"/></Relationships>
</file>

<file path=ppt/slides/_rels/slide5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hyperlink" Target="https://www.unoks.com/en/blog/sustainability/energy-efficiency-in-ship-kitchens-how-to-choose-the-right-equipment" TargetMode="External"/><Relationship Id="rId10" Type="http://schemas.openxmlformats.org/officeDocument/2006/relationships/image" Target="../media/image6.png"/><Relationship Id="rId4" Type="http://schemas.openxmlformats.org/officeDocument/2006/relationships/hyperlink" Target="https://www.rivieramm.com/news-content-hub/news-content-hub/energy-efficiency-is-key-for-galley-equipment-42898" TargetMode="Externa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11.png"/><Relationship Id="rId18" Type="http://schemas.openxmlformats.org/officeDocument/2006/relationships/customXml" Target="../ink/ink5.xml"/><Relationship Id="rId26" Type="http://schemas.openxmlformats.org/officeDocument/2006/relationships/customXml" Target="../ink/ink9.xml"/><Relationship Id="rId3" Type="http://schemas.openxmlformats.org/officeDocument/2006/relationships/image" Target="../media/image2.png"/><Relationship Id="rId21" Type="http://schemas.openxmlformats.org/officeDocument/2006/relationships/image" Target="../media/image15.png"/><Relationship Id="rId7" Type="http://schemas.openxmlformats.org/officeDocument/2006/relationships/image" Target="../media/image7.png"/><Relationship Id="rId12" Type="http://schemas.openxmlformats.org/officeDocument/2006/relationships/customXml" Target="../ink/ink2.xml"/><Relationship Id="rId17" Type="http://schemas.openxmlformats.org/officeDocument/2006/relationships/image" Target="../media/image13.png"/><Relationship Id="rId25" Type="http://schemas.openxmlformats.org/officeDocument/2006/relationships/image" Target="../media/image17.png"/><Relationship Id="rId2" Type="http://schemas.openxmlformats.org/officeDocument/2006/relationships/notesSlide" Target="../notesSlides/notesSlide6.xml"/><Relationship Id="rId16" Type="http://schemas.openxmlformats.org/officeDocument/2006/relationships/customXml" Target="../ink/ink4.xml"/><Relationship Id="rId20" Type="http://schemas.openxmlformats.org/officeDocument/2006/relationships/customXml" Target="../ink/ink6.xml"/><Relationship Id="rId29"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png"/><Relationship Id="rId24" Type="http://schemas.openxmlformats.org/officeDocument/2006/relationships/customXml" Target="../ink/ink8.xml"/><Relationship Id="rId5" Type="http://schemas.openxmlformats.org/officeDocument/2006/relationships/image" Target="../media/image4.png"/><Relationship Id="rId15" Type="http://schemas.openxmlformats.org/officeDocument/2006/relationships/image" Target="../media/image12.png"/><Relationship Id="rId23" Type="http://schemas.openxmlformats.org/officeDocument/2006/relationships/image" Target="../media/image16.png"/><Relationship Id="rId28" Type="http://schemas.openxmlformats.org/officeDocument/2006/relationships/customXml" Target="../ink/ink10.xml"/><Relationship Id="rId10" Type="http://schemas.openxmlformats.org/officeDocument/2006/relationships/customXml" Target="../ink/ink1.xml"/><Relationship Id="rId19"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5.png"/><Relationship Id="rId14" Type="http://schemas.openxmlformats.org/officeDocument/2006/relationships/customXml" Target="../ink/ink3.xml"/><Relationship Id="rId22" Type="http://schemas.openxmlformats.org/officeDocument/2006/relationships/customXml" Target="../ink/ink7.xml"/><Relationship Id="rId27"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E0577-1B0B-07B3-E4D8-62AC98EEAF81}"/>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5734FA86-FF99-775E-2661-5DBA8167AA5C}"/>
              </a:ext>
            </a:extLst>
          </p:cNvPr>
          <p:cNvGrpSpPr/>
          <p:nvPr/>
        </p:nvGrpSpPr>
        <p:grpSpPr>
          <a:xfrm>
            <a:off x="18646" y="154025"/>
            <a:ext cx="6100827" cy="680626"/>
            <a:chOff x="0" y="7926"/>
            <a:chExt cx="8325033" cy="902779"/>
          </a:xfrm>
        </p:grpSpPr>
        <p:pic>
          <p:nvPicPr>
            <p:cNvPr id="16" name="Picture 15">
              <a:extLst>
                <a:ext uri="{FF2B5EF4-FFF2-40B4-BE49-F238E27FC236}">
                  <a16:creationId xmlns:a16="http://schemas.microsoft.com/office/drawing/2014/main" id="{A06EE544-1C48-DB2E-D875-0E3C5631FBBF}"/>
                </a:ext>
              </a:extLst>
            </p:cNvPr>
            <p:cNvPicPr>
              <a:picLocks noChangeAspect="1"/>
            </p:cNvPicPr>
            <p:nvPr/>
          </p:nvPicPr>
          <p:blipFill>
            <a:blip r:embed="rId2"/>
            <a:stretch>
              <a:fillRect/>
            </a:stretch>
          </p:blipFill>
          <p:spPr>
            <a:xfrm>
              <a:off x="0" y="8201"/>
              <a:ext cx="4392445" cy="902504"/>
            </a:xfrm>
            <a:prstGeom prst="rect">
              <a:avLst/>
            </a:prstGeom>
          </p:spPr>
        </p:pic>
        <p:sp>
          <p:nvSpPr>
            <p:cNvPr id="17" name="Rectangle 16">
              <a:extLst>
                <a:ext uri="{FF2B5EF4-FFF2-40B4-BE49-F238E27FC236}">
                  <a16:creationId xmlns:a16="http://schemas.microsoft.com/office/drawing/2014/main" id="{050C6471-4BAD-2E88-B4E8-D5F11DC3BD04}"/>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 name="TextBox 29">
            <a:extLst>
              <a:ext uri="{FF2B5EF4-FFF2-40B4-BE49-F238E27FC236}">
                <a16:creationId xmlns:a16="http://schemas.microsoft.com/office/drawing/2014/main" id="{048243E0-827E-60CB-CB94-2B8061FBDA12}"/>
              </a:ext>
            </a:extLst>
          </p:cNvPr>
          <p:cNvSpPr txBox="1"/>
          <p:nvPr/>
        </p:nvSpPr>
        <p:spPr>
          <a:xfrm>
            <a:off x="0" y="1679750"/>
            <a:ext cx="9240982"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a:solidFill>
                  <a:schemeClr val="accent1"/>
                </a:solidFill>
                <a:latin typeface="Times New Roman" panose="02020603050405020304" pitchFamily="18" charset="0"/>
                <a:ea typeface="Calibri" panose="020F0502020204030204" pitchFamily="34" charset="0"/>
              </a:rPr>
              <a:t>Sustainable Development and the Green Transition to Effective Galleys Services Onboard the Ships </a:t>
            </a:r>
          </a:p>
        </p:txBody>
      </p:sp>
      <p:pic>
        <p:nvPicPr>
          <p:cNvPr id="3" name="Picture 2">
            <a:extLst>
              <a:ext uri="{FF2B5EF4-FFF2-40B4-BE49-F238E27FC236}">
                <a16:creationId xmlns:a16="http://schemas.microsoft.com/office/drawing/2014/main" id="{B2213BDF-29E6-12B1-FBCD-3A25F36763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383" y="92893"/>
            <a:ext cx="623570" cy="620864"/>
          </a:xfrm>
          <a:prstGeom prst="rect">
            <a:avLst/>
          </a:prstGeom>
        </p:spPr>
      </p:pic>
      <p:pic>
        <p:nvPicPr>
          <p:cNvPr id="5" name="Picture 4">
            <a:extLst>
              <a:ext uri="{FF2B5EF4-FFF2-40B4-BE49-F238E27FC236}">
                <a16:creationId xmlns:a16="http://schemas.microsoft.com/office/drawing/2014/main" id="{33C6B401-E003-8A07-E27A-8BE24DAB5B81}"/>
              </a:ext>
            </a:extLst>
          </p:cNvPr>
          <p:cNvPicPr>
            <a:picLocks noChangeAspect="1"/>
          </p:cNvPicPr>
          <p:nvPr/>
        </p:nvPicPr>
        <p:blipFill>
          <a:blip r:embed="rId4"/>
          <a:stretch>
            <a:fillRect/>
          </a:stretch>
        </p:blipFill>
        <p:spPr>
          <a:xfrm>
            <a:off x="4910225" y="92893"/>
            <a:ext cx="629555" cy="637524"/>
          </a:xfrm>
          <a:prstGeom prst="rect">
            <a:avLst/>
          </a:prstGeom>
        </p:spPr>
      </p:pic>
      <p:pic>
        <p:nvPicPr>
          <p:cNvPr id="6" name="Picture 5">
            <a:extLst>
              <a:ext uri="{FF2B5EF4-FFF2-40B4-BE49-F238E27FC236}">
                <a16:creationId xmlns:a16="http://schemas.microsoft.com/office/drawing/2014/main" id="{5E2141A4-9487-9E1E-9DE3-ADD47C220580}"/>
              </a:ext>
            </a:extLst>
          </p:cNvPr>
          <p:cNvPicPr>
            <a:picLocks noChangeAspect="1"/>
          </p:cNvPicPr>
          <p:nvPr/>
        </p:nvPicPr>
        <p:blipFill>
          <a:blip r:embed="rId5"/>
          <a:stretch>
            <a:fillRect/>
          </a:stretch>
        </p:blipFill>
        <p:spPr>
          <a:xfrm>
            <a:off x="5631268" y="111773"/>
            <a:ext cx="1053458" cy="579268"/>
          </a:xfrm>
          <a:prstGeom prst="rect">
            <a:avLst/>
          </a:prstGeom>
        </p:spPr>
      </p:pic>
      <p:pic>
        <p:nvPicPr>
          <p:cNvPr id="7" name="Picture 6">
            <a:extLst>
              <a:ext uri="{FF2B5EF4-FFF2-40B4-BE49-F238E27FC236}">
                <a16:creationId xmlns:a16="http://schemas.microsoft.com/office/drawing/2014/main" id="{2AD9C41B-B821-4BB2-FBED-F393B676935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703496" y="76233"/>
            <a:ext cx="623570" cy="680419"/>
          </a:xfrm>
          <a:prstGeom prst="rect">
            <a:avLst/>
          </a:prstGeom>
        </p:spPr>
      </p:pic>
      <p:pic>
        <p:nvPicPr>
          <p:cNvPr id="8" name="Picture 7">
            <a:extLst>
              <a:ext uri="{FF2B5EF4-FFF2-40B4-BE49-F238E27FC236}">
                <a16:creationId xmlns:a16="http://schemas.microsoft.com/office/drawing/2014/main" id="{BFC99823-663A-8B43-6A93-8309294FCE8B}"/>
              </a:ext>
            </a:extLst>
          </p:cNvPr>
          <p:cNvPicPr>
            <a:picLocks noChangeAspect="1"/>
          </p:cNvPicPr>
          <p:nvPr/>
        </p:nvPicPr>
        <p:blipFill>
          <a:blip r:embed="rId7"/>
          <a:stretch>
            <a:fillRect/>
          </a:stretch>
        </p:blipFill>
        <p:spPr>
          <a:xfrm>
            <a:off x="3979270" y="76233"/>
            <a:ext cx="858938" cy="620864"/>
          </a:xfrm>
          <a:prstGeom prst="rect">
            <a:avLst/>
          </a:prstGeom>
        </p:spPr>
      </p:pic>
      <p:pic>
        <p:nvPicPr>
          <p:cNvPr id="9" name="Picture 8">
            <a:extLst>
              <a:ext uri="{FF2B5EF4-FFF2-40B4-BE49-F238E27FC236}">
                <a16:creationId xmlns:a16="http://schemas.microsoft.com/office/drawing/2014/main" id="{457610B0-5603-50F3-E129-8FF7B48EFCC7}"/>
              </a:ext>
            </a:extLst>
          </p:cNvPr>
          <p:cNvPicPr>
            <a:picLocks noChangeAspect="1"/>
          </p:cNvPicPr>
          <p:nvPr/>
        </p:nvPicPr>
        <p:blipFill>
          <a:blip r:embed="rId8"/>
          <a:stretch>
            <a:fillRect/>
          </a:stretch>
        </p:blipFill>
        <p:spPr>
          <a:xfrm>
            <a:off x="7704595" y="29230"/>
            <a:ext cx="1227464" cy="1224789"/>
          </a:xfrm>
          <a:prstGeom prst="rect">
            <a:avLst/>
          </a:prstGeom>
        </p:spPr>
      </p:pic>
      <p:sp>
        <p:nvSpPr>
          <p:cNvPr id="11" name="TextBox 10">
            <a:extLst>
              <a:ext uri="{FF2B5EF4-FFF2-40B4-BE49-F238E27FC236}">
                <a16:creationId xmlns:a16="http://schemas.microsoft.com/office/drawing/2014/main" id="{73C81458-58D7-246D-D38D-9AF87ADF555E}"/>
              </a:ext>
            </a:extLst>
          </p:cNvPr>
          <p:cNvSpPr txBox="1"/>
          <p:nvPr/>
        </p:nvSpPr>
        <p:spPr>
          <a:xfrm>
            <a:off x="796460" y="1466200"/>
            <a:ext cx="7885472"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7030A0"/>
                </a:solidFill>
                <a:effectLst/>
                <a:uLnTx/>
                <a:uFillTx/>
                <a:latin typeface="Calibri" panose="020F0502020204030204"/>
                <a:ea typeface="+mn-ea"/>
                <a:cs typeface="+mn-cs"/>
              </a:rPr>
              <a:t>KA220-VET - Cooperation partnerships in vocational education and training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7030A0"/>
                </a:solidFill>
                <a:effectLst/>
                <a:uLnTx/>
                <a:uFillTx/>
                <a:latin typeface="Calibri" panose="020F0502020204030204"/>
                <a:ea typeface="+mn-ea"/>
                <a:cs typeface="+mn-cs"/>
              </a:rPr>
              <a:t>2023-1-</a:t>
            </a:r>
            <a:r>
              <a:rPr kumimoji="0" lang="en-GB" sz="1000" b="1" i="0" u="none" strike="noStrike" kern="1200" cap="none" spc="0" normalizeH="0" baseline="0" noProof="0" err="1">
                <a:ln>
                  <a:noFill/>
                </a:ln>
                <a:solidFill>
                  <a:srgbClr val="7030A0"/>
                </a:solidFill>
                <a:effectLst/>
                <a:uLnTx/>
                <a:uFillTx/>
                <a:latin typeface="Calibri" panose="020F0502020204030204"/>
                <a:ea typeface="+mn-ea"/>
                <a:cs typeface="+mn-cs"/>
              </a:rPr>
              <a:t>RO01</a:t>
            </a:r>
            <a:r>
              <a:rPr kumimoji="0" lang="en-GB" sz="1000" b="1" i="0" u="none" strike="noStrike" kern="1200" cap="none" spc="0" normalizeH="0" baseline="0" noProof="0">
                <a:ln>
                  <a:noFill/>
                </a:ln>
                <a:solidFill>
                  <a:srgbClr val="7030A0"/>
                </a:solidFill>
                <a:effectLst/>
                <a:uLnTx/>
                <a:uFillTx/>
                <a:latin typeface="Calibri" panose="020F0502020204030204"/>
                <a:ea typeface="+mn-ea"/>
                <a:cs typeface="+mn-cs"/>
              </a:rPr>
              <a:t>-KA220-VET-000156711</a:t>
            </a:r>
          </a:p>
        </p:txBody>
      </p:sp>
      <p:sp>
        <p:nvSpPr>
          <p:cNvPr id="12" name="Title 1">
            <a:extLst>
              <a:ext uri="{FF2B5EF4-FFF2-40B4-BE49-F238E27FC236}">
                <a16:creationId xmlns:a16="http://schemas.microsoft.com/office/drawing/2014/main" id="{B670234F-AD78-57B9-56B9-7BF9CE4CED8C}"/>
              </a:ext>
            </a:extLst>
          </p:cNvPr>
          <p:cNvSpPr>
            <a:spLocks noGrp="1"/>
          </p:cNvSpPr>
          <p:nvPr>
            <p:ph type="ctrTitle"/>
          </p:nvPr>
        </p:nvSpPr>
        <p:spPr>
          <a:xfrm>
            <a:off x="1375835" y="861041"/>
            <a:ext cx="6368830" cy="606528"/>
          </a:xfrm>
        </p:spPr>
        <p:txBody>
          <a:bodyPr>
            <a:noAutofit/>
          </a:bodyPr>
          <a:lstStyle/>
          <a:p>
            <a:pPr algn="ctr"/>
            <a:r>
              <a:rPr lang="en-GB" sz="2000" b="1" i="0" u="none" strike="noStrike" baseline="0" noProof="0" dirty="0">
                <a:solidFill>
                  <a:srgbClr val="FF0000"/>
                </a:solidFill>
                <a:effectLst>
                  <a:outerShdw blurRad="38100" dist="38100" dir="2700000" algn="tl">
                    <a:srgbClr val="000000">
                      <a:alpha val="43137"/>
                    </a:srgbClr>
                  </a:outerShdw>
                </a:effectLst>
                <a:latin typeface="CharterBT-Roman"/>
              </a:rPr>
              <a:t>MARitime Soft Skills for Onboard Healthy Nutrition and </a:t>
            </a:r>
            <a:r>
              <a:rPr lang="en-GB" sz="2000" b="1" i="0" u="none" strike="noStrike" baseline="0" noProof="0" dirty="0" err="1">
                <a:solidFill>
                  <a:srgbClr val="FF0000"/>
                </a:solidFill>
                <a:effectLst>
                  <a:outerShdw blurRad="38100" dist="38100" dir="2700000" algn="tl">
                    <a:srgbClr val="000000">
                      <a:alpha val="43137"/>
                    </a:srgbClr>
                  </a:outerShdw>
                </a:effectLst>
                <a:latin typeface="CharterBT-Roman"/>
              </a:rPr>
              <a:t>CULinary</a:t>
            </a:r>
            <a:r>
              <a:rPr lang="en-GB" sz="2000" b="1" i="0" u="none" strike="noStrike" baseline="0" noProof="0" dirty="0">
                <a:solidFill>
                  <a:srgbClr val="FF0000"/>
                </a:solidFill>
                <a:effectLst>
                  <a:outerShdw blurRad="38100" dist="38100" dir="2700000" algn="tl">
                    <a:srgbClr val="000000">
                      <a:alpha val="43137"/>
                    </a:srgbClr>
                  </a:outerShdw>
                </a:effectLst>
                <a:latin typeface="CharterBT-Roman"/>
              </a:rPr>
              <a:t> Arts in Seagoing Services – CUL-MAR-Skills</a:t>
            </a:r>
            <a:endParaRPr lang="en-GB" sz="2000" b="1" noProof="0" dirty="0">
              <a:solidFill>
                <a:srgbClr val="0000FF"/>
              </a:solidFill>
              <a:effectLst>
                <a:outerShdw blurRad="38100" dist="38100" dir="2700000" algn="tl">
                  <a:srgbClr val="000000">
                    <a:alpha val="43137"/>
                  </a:srgbClr>
                </a:outerShdw>
              </a:effectLst>
              <a:highlight>
                <a:srgbClr val="FFFF00"/>
              </a:highlight>
            </a:endParaRPr>
          </a:p>
        </p:txBody>
      </p:sp>
      <p:pic>
        <p:nvPicPr>
          <p:cNvPr id="20" name="Picture 19" descr="A group of chefs working in a kitchen&#10;&#10;Description automatically generated">
            <a:extLst>
              <a:ext uri="{FF2B5EF4-FFF2-40B4-BE49-F238E27FC236}">
                <a16:creationId xmlns:a16="http://schemas.microsoft.com/office/drawing/2014/main" id="{A165ADFF-ACF1-717E-59A0-6FE822B1C27F}"/>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69232" y="2497859"/>
            <a:ext cx="8212700" cy="3369540"/>
          </a:xfrm>
          <a:prstGeom prst="rect">
            <a:avLst/>
          </a:prstGeom>
        </p:spPr>
      </p:pic>
      <p:sp>
        <p:nvSpPr>
          <p:cNvPr id="22" name="Rectangle 21">
            <a:extLst>
              <a:ext uri="{FF2B5EF4-FFF2-40B4-BE49-F238E27FC236}">
                <a16:creationId xmlns:a16="http://schemas.microsoft.com/office/drawing/2014/main" id="{CB3F7511-EDBB-292E-B13C-8BCE69285621}"/>
              </a:ext>
            </a:extLst>
          </p:cNvPr>
          <p:cNvSpPr/>
          <p:nvPr/>
        </p:nvSpPr>
        <p:spPr>
          <a:xfrm>
            <a:off x="18646" y="6397883"/>
            <a:ext cx="9035846" cy="43088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oranto-2"/>
                <a:ea typeface="+mn-ea"/>
                <a:cs typeface="+mn-cs"/>
              </a:rPr>
              <a:t>Disclaimer</a:t>
            </a:r>
            <a:r>
              <a:rPr kumimoji="0" lang="en-GB" sz="1100" b="0" i="1" u="none" strike="noStrike" kern="1200" cap="none" spc="0" normalizeH="0" baseline="0" noProof="0" dirty="0">
                <a:ln>
                  <a:noFill/>
                </a:ln>
                <a:solidFill>
                  <a:srgbClr val="0000FF"/>
                </a:solidFill>
                <a:effectLst/>
                <a:uLnTx/>
                <a:uFillTx/>
                <a:latin typeface="coranto-2"/>
                <a:ea typeface="+mn-ea"/>
                <a:cs typeface="+mn-cs"/>
              </a:rPr>
              <a:t>: “Funded by the European Union. Views and opinions expressed are however those of the author(s) only and do not necessarily reflect those of the European Union or the </a:t>
            </a:r>
            <a:r>
              <a:rPr kumimoji="0" lang="en-GB" sz="1100" b="0" i="1" u="none" strike="noStrike" kern="1200" cap="none" spc="0" normalizeH="0" baseline="0" noProof="0" dirty="0" err="1">
                <a:ln>
                  <a:noFill/>
                </a:ln>
                <a:solidFill>
                  <a:srgbClr val="0000FF"/>
                </a:solidFill>
                <a:effectLst/>
                <a:uLnTx/>
                <a:uFillTx/>
                <a:latin typeface="coranto-2"/>
                <a:ea typeface="+mn-ea"/>
                <a:cs typeface="+mn-cs"/>
              </a:rPr>
              <a:t>ANPCDEFP</a:t>
            </a:r>
            <a:r>
              <a:rPr kumimoji="0" lang="en-GB" sz="1100" b="0" i="1" u="none" strike="noStrike" kern="1200" cap="none" spc="0" normalizeH="0" baseline="0" noProof="0" dirty="0">
                <a:ln>
                  <a:noFill/>
                </a:ln>
                <a:solidFill>
                  <a:srgbClr val="0000FF"/>
                </a:solidFill>
                <a:effectLst/>
                <a:uLnTx/>
                <a:uFillTx/>
                <a:latin typeface="coranto-2"/>
                <a:ea typeface="+mn-ea"/>
                <a:cs typeface="+mn-cs"/>
              </a:rPr>
              <a:t>. Neither the European Union nor the </a:t>
            </a:r>
            <a:r>
              <a:rPr kumimoji="0" lang="en-GB" sz="1100" b="0" i="1" u="none" strike="noStrike" kern="1200" cap="none" spc="0" normalizeH="0" baseline="0" noProof="0" dirty="0" err="1">
                <a:ln>
                  <a:noFill/>
                </a:ln>
                <a:solidFill>
                  <a:srgbClr val="0000FF"/>
                </a:solidFill>
                <a:effectLst/>
                <a:uLnTx/>
                <a:uFillTx/>
                <a:latin typeface="coranto-2"/>
                <a:ea typeface="+mn-ea"/>
                <a:cs typeface="+mn-cs"/>
              </a:rPr>
              <a:t>ANPCDEFP</a:t>
            </a:r>
            <a:r>
              <a:rPr kumimoji="0" lang="en-GB" sz="1100" b="0" i="1" u="none" strike="noStrike" kern="1200" cap="none" spc="0" normalizeH="0" baseline="0" noProof="0" dirty="0">
                <a:ln>
                  <a:noFill/>
                </a:ln>
                <a:solidFill>
                  <a:srgbClr val="0000FF"/>
                </a:solidFill>
                <a:effectLst/>
                <a:uLnTx/>
                <a:uFillTx/>
                <a:latin typeface="coranto-2"/>
                <a:ea typeface="+mn-ea"/>
                <a:cs typeface="+mn-cs"/>
              </a:rPr>
              <a:t> can be held responsible for them”</a:t>
            </a:r>
            <a:endParaRPr kumimoji="0" lang="en-GB" sz="1100" b="0" i="1"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5D024E1B-95C3-BDC3-1A72-5883FF35D103}"/>
              </a:ext>
            </a:extLst>
          </p:cNvPr>
          <p:cNvSpPr txBox="1"/>
          <p:nvPr/>
        </p:nvSpPr>
        <p:spPr>
          <a:xfrm>
            <a:off x="568036" y="5978308"/>
            <a:ext cx="7564582" cy="307777"/>
          </a:xfrm>
          <a:prstGeom prst="rect">
            <a:avLst/>
          </a:prstGeom>
          <a:noFill/>
        </p:spPr>
        <p:txBody>
          <a:bodyPr wrap="square" rtlCol="0">
            <a:spAutoFit/>
          </a:bodyPr>
          <a:lstStyle/>
          <a:p>
            <a:pPr algn="ctr"/>
            <a:r>
              <a:rPr lang="en-GR" sz="1400" b="1" dirty="0">
                <a:latin typeface="Times New Roman" panose="02020603050405020304" pitchFamily="18" charset="0"/>
                <a:cs typeface="Times New Roman" panose="02020603050405020304" pitchFamily="18" charset="0"/>
              </a:rPr>
              <a:t>Author: Helen Iakovaki, University of the Aegean</a:t>
            </a:r>
          </a:p>
        </p:txBody>
      </p:sp>
    </p:spTree>
    <p:extLst>
      <p:ext uri="{BB962C8B-B14F-4D97-AF65-F5344CB8AC3E}">
        <p14:creationId xmlns:p14="http://schemas.microsoft.com/office/powerpoint/2010/main" val="430909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316921"/>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5" name="TextBox 4">
            <a:extLst>
              <a:ext uri="{FF2B5EF4-FFF2-40B4-BE49-F238E27FC236}">
                <a16:creationId xmlns:a16="http://schemas.microsoft.com/office/drawing/2014/main" id="{151CE861-D84B-5505-3C68-AFA3120493D8}"/>
              </a:ext>
            </a:extLst>
          </p:cNvPr>
          <p:cNvSpPr txBox="1"/>
          <p:nvPr/>
        </p:nvSpPr>
        <p:spPr>
          <a:xfrm>
            <a:off x="108155" y="1784452"/>
            <a:ext cx="5086416" cy="4401205"/>
          </a:xfrm>
          <a:prstGeom prst="rect">
            <a:avLst/>
          </a:prstGeom>
          <a:noFill/>
        </p:spPr>
        <p:txBody>
          <a:bodyPr wrap="square">
            <a:spAutoFit/>
          </a:bodyPr>
          <a:lstStyle/>
          <a:p>
            <a:pPr lvl="0">
              <a:buSzPts val="1000"/>
              <a:tabLst>
                <a:tab pos="457200" algn="l"/>
              </a:tabLst>
            </a:pPr>
            <a:r>
              <a:rPr lang="en-GR" sz="2000" b="1" dirty="0">
                <a:effectLst/>
                <a:latin typeface="Arial" panose="020B0604020202020204" pitchFamily="34" charset="0"/>
                <a:ea typeface="Times New Roman" panose="02020603050405020304" pitchFamily="18" charset="0"/>
                <a:cs typeface="Times New Roman" panose="02020603050405020304" pitchFamily="18" charset="0"/>
              </a:rPr>
              <a:t>Key Points:</a:t>
            </a:r>
            <a:endParaRPr lang="en-GR"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2000" dirty="0">
                <a:effectLst/>
                <a:latin typeface="Arial" panose="020B0604020202020204" pitchFamily="34" charset="0"/>
                <a:ea typeface="Times New Roman" panose="02020603050405020304" pitchFamily="18" charset="0"/>
                <a:cs typeface="Times New Roman" panose="02020603050405020304" pitchFamily="18" charset="0"/>
              </a:rPr>
              <a:t>The galley is a major energy consumer on a vessel.</a:t>
            </a:r>
            <a:endParaRPr lang="en-GR"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2000" dirty="0">
                <a:effectLst/>
                <a:latin typeface="Arial" panose="020B0604020202020204" pitchFamily="34" charset="0"/>
                <a:ea typeface="Times New Roman" panose="02020603050405020304" pitchFamily="18" charset="0"/>
                <a:cs typeface="Times New Roman" panose="02020603050405020304" pitchFamily="18" charset="0"/>
              </a:rPr>
              <a:t>Inefficient practices lead to increased fuel costs and higher emissions.</a:t>
            </a:r>
            <a:endParaRPr lang="en-GR"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2000" dirty="0">
                <a:effectLst/>
                <a:latin typeface="Arial" panose="020B0604020202020204" pitchFamily="34" charset="0"/>
                <a:ea typeface="Times New Roman" panose="02020603050405020304" pitchFamily="18" charset="0"/>
                <a:cs typeface="Times New Roman" panose="02020603050405020304" pitchFamily="18" charset="0"/>
              </a:rPr>
              <a:t>Adopting energy-efficient methods improves the vessel’s sustainability profile.</a:t>
            </a:r>
            <a:endParaRPr lang="en-GR"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2000" dirty="0">
                <a:effectLst/>
                <a:latin typeface="Arial" panose="020B0604020202020204" pitchFamily="34" charset="0"/>
                <a:ea typeface="Times New Roman" panose="02020603050405020304" pitchFamily="18" charset="0"/>
                <a:cs typeface="Times New Roman" panose="02020603050405020304" pitchFamily="18" charset="0"/>
              </a:rPr>
              <a:t>Examples of energy consumers:</a:t>
            </a:r>
            <a:endParaRPr lang="en-GR"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buSzPts val="1000"/>
              <a:buFont typeface="Wingdings" pitchFamily="2" charset="2"/>
              <a:buChar char=""/>
              <a:tabLst>
                <a:tab pos="1371600" algn="l"/>
              </a:tabLst>
            </a:pPr>
            <a:r>
              <a:rPr lang="en-GR" sz="2000" dirty="0">
                <a:effectLst/>
                <a:latin typeface="Arial" panose="020B0604020202020204" pitchFamily="34" charset="0"/>
                <a:ea typeface="Times New Roman" panose="02020603050405020304" pitchFamily="18" charset="0"/>
                <a:cs typeface="Times New Roman" panose="02020603050405020304" pitchFamily="18" charset="0"/>
              </a:rPr>
              <a:t>Refrigeration units</a:t>
            </a:r>
            <a:endParaRPr lang="en-GR"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buSzPts val="1000"/>
              <a:buFont typeface="Wingdings" pitchFamily="2" charset="2"/>
              <a:buChar char=""/>
              <a:tabLst>
                <a:tab pos="1371600" algn="l"/>
              </a:tabLst>
            </a:pPr>
            <a:r>
              <a:rPr lang="en-GR" sz="2000" dirty="0">
                <a:effectLst/>
                <a:latin typeface="Arial" panose="020B0604020202020204" pitchFamily="34" charset="0"/>
                <a:ea typeface="Times New Roman" panose="02020603050405020304" pitchFamily="18" charset="0"/>
                <a:cs typeface="Times New Roman" panose="02020603050405020304" pitchFamily="18" charset="0"/>
              </a:rPr>
              <a:t>Ovens and stoves</a:t>
            </a:r>
            <a:endParaRPr lang="en-GR"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buSzPts val="1000"/>
              <a:buFont typeface="Wingdings" pitchFamily="2" charset="2"/>
              <a:buChar char=""/>
              <a:tabLst>
                <a:tab pos="1371600" algn="l"/>
              </a:tabLst>
            </a:pPr>
            <a:r>
              <a:rPr lang="en-GR" sz="2000" dirty="0">
                <a:effectLst/>
                <a:latin typeface="Arial" panose="020B0604020202020204" pitchFamily="34" charset="0"/>
                <a:ea typeface="Times New Roman" panose="02020603050405020304" pitchFamily="18" charset="0"/>
                <a:cs typeface="Times New Roman" panose="02020603050405020304" pitchFamily="18" charset="0"/>
              </a:rPr>
              <a:t>Dishwashers and steam equipment</a:t>
            </a:r>
            <a:endParaRPr lang="en-G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AAFF0643-499D-EE07-C0A8-E8BF1AE9DA36}"/>
              </a:ext>
            </a:extLst>
          </p:cNvPr>
          <p:cNvPicPr>
            <a:picLocks noChangeAspect="1"/>
          </p:cNvPicPr>
          <p:nvPr/>
        </p:nvPicPr>
        <p:blipFill>
          <a:blip r:embed="rId10"/>
          <a:stretch>
            <a:fillRect/>
          </a:stretch>
        </p:blipFill>
        <p:spPr>
          <a:xfrm>
            <a:off x="5860846" y="1929517"/>
            <a:ext cx="3175000" cy="3175000"/>
          </a:xfrm>
          <a:prstGeom prst="rect">
            <a:avLst/>
          </a:prstGeom>
        </p:spPr>
      </p:pic>
      <p:sp>
        <p:nvSpPr>
          <p:cNvPr id="13" name="Title 1">
            <a:extLst>
              <a:ext uri="{FF2B5EF4-FFF2-40B4-BE49-F238E27FC236}">
                <a16:creationId xmlns:a16="http://schemas.microsoft.com/office/drawing/2014/main" id="{7B3F1E20-0913-C30A-A59A-0EB32E6B7B48}"/>
              </a:ext>
            </a:extLst>
          </p:cNvPr>
          <p:cNvSpPr txBox="1">
            <a:spLocks/>
          </p:cNvSpPr>
          <p:nvPr/>
        </p:nvSpPr>
        <p:spPr>
          <a:xfrm>
            <a:off x="-185736" y="1221474"/>
            <a:ext cx="9115424" cy="571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atin typeface="Times New Roman" panose="02020603050405020304" pitchFamily="18" charset="0"/>
                <a:cs typeface="Times New Roman" panose="02020603050405020304" pitchFamily="18" charset="0"/>
              </a:rPr>
              <a:t>2</a:t>
            </a:r>
            <a:r>
              <a:rPr lang="el-GR" sz="2400" b="1" dirty="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Why Galley Energy Efficiency Matters</a:t>
            </a:r>
          </a:p>
        </p:txBody>
      </p:sp>
    </p:spTree>
    <p:extLst>
      <p:ext uri="{BB962C8B-B14F-4D97-AF65-F5344CB8AC3E}">
        <p14:creationId xmlns:p14="http://schemas.microsoft.com/office/powerpoint/2010/main" val="1708109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383062" y="90848"/>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267495"/>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5" name="TextBox 4">
            <a:extLst>
              <a:ext uri="{FF2B5EF4-FFF2-40B4-BE49-F238E27FC236}">
                <a16:creationId xmlns:a16="http://schemas.microsoft.com/office/drawing/2014/main" id="{151CE861-D84B-5505-3C68-AFA3120493D8}"/>
              </a:ext>
            </a:extLst>
          </p:cNvPr>
          <p:cNvSpPr txBox="1"/>
          <p:nvPr/>
        </p:nvSpPr>
        <p:spPr>
          <a:xfrm>
            <a:off x="18647" y="1716913"/>
            <a:ext cx="8155858" cy="646331"/>
          </a:xfrm>
          <a:prstGeom prst="rect">
            <a:avLst/>
          </a:prstGeom>
          <a:noFill/>
        </p:spPr>
        <p:txBody>
          <a:bodyPr wrap="square">
            <a:spAutoFit/>
          </a:bodyPr>
          <a:lstStyle/>
          <a:p>
            <a:pPr lvl="0">
              <a:buSzPts val="1000"/>
              <a:tabLst>
                <a:tab pos="457200" algn="l"/>
              </a:tabLst>
            </a:pPr>
            <a:r>
              <a:rPr lang="en-GR" sz="1200" b="1" dirty="0">
                <a:effectLst/>
                <a:latin typeface="Arial" panose="020B0604020202020204" pitchFamily="34" charset="0"/>
                <a:ea typeface="Times New Roman" panose="02020603050405020304" pitchFamily="18" charset="0"/>
                <a:cs typeface="Times New Roman" panose="02020603050405020304" pitchFamily="18" charset="0"/>
              </a:rPr>
              <a:t>Reading</a:t>
            </a:r>
          </a:p>
          <a:p>
            <a:pPr lvl="0">
              <a:buSzPts val="1000"/>
              <a:tabLst>
                <a:tab pos="457200" algn="l"/>
              </a:tabLst>
            </a:pPr>
            <a:r>
              <a:rPr lang="en-US" sz="1200" b="1" dirty="0">
                <a:effectLst/>
                <a:latin typeface="Arial" panose="020B0604020202020204" pitchFamily="34" charset="0"/>
                <a:ea typeface="Calibri" panose="020F0502020204030204" pitchFamily="34" charset="0"/>
                <a:cs typeface="Times New Roman" panose="02020603050405020304" pitchFamily="18" charset="0"/>
              </a:rPr>
              <a:t>Read the following text and then answer the questions below</a:t>
            </a:r>
          </a:p>
          <a:p>
            <a:pPr lvl="0">
              <a:buSzPts val="1000"/>
              <a:tabLst>
                <a:tab pos="457200" algn="l"/>
              </a:tabLst>
            </a:pP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DDF6129-19B3-3AA6-E65A-77E482AB728D}"/>
              </a:ext>
            </a:extLst>
          </p:cNvPr>
          <p:cNvSpPr txBox="1"/>
          <p:nvPr/>
        </p:nvSpPr>
        <p:spPr>
          <a:xfrm>
            <a:off x="108155" y="2128613"/>
            <a:ext cx="6477472" cy="3693319"/>
          </a:xfrm>
          <a:prstGeom prst="rect">
            <a:avLst/>
          </a:prstGeom>
          <a:noFill/>
        </p:spPr>
        <p:txBody>
          <a:bodyPr wrap="square" rtlCol="0">
            <a:spAutoFit/>
          </a:bodyPr>
          <a:lstStyle/>
          <a:p>
            <a:r>
              <a:rPr lang="en-US" sz="1800" b="1" i="1" dirty="0">
                <a:solidFill>
                  <a:srgbClr val="000000"/>
                </a:solidFill>
                <a:effectLst/>
                <a:ea typeface="Times New Roman" panose="02020603050405020304" pitchFamily="18" charset="0"/>
                <a:cs typeface="Times New Roman" panose="02020603050405020304" pitchFamily="18" charset="0"/>
              </a:rPr>
              <a:t>Drive for energy saving sparks launch of smart systems</a:t>
            </a:r>
            <a:endParaRPr lang="en-GR" sz="1800" b="1" i="1" dirty="0">
              <a:effectLst/>
              <a:ea typeface="Calibri" panose="020F0502020204030204" pitchFamily="34" charset="0"/>
              <a:cs typeface="Times New Roman" panose="02020603050405020304" pitchFamily="18" charset="0"/>
            </a:endParaRPr>
          </a:p>
          <a:p>
            <a:r>
              <a:rPr lang="en-US" sz="1800" dirty="0">
                <a:solidFill>
                  <a:srgbClr val="000000"/>
                </a:solidFill>
                <a:effectLst/>
                <a:ea typeface="Times New Roman" panose="02020603050405020304" pitchFamily="18" charset="0"/>
                <a:cs typeface="Times New Roman" panose="02020603050405020304" pitchFamily="18" charset="0"/>
              </a:rPr>
              <a:t>13 Nov 2014 by Rebecca Moore</a:t>
            </a:r>
            <a:endParaRPr lang="en-GR" sz="1800" dirty="0">
              <a:effectLst/>
              <a:ea typeface="Calibri" panose="020F0502020204030204" pitchFamily="34" charset="0"/>
              <a:cs typeface="Times New Roman" panose="02020603050405020304" pitchFamily="18" charset="0"/>
            </a:endParaRPr>
          </a:p>
          <a:p>
            <a:r>
              <a:rPr lang="en-US" sz="1800" dirty="0">
                <a:solidFill>
                  <a:srgbClr val="000000"/>
                </a:solidFill>
                <a:effectLst/>
                <a:ea typeface="Times New Roman" panose="02020603050405020304" pitchFamily="18" charset="0"/>
                <a:cs typeface="Times New Roman" panose="02020603050405020304" pitchFamily="18" charset="0"/>
              </a:rPr>
              <a:t>The momentum to make energy savings in the galleys of cruise ships and ferries continues unabated. This trend has led to the development of energy monitoring and automatic solutions that will help galleys become even more energy efficient.</a:t>
            </a:r>
          </a:p>
          <a:p>
            <a:r>
              <a:rPr lang="en-US" sz="1800" dirty="0">
                <a:solidFill>
                  <a:srgbClr val="000000"/>
                </a:solidFill>
                <a:effectLst/>
                <a:ea typeface="Times New Roman" panose="02020603050405020304" pitchFamily="18" charset="0"/>
                <a:cs typeface="Times New Roman" panose="02020603050405020304" pitchFamily="18" charset="0"/>
              </a:rPr>
              <a:t>Finland-headquartered galley and pantry equipment and solutions provider </a:t>
            </a:r>
            <a:r>
              <a:rPr lang="en-US" sz="1800" dirty="0" err="1">
                <a:solidFill>
                  <a:srgbClr val="000000"/>
                </a:solidFill>
                <a:effectLst/>
                <a:ea typeface="Times New Roman" panose="02020603050405020304" pitchFamily="18" charset="0"/>
                <a:cs typeface="Times New Roman" panose="02020603050405020304" pitchFamily="18" charset="0"/>
              </a:rPr>
              <a:t>SeaKing</a:t>
            </a:r>
            <a:r>
              <a:rPr lang="en-US" sz="1800" dirty="0">
                <a:solidFill>
                  <a:srgbClr val="000000"/>
                </a:solidFill>
                <a:effectLst/>
                <a:ea typeface="Times New Roman" panose="02020603050405020304" pitchFamily="18" charset="0"/>
                <a:cs typeface="Times New Roman" panose="02020603050405020304" pitchFamily="18" charset="0"/>
              </a:rPr>
              <a:t> has launched its Catering Management System (CMS) after a period of four years developing it. The system has two major functions. It monitors the energy use of all galley and pantry equipment and offers advice on when to turn equipment on and off; and it offers automatic demand-based ventilation.</a:t>
            </a:r>
            <a:endParaRPr lang="en-GR" sz="1800" dirty="0">
              <a:effectLst/>
              <a:ea typeface="Calibri" panose="020F0502020204030204" pitchFamily="34" charset="0"/>
              <a:cs typeface="Times New Roman" panose="02020603050405020304" pitchFamily="18" charset="0"/>
            </a:endParaRPr>
          </a:p>
          <a:p>
            <a:endParaRPr lang="en-GR" dirty="0"/>
          </a:p>
        </p:txBody>
      </p:sp>
      <p:pic>
        <p:nvPicPr>
          <p:cNvPr id="8" name="Picture 7">
            <a:extLst>
              <a:ext uri="{FF2B5EF4-FFF2-40B4-BE49-F238E27FC236}">
                <a16:creationId xmlns:a16="http://schemas.microsoft.com/office/drawing/2014/main" id="{7031DCD5-0B91-0A65-046D-9F2266EB0B47}"/>
              </a:ext>
            </a:extLst>
          </p:cNvPr>
          <p:cNvPicPr>
            <a:picLocks noChangeAspect="1"/>
          </p:cNvPicPr>
          <p:nvPr/>
        </p:nvPicPr>
        <p:blipFill>
          <a:blip r:embed="rId10"/>
          <a:stretch>
            <a:fillRect/>
          </a:stretch>
        </p:blipFill>
        <p:spPr>
          <a:xfrm>
            <a:off x="6254884" y="1851228"/>
            <a:ext cx="2312413" cy="3175000"/>
          </a:xfrm>
          <a:prstGeom prst="rect">
            <a:avLst/>
          </a:prstGeom>
        </p:spPr>
      </p:pic>
      <p:sp>
        <p:nvSpPr>
          <p:cNvPr id="11" name="Title 1">
            <a:extLst>
              <a:ext uri="{FF2B5EF4-FFF2-40B4-BE49-F238E27FC236}">
                <a16:creationId xmlns:a16="http://schemas.microsoft.com/office/drawing/2014/main" id="{F4D005F0-4498-F27B-1D50-07DA5638A0E3}"/>
              </a:ext>
            </a:extLst>
          </p:cNvPr>
          <p:cNvSpPr txBox="1">
            <a:spLocks/>
          </p:cNvSpPr>
          <p:nvPr/>
        </p:nvSpPr>
        <p:spPr>
          <a:xfrm>
            <a:off x="-185736" y="1221474"/>
            <a:ext cx="9115424" cy="571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atin typeface="Times New Roman" panose="02020603050405020304" pitchFamily="18" charset="0"/>
                <a:cs typeface="Times New Roman" panose="02020603050405020304" pitchFamily="18" charset="0"/>
              </a:rPr>
              <a:t>2</a:t>
            </a:r>
            <a:r>
              <a:rPr lang="el-GR" sz="2400" b="1" dirty="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Why Galley Energy Efficiency Matters</a:t>
            </a:r>
          </a:p>
        </p:txBody>
      </p:sp>
    </p:spTree>
    <p:extLst>
      <p:ext uri="{BB962C8B-B14F-4D97-AF65-F5344CB8AC3E}">
        <p14:creationId xmlns:p14="http://schemas.microsoft.com/office/powerpoint/2010/main" val="2396015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440489"/>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3" name="TextBox 2">
            <a:extLst>
              <a:ext uri="{FF2B5EF4-FFF2-40B4-BE49-F238E27FC236}">
                <a16:creationId xmlns:a16="http://schemas.microsoft.com/office/drawing/2014/main" id="{4DDF6129-19B3-3AA6-E65A-77E482AB728D}"/>
              </a:ext>
            </a:extLst>
          </p:cNvPr>
          <p:cNvSpPr txBox="1"/>
          <p:nvPr/>
        </p:nvSpPr>
        <p:spPr>
          <a:xfrm>
            <a:off x="69242" y="1457401"/>
            <a:ext cx="6730391" cy="4801314"/>
          </a:xfrm>
          <a:prstGeom prst="rect">
            <a:avLst/>
          </a:prstGeom>
          <a:noFill/>
        </p:spPr>
        <p:txBody>
          <a:bodyPr wrap="square" rtlCol="0">
            <a:spAutoFit/>
          </a:bodyPr>
          <a:lstStyle/>
          <a:p>
            <a:r>
              <a:rPr lang="en-US" sz="1800" dirty="0" err="1">
                <a:solidFill>
                  <a:srgbClr val="000000"/>
                </a:solidFill>
                <a:effectLst/>
                <a:ea typeface="Times New Roman" panose="02020603050405020304" pitchFamily="18" charset="0"/>
                <a:cs typeface="Times New Roman" panose="02020603050405020304" pitchFamily="18" charset="0"/>
              </a:rPr>
              <a:t>SeaKing’s</a:t>
            </a:r>
            <a:r>
              <a:rPr lang="en-US" sz="1800" dirty="0">
                <a:solidFill>
                  <a:srgbClr val="000000"/>
                </a:solidFill>
                <a:effectLst/>
                <a:ea typeface="Times New Roman" panose="02020603050405020304" pitchFamily="18" charset="0"/>
                <a:cs typeface="Times New Roman" panose="02020603050405020304" pitchFamily="18" charset="0"/>
              </a:rPr>
              <a:t> CMS has been installed in TUI Cruises’ recently launched newbuild Mein Schiff 3, which is the first full scale installation of the CMS on a cruise ship. </a:t>
            </a:r>
            <a:r>
              <a:rPr lang="en-US" sz="1800" dirty="0" err="1">
                <a:solidFill>
                  <a:srgbClr val="000000"/>
                </a:solidFill>
                <a:effectLst/>
                <a:ea typeface="Times New Roman" panose="02020603050405020304" pitchFamily="18" charset="0"/>
                <a:cs typeface="Times New Roman" panose="02020603050405020304" pitchFamily="18" charset="0"/>
              </a:rPr>
              <a:t>SeaKing</a:t>
            </a:r>
            <a:r>
              <a:rPr lang="en-US" sz="1800" dirty="0">
                <a:solidFill>
                  <a:srgbClr val="000000"/>
                </a:solidFill>
                <a:effectLst/>
                <a:ea typeface="Times New Roman" panose="02020603050405020304" pitchFamily="18" charset="0"/>
                <a:cs typeface="Times New Roman" panose="02020603050405020304" pitchFamily="18" charset="0"/>
              </a:rPr>
              <a:t> was responsible for Mein Schiff 3’s entire galley needs, from initial conception and design to layout, training, operation and the provision of all equipment. The main drive behind the design and operation of the galley was functional efficiency and energy savings. </a:t>
            </a:r>
            <a:r>
              <a:rPr lang="en-US" sz="1800" dirty="0" err="1">
                <a:solidFill>
                  <a:srgbClr val="000000"/>
                </a:solidFill>
                <a:effectLst/>
                <a:ea typeface="Times New Roman" panose="02020603050405020304" pitchFamily="18" charset="0"/>
                <a:cs typeface="Times New Roman" panose="02020603050405020304" pitchFamily="18" charset="0"/>
              </a:rPr>
              <a:t>SeaKing</a:t>
            </a:r>
            <a:r>
              <a:rPr lang="en-US" sz="1800" dirty="0">
                <a:solidFill>
                  <a:srgbClr val="000000"/>
                </a:solidFill>
                <a:effectLst/>
                <a:ea typeface="Times New Roman" panose="02020603050405020304" pitchFamily="18" charset="0"/>
                <a:cs typeface="Times New Roman" panose="02020603050405020304" pitchFamily="18" charset="0"/>
              </a:rPr>
              <a:t> therefore installed energy saving equipment, much of it produced from its own factory in Poland. The major component when it came to boosting energy savings was its CMS.</a:t>
            </a:r>
          </a:p>
          <a:p>
            <a:r>
              <a:rPr lang="en-US" sz="1800" dirty="0">
                <a:solidFill>
                  <a:srgbClr val="000000"/>
                </a:solidFill>
                <a:effectLst/>
                <a:ea typeface="Times New Roman" panose="02020603050405020304" pitchFamily="18" charset="0"/>
                <a:cs typeface="Times New Roman" panose="02020603050405020304" pitchFamily="18" charset="0"/>
              </a:rPr>
              <a:t>The electrical load of catering equipment on a cruise ship totals between 3MW and 7MW, Jan </a:t>
            </a:r>
            <a:r>
              <a:rPr lang="en-US" sz="1800" dirty="0" err="1">
                <a:solidFill>
                  <a:srgbClr val="000000"/>
                </a:solidFill>
                <a:effectLst/>
                <a:ea typeface="Times New Roman" panose="02020603050405020304" pitchFamily="18" charset="0"/>
                <a:cs typeface="Times New Roman" panose="02020603050405020304" pitchFamily="18" charset="0"/>
              </a:rPr>
              <a:t>Montonen</a:t>
            </a:r>
            <a:r>
              <a:rPr lang="en-US" sz="1800" dirty="0">
                <a:solidFill>
                  <a:srgbClr val="000000"/>
                </a:solidFill>
                <a:effectLst/>
                <a:ea typeface="Times New Roman" panose="02020603050405020304" pitchFamily="18" charset="0"/>
                <a:cs typeface="Times New Roman" panose="02020603050405020304" pitchFamily="18" charset="0"/>
              </a:rPr>
              <a:t>, </a:t>
            </a:r>
            <a:r>
              <a:rPr lang="en-US" sz="1800" dirty="0" err="1">
                <a:solidFill>
                  <a:srgbClr val="000000"/>
                </a:solidFill>
                <a:effectLst/>
                <a:ea typeface="Times New Roman" panose="02020603050405020304" pitchFamily="18" charset="0"/>
                <a:cs typeface="Times New Roman" panose="02020603050405020304" pitchFamily="18" charset="0"/>
              </a:rPr>
              <a:t>SeaKing</a:t>
            </a:r>
            <a:r>
              <a:rPr lang="en-US" sz="1800" dirty="0">
                <a:solidFill>
                  <a:srgbClr val="000000"/>
                </a:solidFill>
                <a:effectLst/>
                <a:ea typeface="Times New Roman" panose="02020603050405020304" pitchFamily="18" charset="0"/>
                <a:cs typeface="Times New Roman" panose="02020603050405020304" pitchFamily="18" charset="0"/>
              </a:rPr>
              <a:t> vice president of sales, told Passenger Ship Technology. The aim was to reduce this figure. </a:t>
            </a:r>
            <a:r>
              <a:rPr lang="en-US" sz="1800" dirty="0" err="1">
                <a:solidFill>
                  <a:srgbClr val="000000"/>
                </a:solidFill>
                <a:effectLst/>
                <a:ea typeface="Times New Roman" panose="02020603050405020304" pitchFamily="18" charset="0"/>
                <a:cs typeface="Times New Roman" panose="02020603050405020304" pitchFamily="18" charset="0"/>
              </a:rPr>
              <a:t>SeaKing</a:t>
            </a:r>
            <a:r>
              <a:rPr lang="en-US" sz="1800" dirty="0">
                <a:solidFill>
                  <a:srgbClr val="000000"/>
                </a:solidFill>
                <a:effectLst/>
                <a:ea typeface="Times New Roman" panose="02020603050405020304" pitchFamily="18" charset="0"/>
                <a:cs typeface="Times New Roman" panose="02020603050405020304" pitchFamily="18" charset="0"/>
              </a:rPr>
              <a:t> certainly succeeded, as galley energy consumption in Mein Schiff 3 has been slashed by 35 per cent compared with the results gained on similar ships a few years ago.</a:t>
            </a:r>
            <a:endParaRPr lang="en-GR" sz="1800" dirty="0">
              <a:effectLst/>
              <a:ea typeface="Calibri" panose="020F0502020204030204" pitchFamily="34" charset="0"/>
              <a:cs typeface="Times New Roman" panose="02020603050405020304" pitchFamily="18" charset="0"/>
            </a:endParaRPr>
          </a:p>
          <a:p>
            <a:endParaRPr lang="en-GR" dirty="0"/>
          </a:p>
        </p:txBody>
      </p:sp>
      <p:pic>
        <p:nvPicPr>
          <p:cNvPr id="8" name="Picture 7">
            <a:extLst>
              <a:ext uri="{FF2B5EF4-FFF2-40B4-BE49-F238E27FC236}">
                <a16:creationId xmlns:a16="http://schemas.microsoft.com/office/drawing/2014/main" id="{FE3937DF-1A20-7138-CF80-11330CCAE732}"/>
              </a:ext>
            </a:extLst>
          </p:cNvPr>
          <p:cNvPicPr>
            <a:picLocks noChangeAspect="1"/>
          </p:cNvPicPr>
          <p:nvPr/>
        </p:nvPicPr>
        <p:blipFill>
          <a:blip r:embed="rId10"/>
          <a:stretch>
            <a:fillRect/>
          </a:stretch>
        </p:blipFill>
        <p:spPr>
          <a:xfrm>
            <a:off x="6725359" y="1606632"/>
            <a:ext cx="2312413" cy="3175000"/>
          </a:xfrm>
          <a:prstGeom prst="rect">
            <a:avLst/>
          </a:prstGeom>
        </p:spPr>
      </p:pic>
      <p:sp>
        <p:nvSpPr>
          <p:cNvPr id="11" name="Title 1">
            <a:extLst>
              <a:ext uri="{FF2B5EF4-FFF2-40B4-BE49-F238E27FC236}">
                <a16:creationId xmlns:a16="http://schemas.microsoft.com/office/drawing/2014/main" id="{1EBCB04A-1D23-A894-9AB4-794C434E9B4B}"/>
              </a:ext>
            </a:extLst>
          </p:cNvPr>
          <p:cNvSpPr txBox="1">
            <a:spLocks/>
          </p:cNvSpPr>
          <p:nvPr/>
        </p:nvSpPr>
        <p:spPr>
          <a:xfrm>
            <a:off x="-185736" y="1069074"/>
            <a:ext cx="9115424" cy="571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atin typeface="Times New Roman" panose="02020603050405020304" pitchFamily="18" charset="0"/>
                <a:cs typeface="Times New Roman" panose="02020603050405020304" pitchFamily="18" charset="0"/>
              </a:rPr>
              <a:t>2</a:t>
            </a:r>
            <a:r>
              <a:rPr lang="el-GR" sz="2400" b="1" dirty="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Why Galley Energy Efficiency Matters</a:t>
            </a:r>
          </a:p>
        </p:txBody>
      </p:sp>
    </p:spTree>
    <p:extLst>
      <p:ext uri="{BB962C8B-B14F-4D97-AF65-F5344CB8AC3E}">
        <p14:creationId xmlns:p14="http://schemas.microsoft.com/office/powerpoint/2010/main" val="2521650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466826"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235393"/>
            <a:ext cx="9035846" cy="1001951"/>
          </a:xfrm>
          <a:prstGeom prst="rect">
            <a:avLst/>
          </a:prstGeom>
          <a:noFill/>
        </p:spPr>
        <p:txBody>
          <a:bodyPr wrap="square" lIns="91440" tIns="45720" rIns="91440" bIns="45720" anchor="ctr" anchorCtr="0">
            <a:spAutoFit/>
          </a:bodyPr>
          <a:lstStyle/>
          <a:p>
            <a:pPr algn="ctr">
              <a:lnSpc>
                <a:spcPct val="150000"/>
              </a:lnSpc>
              <a:spcAft>
                <a:spcPts val="1000"/>
              </a:spcAft>
            </a:pPr>
            <a:r>
              <a:rPr lang="en-GB" b="1">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Sustainable Practices Onboard: A Maritime Industry Perspective</a:t>
            </a:r>
          </a:p>
          <a:p>
            <a:pPr algn="ctr">
              <a:lnSpc>
                <a:spcPct val="150000"/>
              </a:lnSpc>
              <a:spcAft>
                <a:spcPts val="1000"/>
              </a:spcAft>
            </a:pPr>
            <a:endParaRPr lang="en-GB" b="1">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DDF6129-19B3-3AA6-E65A-77E482AB728D}"/>
              </a:ext>
            </a:extLst>
          </p:cNvPr>
          <p:cNvSpPr txBox="1"/>
          <p:nvPr/>
        </p:nvSpPr>
        <p:spPr>
          <a:xfrm>
            <a:off x="108154" y="1007301"/>
            <a:ext cx="6827667" cy="4278094"/>
          </a:xfrm>
          <a:prstGeom prst="rect">
            <a:avLst/>
          </a:prstGeom>
          <a:noFill/>
        </p:spPr>
        <p:txBody>
          <a:bodyPr wrap="square" rtlCol="0">
            <a:spAutoFit/>
          </a:bodyPr>
          <a:lstStyle/>
          <a:p>
            <a:r>
              <a:rPr lang="en-US" sz="1600" dirty="0">
                <a:solidFill>
                  <a:srgbClr val="000000"/>
                </a:solidFill>
                <a:effectLst/>
                <a:ea typeface="Times New Roman" panose="02020603050405020304" pitchFamily="18" charset="0"/>
                <a:cs typeface="Times New Roman" panose="02020603050405020304" pitchFamily="18" charset="0"/>
              </a:rPr>
              <a:t>“The CMS has been installed from day one, and the crew are aware that energy conservation is a concern. We believe this is a significant reason why a reduction of 35 per cent was achieved,” </a:t>
            </a:r>
            <a:r>
              <a:rPr lang="en-US" sz="1600" dirty="0" err="1">
                <a:solidFill>
                  <a:srgbClr val="000000"/>
                </a:solidFill>
                <a:effectLst/>
                <a:ea typeface="Times New Roman" panose="02020603050405020304" pitchFamily="18" charset="0"/>
                <a:cs typeface="Times New Roman" panose="02020603050405020304" pitchFamily="18" charset="0"/>
              </a:rPr>
              <a:t>Mr</a:t>
            </a:r>
            <a:r>
              <a:rPr lang="en-US" sz="1600" dirty="0">
                <a:solidFill>
                  <a:srgbClr val="000000"/>
                </a:solidFill>
                <a:effectLst/>
                <a:ea typeface="Times New Roman" panose="02020603050405020304" pitchFamily="18" charset="0"/>
                <a:cs typeface="Times New Roman" panose="02020603050405020304" pitchFamily="18" charset="0"/>
              </a:rPr>
              <a:t> </a:t>
            </a:r>
            <a:r>
              <a:rPr lang="en-US" sz="1600" dirty="0" err="1">
                <a:solidFill>
                  <a:srgbClr val="000000"/>
                </a:solidFill>
                <a:effectLst/>
                <a:ea typeface="Times New Roman" panose="02020603050405020304" pitchFamily="18" charset="0"/>
                <a:cs typeface="Times New Roman" panose="02020603050405020304" pitchFamily="18" charset="0"/>
              </a:rPr>
              <a:t>Montonen</a:t>
            </a:r>
            <a:r>
              <a:rPr lang="en-US" sz="1600" dirty="0">
                <a:solidFill>
                  <a:srgbClr val="000000"/>
                </a:solidFill>
                <a:effectLst/>
                <a:ea typeface="Times New Roman" panose="02020603050405020304" pitchFamily="18" charset="0"/>
                <a:cs typeface="Times New Roman" panose="02020603050405020304" pitchFamily="18" charset="0"/>
              </a:rPr>
              <a:t> told Passenger Ship Technology.</a:t>
            </a:r>
            <a:endParaRPr lang="en-GR" sz="1600" dirty="0">
              <a:effectLst/>
              <a:ea typeface="Calibri" panose="020F0502020204030204" pitchFamily="34" charset="0"/>
              <a:cs typeface="Times New Roman" panose="02020603050405020304" pitchFamily="18" charset="0"/>
            </a:endParaRPr>
          </a:p>
          <a:p>
            <a:r>
              <a:rPr lang="en-US" sz="1600" dirty="0">
                <a:solidFill>
                  <a:srgbClr val="000000"/>
                </a:solidFill>
                <a:effectLst/>
                <a:ea typeface="Times New Roman" panose="02020603050405020304" pitchFamily="18" charset="0"/>
                <a:cs typeface="Times New Roman" panose="02020603050405020304" pitchFamily="18" charset="0"/>
              </a:rPr>
              <a:t>He believes that the system’s ability to track galley crew’s </a:t>
            </a:r>
            <a:r>
              <a:rPr lang="en-US" sz="1600" dirty="0" err="1">
                <a:solidFill>
                  <a:srgbClr val="000000"/>
                </a:solidFill>
                <a:effectLst/>
                <a:ea typeface="Times New Roman" panose="02020603050405020304" pitchFamily="18" charset="0"/>
                <a:cs typeface="Times New Roman" panose="02020603050405020304" pitchFamily="18" charset="0"/>
              </a:rPr>
              <a:t>behaviour</a:t>
            </a:r>
            <a:r>
              <a:rPr lang="en-US" sz="1600" dirty="0">
                <a:solidFill>
                  <a:srgbClr val="000000"/>
                </a:solidFill>
                <a:effectLst/>
                <a:ea typeface="Times New Roman" panose="02020603050405020304" pitchFamily="18" charset="0"/>
                <a:cs typeface="Times New Roman" panose="02020603050405020304" pitchFamily="18" charset="0"/>
              </a:rPr>
              <a:t> </a:t>
            </a:r>
          </a:p>
          <a:p>
            <a:r>
              <a:rPr lang="en-US" sz="1600" dirty="0">
                <a:solidFill>
                  <a:srgbClr val="000000"/>
                </a:solidFill>
                <a:effectLst/>
                <a:ea typeface="Times New Roman" panose="02020603050405020304" pitchFamily="18" charset="0"/>
                <a:cs typeface="Times New Roman" panose="02020603050405020304" pitchFamily="18" charset="0"/>
              </a:rPr>
              <a:t>when it comes to energy consumption encouraged staff to be more careful about the energy they used. The advice and analysis the system provides is also an important factor. “The CMS can </a:t>
            </a:r>
            <a:r>
              <a:rPr lang="en-US" sz="1600" dirty="0" err="1">
                <a:solidFill>
                  <a:srgbClr val="000000"/>
                </a:solidFill>
                <a:effectLst/>
                <a:ea typeface="Times New Roman" panose="02020603050405020304" pitchFamily="18" charset="0"/>
                <a:cs typeface="Times New Roman" panose="02020603050405020304" pitchFamily="18" charset="0"/>
              </a:rPr>
              <a:t>customise</a:t>
            </a:r>
            <a:r>
              <a:rPr lang="en-US" sz="1600" dirty="0">
                <a:solidFill>
                  <a:srgbClr val="000000"/>
                </a:solidFill>
                <a:effectLst/>
                <a:ea typeface="Times New Roman" panose="02020603050405020304" pitchFamily="18" charset="0"/>
                <a:cs typeface="Times New Roman" panose="02020603050405020304" pitchFamily="18" charset="0"/>
              </a:rPr>
              <a:t> the metrics that operators want to use so that they can track and manage energy as they want,” he explained. Easy to access, the CMS has a user interface and can be accessed by any computer with a web browser on board the cruise ship.</a:t>
            </a:r>
            <a:endParaRPr lang="en-GR" sz="1600" dirty="0">
              <a:effectLst/>
              <a:ea typeface="Calibri" panose="020F0502020204030204" pitchFamily="34" charset="0"/>
              <a:cs typeface="Times New Roman" panose="02020603050405020304" pitchFamily="18" charset="0"/>
            </a:endParaRPr>
          </a:p>
          <a:p>
            <a:r>
              <a:rPr lang="en-US" sz="1600" dirty="0">
                <a:solidFill>
                  <a:srgbClr val="000000"/>
                </a:solidFill>
                <a:effectLst/>
                <a:ea typeface="Times New Roman" panose="02020603050405020304" pitchFamily="18" charset="0"/>
                <a:cs typeface="Times New Roman" panose="02020603050405020304" pitchFamily="18" charset="0"/>
              </a:rPr>
              <a:t>Mein Schiff 3 will have the opportunity to access still more analysis and potential galley energy savings, as its CMS program can be deployed shoreside by </a:t>
            </a:r>
            <a:r>
              <a:rPr lang="en-US" sz="1600" dirty="0" err="1">
                <a:solidFill>
                  <a:srgbClr val="000000"/>
                </a:solidFill>
                <a:effectLst/>
                <a:ea typeface="Times New Roman" panose="02020603050405020304" pitchFamily="18" charset="0"/>
                <a:cs typeface="Times New Roman" panose="02020603050405020304" pitchFamily="18" charset="0"/>
              </a:rPr>
              <a:t>SeaKing</a:t>
            </a:r>
            <a:r>
              <a:rPr lang="en-US" sz="1600" dirty="0">
                <a:solidFill>
                  <a:srgbClr val="000000"/>
                </a:solidFill>
                <a:effectLst/>
                <a:ea typeface="Times New Roman" panose="02020603050405020304" pitchFamily="18" charset="0"/>
                <a:cs typeface="Times New Roman" panose="02020603050405020304" pitchFamily="18" charset="0"/>
              </a:rPr>
              <a:t>, which can provide further energy saving analysis. Furthermore, it has been agreed that the galley solutions provider will come aboard to examine the results of the CMS. “It means that we can examine improvement initiatives and gain feedback from crew, and implement and track new changes, to see whether they are working,” said </a:t>
            </a:r>
            <a:r>
              <a:rPr lang="en-US" sz="1600" dirty="0" err="1">
                <a:solidFill>
                  <a:srgbClr val="000000"/>
                </a:solidFill>
                <a:effectLst/>
                <a:ea typeface="Times New Roman" panose="02020603050405020304" pitchFamily="18" charset="0"/>
                <a:cs typeface="Times New Roman" panose="02020603050405020304" pitchFamily="18" charset="0"/>
              </a:rPr>
              <a:t>Mr</a:t>
            </a:r>
            <a:r>
              <a:rPr lang="en-US" sz="1600" dirty="0">
                <a:solidFill>
                  <a:srgbClr val="000000"/>
                </a:solidFill>
                <a:effectLst/>
                <a:ea typeface="Times New Roman" panose="02020603050405020304" pitchFamily="18" charset="0"/>
                <a:cs typeface="Times New Roman" panose="02020603050405020304" pitchFamily="18" charset="0"/>
              </a:rPr>
              <a:t> </a:t>
            </a:r>
            <a:r>
              <a:rPr lang="en-US" sz="1600" dirty="0" err="1">
                <a:solidFill>
                  <a:srgbClr val="000000"/>
                </a:solidFill>
                <a:effectLst/>
                <a:ea typeface="Times New Roman" panose="02020603050405020304" pitchFamily="18" charset="0"/>
                <a:cs typeface="Times New Roman" panose="02020603050405020304" pitchFamily="18" charset="0"/>
              </a:rPr>
              <a:t>Montonen</a:t>
            </a:r>
            <a:r>
              <a:rPr lang="en-US" sz="1600" dirty="0">
                <a:solidFill>
                  <a:srgbClr val="000000"/>
                </a:solidFill>
                <a:effectLst/>
                <a:ea typeface="Times New Roman" panose="02020603050405020304" pitchFamily="18" charset="0"/>
                <a:cs typeface="Times New Roman" panose="02020603050405020304" pitchFamily="18" charset="0"/>
              </a:rPr>
              <a:t>. </a:t>
            </a:r>
            <a:endParaRPr lang="en-GR" sz="1600" dirty="0"/>
          </a:p>
        </p:txBody>
      </p:sp>
      <p:pic>
        <p:nvPicPr>
          <p:cNvPr id="8" name="Picture 7">
            <a:extLst>
              <a:ext uri="{FF2B5EF4-FFF2-40B4-BE49-F238E27FC236}">
                <a16:creationId xmlns:a16="http://schemas.microsoft.com/office/drawing/2014/main" id="{C28FEDA8-307B-FB3A-F0A7-277071BFDEDC}"/>
              </a:ext>
            </a:extLst>
          </p:cNvPr>
          <p:cNvPicPr>
            <a:picLocks noChangeAspect="1"/>
          </p:cNvPicPr>
          <p:nvPr/>
        </p:nvPicPr>
        <p:blipFill>
          <a:blip r:embed="rId10"/>
          <a:stretch>
            <a:fillRect/>
          </a:stretch>
        </p:blipFill>
        <p:spPr>
          <a:xfrm>
            <a:off x="6727324" y="1500708"/>
            <a:ext cx="2312413" cy="3175000"/>
          </a:xfrm>
          <a:prstGeom prst="rect">
            <a:avLst/>
          </a:prstGeom>
        </p:spPr>
      </p:pic>
      <p:sp>
        <p:nvSpPr>
          <p:cNvPr id="11" name="Title 1">
            <a:extLst>
              <a:ext uri="{FF2B5EF4-FFF2-40B4-BE49-F238E27FC236}">
                <a16:creationId xmlns:a16="http://schemas.microsoft.com/office/drawing/2014/main" id="{4AEA1826-C331-1BC7-8B6B-EF918B9B740F}"/>
              </a:ext>
            </a:extLst>
          </p:cNvPr>
          <p:cNvSpPr txBox="1">
            <a:spLocks/>
          </p:cNvSpPr>
          <p:nvPr/>
        </p:nvSpPr>
        <p:spPr>
          <a:xfrm>
            <a:off x="-185736" y="642354"/>
            <a:ext cx="9115424" cy="571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atin typeface="Times New Roman" panose="02020603050405020304" pitchFamily="18" charset="0"/>
                <a:cs typeface="Times New Roman" panose="02020603050405020304" pitchFamily="18" charset="0"/>
              </a:rPr>
              <a:t>2</a:t>
            </a:r>
            <a:r>
              <a:rPr lang="el-GR" sz="2400" b="1" dirty="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Why Galley Energy Efficiency Matters</a:t>
            </a:r>
          </a:p>
        </p:txBody>
      </p:sp>
    </p:spTree>
    <p:extLst>
      <p:ext uri="{BB962C8B-B14F-4D97-AF65-F5344CB8AC3E}">
        <p14:creationId xmlns:p14="http://schemas.microsoft.com/office/powerpoint/2010/main" val="2832498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E077076-9448-912D-8663-BEAC2D209EA3}"/>
              </a:ext>
            </a:extLst>
          </p:cNvPr>
          <p:cNvSpPr>
            <a:spLocks noGrp="1"/>
          </p:cNvSpPr>
          <p:nvPr>
            <p:ph type="title"/>
          </p:nvPr>
        </p:nvSpPr>
        <p:spPr>
          <a:xfrm>
            <a:off x="-79578" y="826583"/>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a:t>
            </a:r>
            <a:r>
              <a:rPr lang="el-GR" sz="2400" b="1" noProof="0" dirty="0">
                <a:latin typeface="Times New Roman" panose="02020603050405020304" pitchFamily="18" charset="0"/>
                <a:cs typeface="Times New Roman" panose="02020603050405020304" pitchFamily="18" charset="0"/>
              </a:rPr>
              <a:t>.</a:t>
            </a:r>
            <a:r>
              <a:rPr lang="en-GB" sz="2400" b="1" noProof="0" dirty="0">
                <a:latin typeface="Times New Roman" panose="02020603050405020304" pitchFamily="18" charset="0"/>
                <a:cs typeface="Times New Roman" panose="02020603050405020304" pitchFamily="18" charset="0"/>
              </a:rPr>
              <a:t> Why Galley Energy Efficiency Matters</a:t>
            </a: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415775"/>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3" name="TextBox 2">
            <a:extLst>
              <a:ext uri="{FF2B5EF4-FFF2-40B4-BE49-F238E27FC236}">
                <a16:creationId xmlns:a16="http://schemas.microsoft.com/office/drawing/2014/main" id="{4DDF6129-19B3-3AA6-E65A-77E482AB728D}"/>
              </a:ext>
            </a:extLst>
          </p:cNvPr>
          <p:cNvSpPr txBox="1"/>
          <p:nvPr/>
        </p:nvSpPr>
        <p:spPr>
          <a:xfrm>
            <a:off x="171044" y="1224789"/>
            <a:ext cx="8864802" cy="5078313"/>
          </a:xfrm>
          <a:prstGeom prst="rect">
            <a:avLst/>
          </a:prstGeom>
          <a:noFill/>
        </p:spPr>
        <p:txBody>
          <a:bodyPr wrap="square" rtlCol="0">
            <a:spAutoFit/>
          </a:bodyPr>
          <a:lstStyle/>
          <a:p>
            <a:r>
              <a:rPr lang="en-US" sz="1800" dirty="0">
                <a:solidFill>
                  <a:srgbClr val="000000"/>
                </a:solidFill>
                <a:effectLst/>
                <a:ea typeface="Times New Roman" panose="02020603050405020304" pitchFamily="18" charset="0"/>
                <a:cs typeface="Times New Roman" panose="02020603050405020304" pitchFamily="18" charset="0"/>
              </a:rPr>
              <a:t>He gave as an example the fact that, as one of the main concerns of chefs is to provide hot food, they sometimes turn on all the appliances in the galley at full power first thing in the morning, which leads to wasted energy. If this practice was stopped, the CMS could track how much energy was saved. </a:t>
            </a:r>
          </a:p>
          <a:p>
            <a:r>
              <a:rPr lang="en-US" sz="1800" dirty="0">
                <a:solidFill>
                  <a:srgbClr val="000000"/>
                </a:solidFill>
                <a:effectLst/>
                <a:ea typeface="Times New Roman" panose="02020603050405020304" pitchFamily="18" charset="0"/>
                <a:cs typeface="Times New Roman" panose="02020603050405020304" pitchFamily="18" charset="0"/>
              </a:rPr>
              <a:t>The CMS’s other function - automatic, demand-based ventilation - has also been crucial to boosting energy efficiency within Mein Schiff 3’s galleys. Explaining the difference between the automatic demand-based ventilation system to a traditional one, </a:t>
            </a:r>
            <a:r>
              <a:rPr lang="en-US" sz="1800" dirty="0" err="1">
                <a:solidFill>
                  <a:srgbClr val="000000"/>
                </a:solidFill>
                <a:effectLst/>
                <a:ea typeface="Times New Roman" panose="02020603050405020304" pitchFamily="18" charset="0"/>
                <a:cs typeface="Times New Roman" panose="02020603050405020304" pitchFamily="18" charset="0"/>
              </a:rPr>
              <a:t>Mr</a:t>
            </a:r>
            <a:r>
              <a:rPr lang="en-US" sz="1800" dirty="0">
                <a:solidFill>
                  <a:srgbClr val="000000"/>
                </a:solidFill>
                <a:effectLst/>
                <a:ea typeface="Times New Roman" panose="02020603050405020304" pitchFamily="18" charset="0"/>
                <a:cs typeface="Times New Roman" panose="02020603050405020304" pitchFamily="18" charset="0"/>
              </a:rPr>
              <a:t> </a:t>
            </a:r>
            <a:r>
              <a:rPr lang="en-US" sz="1800" dirty="0" err="1">
                <a:solidFill>
                  <a:srgbClr val="000000"/>
                </a:solidFill>
                <a:effectLst/>
                <a:ea typeface="Times New Roman" panose="02020603050405020304" pitchFamily="18" charset="0"/>
                <a:cs typeface="Times New Roman" panose="02020603050405020304" pitchFamily="18" charset="0"/>
              </a:rPr>
              <a:t>Montonen</a:t>
            </a:r>
            <a:r>
              <a:rPr lang="en-US" sz="1800" dirty="0">
                <a:solidFill>
                  <a:srgbClr val="000000"/>
                </a:solidFill>
                <a:effectLst/>
                <a:ea typeface="Times New Roman" panose="02020603050405020304" pitchFamily="18" charset="0"/>
                <a:cs typeface="Times New Roman" panose="02020603050405020304" pitchFamily="18" charset="0"/>
              </a:rPr>
              <a:t> said: “Galley ventilation systems are traditionally designed for the peak operation of galley systems, which requires a large volume of air in the ventilation system,” he explained. “But when less equipment is used, the air in the ventilation system can be reduced accordingly. The problem is that until now there has not been an automatic system that can match the operation of the equipment.”</a:t>
            </a:r>
            <a:endParaRPr lang="en-GR" sz="1800" dirty="0">
              <a:effectLst/>
              <a:ea typeface="Calibri" panose="020F0502020204030204" pitchFamily="34" charset="0"/>
              <a:cs typeface="Times New Roman" panose="02020603050405020304" pitchFamily="18" charset="0"/>
            </a:endParaRPr>
          </a:p>
          <a:p>
            <a:endParaRPr lang="en-US" sz="1800" dirty="0">
              <a:solidFill>
                <a:srgbClr val="000000"/>
              </a:solidFill>
              <a:effectLst/>
              <a:ea typeface="Times New Roman" panose="02020603050405020304" pitchFamily="18" charset="0"/>
              <a:cs typeface="Times New Roman" panose="02020603050405020304" pitchFamily="18" charset="0"/>
            </a:endParaRPr>
          </a:p>
          <a:p>
            <a:r>
              <a:rPr lang="en-US" sz="1800" dirty="0" err="1">
                <a:solidFill>
                  <a:srgbClr val="000000"/>
                </a:solidFill>
                <a:effectLst/>
                <a:ea typeface="Times New Roman" panose="02020603050405020304" pitchFamily="18" charset="0"/>
                <a:cs typeface="Times New Roman" panose="02020603050405020304" pitchFamily="18" charset="0"/>
              </a:rPr>
              <a:t>SeaKing’s</a:t>
            </a:r>
            <a:r>
              <a:rPr lang="en-US" sz="1800" dirty="0">
                <a:solidFill>
                  <a:srgbClr val="000000"/>
                </a:solidFill>
                <a:effectLst/>
                <a:ea typeface="Times New Roman" panose="02020603050405020304" pitchFamily="18" charset="0"/>
                <a:cs typeface="Times New Roman" panose="02020603050405020304" pitchFamily="18" charset="0"/>
              </a:rPr>
              <a:t> system means that each piece of equipment and each of its extractions are tracked, allowing the ventilation to provide the real-time air volumes that are needed. Initial savings have been measured at 28 per cent. </a:t>
            </a:r>
            <a:r>
              <a:rPr lang="en-US" sz="1800" dirty="0" err="1">
                <a:solidFill>
                  <a:srgbClr val="000000"/>
                </a:solidFill>
                <a:effectLst/>
                <a:ea typeface="Times New Roman" panose="02020603050405020304" pitchFamily="18" charset="0"/>
                <a:cs typeface="Times New Roman" panose="02020603050405020304" pitchFamily="18" charset="0"/>
              </a:rPr>
              <a:t>Mr</a:t>
            </a:r>
            <a:r>
              <a:rPr lang="en-US" sz="1800" dirty="0">
                <a:solidFill>
                  <a:srgbClr val="000000"/>
                </a:solidFill>
                <a:effectLst/>
                <a:ea typeface="Times New Roman" panose="02020603050405020304" pitchFamily="18" charset="0"/>
                <a:cs typeface="Times New Roman" panose="02020603050405020304" pitchFamily="18" charset="0"/>
              </a:rPr>
              <a:t> </a:t>
            </a:r>
            <a:r>
              <a:rPr lang="en-US" sz="1800" dirty="0" err="1">
                <a:solidFill>
                  <a:srgbClr val="000000"/>
                </a:solidFill>
                <a:effectLst/>
                <a:ea typeface="Times New Roman" panose="02020603050405020304" pitchFamily="18" charset="0"/>
                <a:cs typeface="Times New Roman" panose="02020603050405020304" pitchFamily="18" charset="0"/>
              </a:rPr>
              <a:t>Montonen</a:t>
            </a:r>
            <a:r>
              <a:rPr lang="en-US" sz="1800" dirty="0">
                <a:solidFill>
                  <a:srgbClr val="000000"/>
                </a:solidFill>
                <a:effectLst/>
                <a:ea typeface="Times New Roman" panose="02020603050405020304" pitchFamily="18" charset="0"/>
                <a:cs typeface="Times New Roman" panose="02020603050405020304" pitchFamily="18" charset="0"/>
              </a:rPr>
              <a:t> said that this, together with the savings from the energy monitoring part of the system, means that considerable energy savings are made, “translating into over a hundred thousand euros a year.”</a:t>
            </a:r>
            <a:endParaRPr lang="en-GR"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733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E077076-9448-912D-8663-BEAC2D209EA3}"/>
              </a:ext>
            </a:extLst>
          </p:cNvPr>
          <p:cNvSpPr>
            <a:spLocks noGrp="1"/>
          </p:cNvSpPr>
          <p:nvPr>
            <p:ph type="title"/>
          </p:nvPr>
        </p:nvSpPr>
        <p:spPr>
          <a:xfrm>
            <a:off x="-79578" y="556616"/>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a:t>
            </a:r>
            <a:r>
              <a:rPr lang="el-GR" sz="2400" b="1" dirty="0">
                <a:latin typeface="Times New Roman" panose="02020603050405020304" pitchFamily="18" charset="0"/>
                <a:cs typeface="Times New Roman" panose="02020603050405020304" pitchFamily="18" charset="0"/>
              </a:rPr>
              <a:t>.</a:t>
            </a:r>
            <a:r>
              <a:rPr lang="en-GB" sz="2400" b="1" noProof="0" dirty="0">
                <a:latin typeface="Times New Roman" panose="02020603050405020304" pitchFamily="18" charset="0"/>
                <a:cs typeface="Times New Roman" panose="02020603050405020304" pitchFamily="18" charset="0"/>
              </a:rPr>
              <a:t> Why Galley Energy Efficiency Matters</a:t>
            </a: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489917"/>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3" name="TextBox 2">
            <a:extLst>
              <a:ext uri="{FF2B5EF4-FFF2-40B4-BE49-F238E27FC236}">
                <a16:creationId xmlns:a16="http://schemas.microsoft.com/office/drawing/2014/main" id="{4DDF6129-19B3-3AA6-E65A-77E482AB728D}"/>
              </a:ext>
            </a:extLst>
          </p:cNvPr>
          <p:cNvSpPr txBox="1"/>
          <p:nvPr/>
        </p:nvSpPr>
        <p:spPr>
          <a:xfrm>
            <a:off x="171044" y="1024487"/>
            <a:ext cx="8864802" cy="923330"/>
          </a:xfrm>
          <a:prstGeom prst="rect">
            <a:avLst/>
          </a:prstGeom>
          <a:noFill/>
        </p:spPr>
        <p:txBody>
          <a:bodyPr wrap="square" rtlCol="0">
            <a:spAutoFit/>
          </a:bodyPr>
          <a:lstStyle/>
          <a:p>
            <a:r>
              <a:rPr lang="en-US" sz="1800" dirty="0">
                <a:solidFill>
                  <a:srgbClr val="000000"/>
                </a:solidFill>
                <a:effectLst/>
                <a:ea typeface="Times New Roman" panose="02020603050405020304" pitchFamily="18" charset="0"/>
                <a:cs typeface="Times New Roman" panose="02020603050405020304" pitchFamily="18" charset="0"/>
              </a:rPr>
              <a:t>It also provides cruise ship operators with figures to show how much energy is saved when the MARVEL demand-based system is used, compared with the traditional system, when 100 per cent ventilation is deployed.</a:t>
            </a:r>
            <a:endParaRPr lang="en-GR" dirty="0"/>
          </a:p>
        </p:txBody>
      </p:sp>
      <p:sp>
        <p:nvSpPr>
          <p:cNvPr id="5" name="TextBox 4">
            <a:extLst>
              <a:ext uri="{FF2B5EF4-FFF2-40B4-BE49-F238E27FC236}">
                <a16:creationId xmlns:a16="http://schemas.microsoft.com/office/drawing/2014/main" id="{A36E4E8F-3805-6629-C0D0-B7A38E9C9E40}"/>
              </a:ext>
            </a:extLst>
          </p:cNvPr>
          <p:cNvSpPr txBox="1"/>
          <p:nvPr/>
        </p:nvSpPr>
        <p:spPr>
          <a:xfrm>
            <a:off x="108153" y="1833014"/>
            <a:ext cx="6310063" cy="3416320"/>
          </a:xfrm>
          <a:prstGeom prst="rect">
            <a:avLst/>
          </a:prstGeom>
          <a:noFill/>
        </p:spPr>
        <p:txBody>
          <a:bodyPr wrap="square" rtlCol="0">
            <a:spAutoFit/>
          </a:bodyPr>
          <a:lstStyle/>
          <a:p>
            <a:r>
              <a:rPr lang="en-US" sz="1800" dirty="0">
                <a:effectLst/>
                <a:ea typeface="Times New Roman" panose="02020603050405020304" pitchFamily="18" charset="0"/>
                <a:cs typeface="Times New Roman" panose="02020603050405020304" pitchFamily="18" charset="0"/>
              </a:rPr>
              <a:t>Another new product that the company is due to launch is being driven by the trend on cruise ships for passengers to undertake culinary courses overseen by chefs. Halton Marine is adapting a mobile cooking unit that is used on the land side of its business, to be used in the marine sector. The unit, which will be on wheels and include ventilation and fans, is completely autonomous and can be taken to any area on a cruise ship. Called </a:t>
            </a:r>
            <a:r>
              <a:rPr lang="en-US" sz="1800" dirty="0" err="1">
                <a:effectLst/>
                <a:ea typeface="Times New Roman" panose="02020603050405020304" pitchFamily="18" charset="0"/>
                <a:cs typeface="Times New Roman" panose="02020603050405020304" pitchFamily="18" charset="0"/>
              </a:rPr>
              <a:t>MobiChef</a:t>
            </a:r>
            <a:r>
              <a:rPr lang="en-US" sz="1800" dirty="0">
                <a:effectLst/>
                <a:ea typeface="Times New Roman" panose="02020603050405020304" pitchFamily="18" charset="0"/>
                <a:cs typeface="Times New Roman" panose="02020603050405020304" pitchFamily="18" charset="0"/>
              </a:rPr>
              <a:t> it will be launched in this sector next year.</a:t>
            </a:r>
            <a:br>
              <a:rPr lang="en-GR" sz="1800" dirty="0">
                <a:effectLst/>
                <a:ea typeface="Calibri" panose="020F0502020204030204" pitchFamily="34" charset="0"/>
                <a:cs typeface="Times New Roman" panose="02020603050405020304" pitchFamily="18" charset="0"/>
              </a:rPr>
            </a:br>
            <a:r>
              <a:rPr lang="en-US" sz="1800" dirty="0">
                <a:effectLst/>
                <a:ea typeface="Times New Roman" panose="02020603050405020304" pitchFamily="18" charset="0"/>
                <a:cs typeface="Times New Roman" panose="02020603050405020304" pitchFamily="18" charset="0"/>
              </a:rPr>
              <a:t>Cooking technology provider MKN is also focusing on energy efficiency. Its recently launched combi steamer </a:t>
            </a:r>
            <a:r>
              <a:rPr lang="en-US" sz="1800" dirty="0" err="1">
                <a:effectLst/>
                <a:ea typeface="Times New Roman" panose="02020603050405020304" pitchFamily="18" charset="0"/>
                <a:cs typeface="Times New Roman" panose="02020603050405020304" pitchFamily="18" charset="0"/>
              </a:rPr>
              <a:t>FlexiCombi</a:t>
            </a:r>
            <a:r>
              <a:rPr lang="en-US" sz="1800" dirty="0">
                <a:effectLst/>
                <a:ea typeface="Times New Roman" panose="02020603050405020304" pitchFamily="18" charset="0"/>
                <a:cs typeface="Times New Roman" panose="02020603050405020304" pitchFamily="18" charset="0"/>
              </a:rPr>
              <a:t> </a:t>
            </a:r>
            <a:r>
              <a:rPr lang="en-US" sz="1800" dirty="0" err="1">
                <a:effectLst/>
                <a:ea typeface="Times New Roman" panose="02020603050405020304" pitchFamily="18" charset="0"/>
                <a:cs typeface="Times New Roman" panose="02020603050405020304" pitchFamily="18" charset="0"/>
              </a:rPr>
              <a:t>MagicPilot</a:t>
            </a:r>
            <a:r>
              <a:rPr lang="en-US" sz="1800" dirty="0">
                <a:effectLst/>
                <a:ea typeface="Times New Roman" panose="02020603050405020304" pitchFamily="18" charset="0"/>
                <a:cs typeface="Times New Roman" panose="02020603050405020304" pitchFamily="18" charset="0"/>
              </a:rPr>
              <a:t> includes </a:t>
            </a:r>
            <a:r>
              <a:rPr lang="en-US" sz="1800" dirty="0" err="1">
                <a:effectLst/>
                <a:ea typeface="Times New Roman" panose="02020603050405020304" pitchFamily="18" charset="0"/>
                <a:cs typeface="Times New Roman" panose="02020603050405020304" pitchFamily="18" charset="0"/>
              </a:rPr>
              <a:t>GreenInside</a:t>
            </a:r>
            <a:r>
              <a:rPr lang="en-US" sz="1800" dirty="0">
                <a:effectLst/>
                <a:ea typeface="Times New Roman" panose="02020603050405020304" pitchFamily="18" charset="0"/>
                <a:cs typeface="Times New Roman" panose="02020603050405020304" pitchFamily="18" charset="0"/>
              </a:rPr>
              <a:t>, which shows the energy and water consumption of the product. </a:t>
            </a:r>
            <a:endParaRPr lang="en-GR" dirty="0"/>
          </a:p>
        </p:txBody>
      </p:sp>
      <p:pic>
        <p:nvPicPr>
          <p:cNvPr id="7" name="Picture 6">
            <a:extLst>
              <a:ext uri="{FF2B5EF4-FFF2-40B4-BE49-F238E27FC236}">
                <a16:creationId xmlns:a16="http://schemas.microsoft.com/office/drawing/2014/main" id="{0F245AFC-2EEE-456D-B19F-99DB5B69AF57}"/>
              </a:ext>
            </a:extLst>
          </p:cNvPr>
          <p:cNvPicPr>
            <a:picLocks noChangeAspect="1"/>
          </p:cNvPicPr>
          <p:nvPr/>
        </p:nvPicPr>
        <p:blipFill>
          <a:blip r:embed="rId10"/>
          <a:stretch>
            <a:fillRect/>
          </a:stretch>
        </p:blipFill>
        <p:spPr>
          <a:xfrm>
            <a:off x="6696844" y="1912188"/>
            <a:ext cx="2312413" cy="3175000"/>
          </a:xfrm>
          <a:prstGeom prst="rect">
            <a:avLst/>
          </a:prstGeom>
        </p:spPr>
      </p:pic>
    </p:spTree>
    <p:extLst>
      <p:ext uri="{BB962C8B-B14F-4D97-AF65-F5344CB8AC3E}">
        <p14:creationId xmlns:p14="http://schemas.microsoft.com/office/powerpoint/2010/main" val="4208331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E077076-9448-912D-8663-BEAC2D209EA3}"/>
              </a:ext>
            </a:extLst>
          </p:cNvPr>
          <p:cNvSpPr>
            <a:spLocks noGrp="1"/>
          </p:cNvSpPr>
          <p:nvPr>
            <p:ph type="title"/>
          </p:nvPr>
        </p:nvSpPr>
        <p:spPr>
          <a:xfrm>
            <a:off x="-79578" y="826583"/>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a:t>
            </a:r>
            <a:r>
              <a:rPr lang="el-GR" sz="2400" b="1" dirty="0">
                <a:latin typeface="Times New Roman" panose="02020603050405020304" pitchFamily="18" charset="0"/>
                <a:cs typeface="Times New Roman" panose="02020603050405020304" pitchFamily="18" charset="0"/>
              </a:rPr>
              <a:t>. </a:t>
            </a:r>
            <a:r>
              <a:rPr lang="en-GB" sz="2400" b="1" noProof="0" dirty="0">
                <a:latin typeface="Times New Roman" panose="02020603050405020304" pitchFamily="18" charset="0"/>
                <a:cs typeface="Times New Roman" panose="02020603050405020304" pitchFamily="18" charset="0"/>
              </a:rPr>
              <a:t>Why Galley Energy Efficiency Matters</a:t>
            </a: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339061"/>
            <a:ext cx="9035846" cy="646331"/>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latin typeface="Times New Roman" panose="02020603050405020304" pitchFamily="18" charset="0"/>
                <a:ea typeface="Calibri" panose="020F0502020204030204" pitchFamily="34" charset="0"/>
              </a:rPr>
              <a:t>Sustainable Development and the Green Transition to Effective Galleys Services Onboard the Ships </a:t>
            </a:r>
          </a:p>
        </p:txBody>
      </p:sp>
      <p:sp>
        <p:nvSpPr>
          <p:cNvPr id="3" name="TextBox 2">
            <a:extLst>
              <a:ext uri="{FF2B5EF4-FFF2-40B4-BE49-F238E27FC236}">
                <a16:creationId xmlns:a16="http://schemas.microsoft.com/office/drawing/2014/main" id="{4DDF6129-19B3-3AA6-E65A-77E482AB728D}"/>
              </a:ext>
            </a:extLst>
          </p:cNvPr>
          <p:cNvSpPr txBox="1"/>
          <p:nvPr/>
        </p:nvSpPr>
        <p:spPr>
          <a:xfrm>
            <a:off x="211940" y="1224789"/>
            <a:ext cx="8823905" cy="1477328"/>
          </a:xfrm>
          <a:prstGeom prst="rect">
            <a:avLst/>
          </a:prstGeom>
          <a:noFill/>
        </p:spPr>
        <p:txBody>
          <a:bodyPr wrap="square" rtlCol="0">
            <a:spAutoFit/>
          </a:bodyPr>
          <a:lstStyle/>
          <a:p>
            <a:r>
              <a:rPr lang="en-US" sz="1800" dirty="0">
                <a:effectLst/>
                <a:ea typeface="Times New Roman" panose="02020603050405020304" pitchFamily="18" charset="0"/>
                <a:cs typeface="Times New Roman" panose="02020603050405020304" pitchFamily="18" charset="0"/>
              </a:rPr>
              <a:t>The user can clearly see </a:t>
            </a:r>
            <a:r>
              <a:rPr lang="en-US" sz="1800" dirty="0" err="1">
                <a:effectLst/>
                <a:ea typeface="Times New Roman" panose="02020603050405020304" pitchFamily="18" charset="0"/>
                <a:cs typeface="Times New Roman" panose="02020603050405020304" pitchFamily="18" charset="0"/>
              </a:rPr>
              <a:t>FlexiCombi’s</a:t>
            </a:r>
            <a:r>
              <a:rPr lang="en-US" sz="1800" dirty="0">
                <a:effectLst/>
                <a:ea typeface="Times New Roman" panose="02020603050405020304" pitchFamily="18" charset="0"/>
                <a:cs typeface="Times New Roman" panose="02020603050405020304" pitchFamily="18" charset="0"/>
              </a:rPr>
              <a:t> consumption figures as they are displayed directly on the touch display following each cooking process. “This makes full cost accounting possible in order to control economic efficiency. So, it is a feature which really pays off,” commented Anja </a:t>
            </a:r>
            <a:r>
              <a:rPr lang="en-US" sz="1800" dirty="0" err="1">
                <a:effectLst/>
                <a:ea typeface="Times New Roman" panose="02020603050405020304" pitchFamily="18" charset="0"/>
                <a:cs typeface="Times New Roman" panose="02020603050405020304" pitchFamily="18" charset="0"/>
              </a:rPr>
              <a:t>Halbauer</a:t>
            </a:r>
            <a:r>
              <a:rPr lang="en-US" sz="1800" dirty="0">
                <a:effectLst/>
                <a:ea typeface="Times New Roman" panose="02020603050405020304" pitchFamily="18" charset="0"/>
                <a:cs typeface="Times New Roman" panose="02020603050405020304" pitchFamily="18" charset="0"/>
              </a:rPr>
              <a:t>, marketing and PR manager at MKN.</a:t>
            </a:r>
            <a:br>
              <a:rPr lang="en-GR" sz="1800" dirty="0">
                <a:effectLst/>
                <a:ea typeface="Calibri" panose="020F0502020204030204" pitchFamily="34" charset="0"/>
                <a:cs typeface="Times New Roman" panose="02020603050405020304" pitchFamily="18" charset="0"/>
              </a:rPr>
            </a:br>
            <a:endParaRPr lang="en-GR" sz="1800" dirty="0"/>
          </a:p>
        </p:txBody>
      </p:sp>
      <p:sp>
        <p:nvSpPr>
          <p:cNvPr id="7" name="TextBox 6">
            <a:extLst>
              <a:ext uri="{FF2B5EF4-FFF2-40B4-BE49-F238E27FC236}">
                <a16:creationId xmlns:a16="http://schemas.microsoft.com/office/drawing/2014/main" id="{B731C88E-6347-75E7-A588-E31FABF7F1D2}"/>
              </a:ext>
            </a:extLst>
          </p:cNvPr>
          <p:cNvSpPr txBox="1"/>
          <p:nvPr/>
        </p:nvSpPr>
        <p:spPr>
          <a:xfrm>
            <a:off x="317635" y="2359742"/>
            <a:ext cx="5840362" cy="3693319"/>
          </a:xfrm>
          <a:prstGeom prst="rect">
            <a:avLst/>
          </a:prstGeom>
          <a:noFill/>
        </p:spPr>
        <p:txBody>
          <a:bodyPr wrap="square" rtlCol="0">
            <a:spAutoFit/>
          </a:bodyPr>
          <a:lstStyle/>
          <a:p>
            <a:r>
              <a:rPr lang="en-US" sz="1800" dirty="0">
                <a:effectLst/>
                <a:ea typeface="Times New Roman" panose="02020603050405020304" pitchFamily="18" charset="0"/>
                <a:cs typeface="Times New Roman" panose="02020603050405020304" pitchFamily="18" charset="0"/>
              </a:rPr>
              <a:t>The combi steamer has other energy efficient features as well. The triple glazed cooking chamber door has a potential energy saving of up to 28 per cent compared with previous versions of MKN combi steamers with double glazing. Furthermore, using the heat exchanger means that approximately 1 kWh can be saved in one operating hour of steaming compared with earlier MKN </a:t>
            </a:r>
            <a:r>
              <a:rPr lang="en-US" sz="1800" dirty="0" err="1">
                <a:effectLst/>
                <a:ea typeface="Times New Roman" panose="02020603050405020304" pitchFamily="18" charset="0"/>
                <a:cs typeface="Times New Roman" panose="02020603050405020304" pitchFamily="18" charset="0"/>
              </a:rPr>
              <a:t>HansDampf</a:t>
            </a:r>
            <a:r>
              <a:rPr lang="en-US" sz="1800" dirty="0">
                <a:effectLst/>
                <a:ea typeface="Times New Roman" panose="02020603050405020304" pitchFamily="18" charset="0"/>
                <a:cs typeface="Times New Roman" panose="02020603050405020304" pitchFamily="18" charset="0"/>
              </a:rPr>
              <a:t> technology without the use of a heat exchanger. And new engine technology reduces the energy consumption of the engine by 40 per cent. As a result the connected loads have been reduced by an average of five per cent compared with previous MKN </a:t>
            </a:r>
            <a:r>
              <a:rPr lang="en-US" sz="1800" dirty="0" err="1">
                <a:effectLst/>
                <a:ea typeface="Times New Roman" panose="02020603050405020304" pitchFamily="18" charset="0"/>
                <a:cs typeface="Times New Roman" panose="02020603050405020304" pitchFamily="18" charset="0"/>
              </a:rPr>
              <a:t>HansDampf</a:t>
            </a:r>
            <a:r>
              <a:rPr lang="en-US" sz="1800" dirty="0">
                <a:effectLst/>
                <a:ea typeface="Times New Roman" panose="02020603050405020304" pitchFamily="18" charset="0"/>
                <a:cs typeface="Times New Roman" panose="02020603050405020304" pitchFamily="18" charset="0"/>
              </a:rPr>
              <a:t> technology.</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R" dirty="0"/>
          </a:p>
        </p:txBody>
      </p:sp>
      <p:pic>
        <p:nvPicPr>
          <p:cNvPr id="8" name="Picture 7">
            <a:extLst>
              <a:ext uri="{FF2B5EF4-FFF2-40B4-BE49-F238E27FC236}">
                <a16:creationId xmlns:a16="http://schemas.microsoft.com/office/drawing/2014/main" id="{2F3852A3-74AB-43E2-4FA8-1900037443AA}"/>
              </a:ext>
            </a:extLst>
          </p:cNvPr>
          <p:cNvPicPr>
            <a:picLocks noChangeAspect="1"/>
          </p:cNvPicPr>
          <p:nvPr/>
        </p:nvPicPr>
        <p:blipFill>
          <a:blip r:embed="rId10"/>
          <a:stretch>
            <a:fillRect/>
          </a:stretch>
        </p:blipFill>
        <p:spPr>
          <a:xfrm>
            <a:off x="6285364" y="2552268"/>
            <a:ext cx="2312413" cy="3175000"/>
          </a:xfrm>
          <a:prstGeom prst="rect">
            <a:avLst/>
          </a:prstGeom>
        </p:spPr>
      </p:pic>
    </p:spTree>
    <p:extLst>
      <p:ext uri="{BB962C8B-B14F-4D97-AF65-F5344CB8AC3E}">
        <p14:creationId xmlns:p14="http://schemas.microsoft.com/office/powerpoint/2010/main" val="3369358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E077076-9448-912D-8663-BEAC2D209EA3}"/>
              </a:ext>
            </a:extLst>
          </p:cNvPr>
          <p:cNvSpPr>
            <a:spLocks noGrp="1"/>
          </p:cNvSpPr>
          <p:nvPr>
            <p:ph type="title"/>
          </p:nvPr>
        </p:nvSpPr>
        <p:spPr>
          <a:xfrm>
            <a:off x="-79578" y="826583"/>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a:t>
            </a:r>
            <a:r>
              <a:rPr lang="el-GR" sz="2400" b="1" dirty="0">
                <a:latin typeface="Times New Roman" panose="02020603050405020304" pitchFamily="18" charset="0"/>
                <a:cs typeface="Times New Roman" panose="02020603050405020304" pitchFamily="18" charset="0"/>
              </a:rPr>
              <a:t>.</a:t>
            </a:r>
            <a:r>
              <a:rPr lang="en-GB" sz="2400" b="1" noProof="0" dirty="0">
                <a:latin typeface="Times New Roman" panose="02020603050405020304" pitchFamily="18" charset="0"/>
                <a:cs typeface="Times New Roman" panose="02020603050405020304" pitchFamily="18" charset="0"/>
              </a:rPr>
              <a:t>Why Galley Energy Efficiency Matters</a:t>
            </a: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378705"/>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3" name="TextBox 2">
            <a:extLst>
              <a:ext uri="{FF2B5EF4-FFF2-40B4-BE49-F238E27FC236}">
                <a16:creationId xmlns:a16="http://schemas.microsoft.com/office/drawing/2014/main" id="{4DDF6129-19B3-3AA6-E65A-77E482AB728D}"/>
              </a:ext>
            </a:extLst>
          </p:cNvPr>
          <p:cNvSpPr txBox="1"/>
          <p:nvPr/>
        </p:nvSpPr>
        <p:spPr>
          <a:xfrm>
            <a:off x="211940" y="1224789"/>
            <a:ext cx="8823905" cy="1477328"/>
          </a:xfrm>
          <a:prstGeom prst="rect">
            <a:avLst/>
          </a:prstGeom>
          <a:noFill/>
        </p:spPr>
        <p:txBody>
          <a:bodyPr wrap="square" rtlCol="0">
            <a:spAutoFit/>
          </a:bodyPr>
          <a:lstStyle/>
          <a:p>
            <a:r>
              <a:rPr lang="en-US" sz="1800" dirty="0">
                <a:effectLst/>
                <a:ea typeface="Times New Roman" panose="02020603050405020304" pitchFamily="18" charset="0"/>
                <a:cs typeface="Times New Roman" panose="02020603050405020304" pitchFamily="18" charset="0"/>
              </a:rPr>
              <a:t>The new </a:t>
            </a:r>
            <a:r>
              <a:rPr lang="en-US" sz="1800" dirty="0" err="1">
                <a:effectLst/>
                <a:ea typeface="Times New Roman" panose="02020603050405020304" pitchFamily="18" charset="0"/>
                <a:cs typeface="Times New Roman" panose="02020603050405020304" pitchFamily="18" charset="0"/>
              </a:rPr>
              <a:t>FlexiCombi</a:t>
            </a:r>
            <a:r>
              <a:rPr lang="en-US" sz="1800" dirty="0">
                <a:effectLst/>
                <a:ea typeface="Times New Roman" panose="02020603050405020304" pitchFamily="18" charset="0"/>
                <a:cs typeface="Times New Roman" panose="02020603050405020304" pitchFamily="18" charset="0"/>
              </a:rPr>
              <a:t> </a:t>
            </a:r>
            <a:r>
              <a:rPr lang="en-US" sz="1800" dirty="0" err="1">
                <a:effectLst/>
                <a:ea typeface="Times New Roman" panose="02020603050405020304" pitchFamily="18" charset="0"/>
                <a:cs typeface="Times New Roman" panose="02020603050405020304" pitchFamily="18" charset="0"/>
              </a:rPr>
              <a:t>MagicPilot</a:t>
            </a:r>
            <a:r>
              <a:rPr lang="en-US" sz="1800" dirty="0">
                <a:effectLst/>
                <a:ea typeface="Times New Roman" panose="02020603050405020304" pitchFamily="18" charset="0"/>
                <a:cs typeface="Times New Roman" panose="02020603050405020304" pitchFamily="18" charset="0"/>
              </a:rPr>
              <a:t> has other features that benefit the user. </a:t>
            </a:r>
            <a:r>
              <a:rPr lang="en-US" sz="1800" dirty="0" err="1">
                <a:effectLst/>
                <a:ea typeface="Times New Roman" panose="02020603050405020304" pitchFamily="18" charset="0"/>
                <a:cs typeface="Times New Roman" panose="02020603050405020304" pitchFamily="18" charset="0"/>
              </a:rPr>
              <a:t>Ms</a:t>
            </a:r>
            <a:r>
              <a:rPr lang="en-US" sz="1800" dirty="0">
                <a:effectLst/>
                <a:ea typeface="Times New Roman" panose="02020603050405020304" pitchFamily="18" charset="0"/>
                <a:cs typeface="Times New Roman" panose="02020603050405020304" pitchFamily="18" charset="0"/>
              </a:rPr>
              <a:t> </a:t>
            </a:r>
            <a:r>
              <a:rPr lang="en-US" sz="1800" dirty="0" err="1">
                <a:effectLst/>
                <a:ea typeface="Times New Roman" panose="02020603050405020304" pitchFamily="18" charset="0"/>
                <a:cs typeface="Times New Roman" panose="02020603050405020304" pitchFamily="18" charset="0"/>
              </a:rPr>
              <a:t>Halbauer</a:t>
            </a:r>
            <a:r>
              <a:rPr lang="en-US" sz="1800" dirty="0">
                <a:effectLst/>
                <a:ea typeface="Times New Roman" panose="02020603050405020304" pitchFamily="18" charset="0"/>
                <a:cs typeface="Times New Roman" panose="02020603050405020304" pitchFamily="18" charset="0"/>
              </a:rPr>
              <a:t> commented that it is easy to use, with a touch and slide concept. It includes integrated information steps, has a </a:t>
            </a:r>
            <a:r>
              <a:rPr lang="en-US" sz="1800" dirty="0" err="1">
                <a:effectLst/>
                <a:ea typeface="Times New Roman" panose="02020603050405020304" pitchFamily="18" charset="0"/>
                <a:cs typeface="Times New Roman" panose="02020603050405020304" pitchFamily="18" charset="0"/>
              </a:rPr>
              <a:t>favourites</a:t>
            </a:r>
            <a:r>
              <a:rPr lang="en-US" sz="1800" dirty="0">
                <a:effectLst/>
                <a:ea typeface="Times New Roman" panose="02020603050405020304" pitchFamily="18" charset="0"/>
                <a:cs typeface="Times New Roman" panose="02020603050405020304" pitchFamily="18" charset="0"/>
              </a:rPr>
              <a:t> function on the start display and can show video clips with cooking instructions. </a:t>
            </a:r>
            <a:br>
              <a:rPr lang="en-GR" sz="1800" dirty="0">
                <a:effectLst/>
                <a:ea typeface="Calibri" panose="020F0502020204030204" pitchFamily="34" charset="0"/>
                <a:cs typeface="Times New Roman" panose="02020603050405020304" pitchFamily="18" charset="0"/>
              </a:rPr>
            </a:br>
            <a:endParaRPr lang="en-GR" sz="1800" dirty="0"/>
          </a:p>
        </p:txBody>
      </p:sp>
      <p:pic>
        <p:nvPicPr>
          <p:cNvPr id="5" name="Picture 4">
            <a:extLst>
              <a:ext uri="{FF2B5EF4-FFF2-40B4-BE49-F238E27FC236}">
                <a16:creationId xmlns:a16="http://schemas.microsoft.com/office/drawing/2014/main" id="{1DF739AB-2805-4ED7-1029-08EFCFFCE6FB}"/>
              </a:ext>
            </a:extLst>
          </p:cNvPr>
          <p:cNvPicPr>
            <a:picLocks noChangeAspect="1"/>
          </p:cNvPicPr>
          <p:nvPr/>
        </p:nvPicPr>
        <p:blipFill>
          <a:blip r:embed="rId10"/>
          <a:stretch>
            <a:fillRect/>
          </a:stretch>
        </p:blipFill>
        <p:spPr>
          <a:xfrm>
            <a:off x="6681604" y="2232228"/>
            <a:ext cx="2312413" cy="3175000"/>
          </a:xfrm>
          <a:prstGeom prst="rect">
            <a:avLst/>
          </a:prstGeom>
        </p:spPr>
      </p:pic>
      <p:graphicFrame>
        <p:nvGraphicFramePr>
          <p:cNvPr id="33" name="TextBox 6">
            <a:extLst>
              <a:ext uri="{FF2B5EF4-FFF2-40B4-BE49-F238E27FC236}">
                <a16:creationId xmlns:a16="http://schemas.microsoft.com/office/drawing/2014/main" id="{D53FAD7E-15D3-91A5-3417-A3280DC5B841}"/>
              </a:ext>
            </a:extLst>
          </p:cNvPr>
          <p:cNvGraphicFramePr/>
          <p:nvPr/>
        </p:nvGraphicFramePr>
        <p:xfrm>
          <a:off x="317635" y="2359742"/>
          <a:ext cx="5840362" cy="341632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845853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E077076-9448-912D-8663-BEAC2D209EA3}"/>
              </a:ext>
            </a:extLst>
          </p:cNvPr>
          <p:cNvSpPr>
            <a:spLocks noGrp="1"/>
          </p:cNvSpPr>
          <p:nvPr>
            <p:ph type="title"/>
          </p:nvPr>
        </p:nvSpPr>
        <p:spPr>
          <a:xfrm>
            <a:off x="-79578" y="826583"/>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a:t>
            </a:r>
            <a:r>
              <a:rPr lang="el-GR" sz="2400" b="1" dirty="0">
                <a:latin typeface="Times New Roman" panose="02020603050405020304" pitchFamily="18" charset="0"/>
                <a:cs typeface="Times New Roman" panose="02020603050405020304" pitchFamily="18" charset="0"/>
              </a:rPr>
              <a:t>.</a:t>
            </a:r>
            <a:r>
              <a:rPr lang="en-GB" sz="2400" b="1" noProof="0" dirty="0">
                <a:latin typeface="Times New Roman" panose="02020603050405020304" pitchFamily="18" charset="0"/>
                <a:cs typeface="Times New Roman" panose="02020603050405020304" pitchFamily="18" charset="0"/>
              </a:rPr>
              <a:t>Why Galley Energy Efficiency Matters</a:t>
            </a: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526988"/>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pic>
        <p:nvPicPr>
          <p:cNvPr id="5" name="Picture 4">
            <a:extLst>
              <a:ext uri="{FF2B5EF4-FFF2-40B4-BE49-F238E27FC236}">
                <a16:creationId xmlns:a16="http://schemas.microsoft.com/office/drawing/2014/main" id="{1DF739AB-2805-4ED7-1029-08EFCFFCE6FB}"/>
              </a:ext>
            </a:extLst>
          </p:cNvPr>
          <p:cNvPicPr>
            <a:picLocks noChangeAspect="1"/>
          </p:cNvPicPr>
          <p:nvPr/>
        </p:nvPicPr>
        <p:blipFill>
          <a:blip r:embed="rId10"/>
          <a:stretch>
            <a:fillRect/>
          </a:stretch>
        </p:blipFill>
        <p:spPr>
          <a:xfrm>
            <a:off x="6681604" y="2232228"/>
            <a:ext cx="2312413" cy="3175000"/>
          </a:xfrm>
          <a:prstGeom prst="rect">
            <a:avLst/>
          </a:prstGeom>
        </p:spPr>
      </p:pic>
      <p:graphicFrame>
        <p:nvGraphicFramePr>
          <p:cNvPr id="33" name="TextBox 6">
            <a:extLst>
              <a:ext uri="{FF2B5EF4-FFF2-40B4-BE49-F238E27FC236}">
                <a16:creationId xmlns:a16="http://schemas.microsoft.com/office/drawing/2014/main" id="{D53FAD7E-15D3-91A5-3417-A3280DC5B841}"/>
              </a:ext>
            </a:extLst>
          </p:cNvPr>
          <p:cNvGraphicFramePr/>
          <p:nvPr>
            <p:extLst>
              <p:ext uri="{D42A27DB-BD31-4B8C-83A1-F6EECF244321}">
                <p14:modId xmlns:p14="http://schemas.microsoft.com/office/powerpoint/2010/main" val="2712684559"/>
              </p:ext>
            </p:extLst>
          </p:nvPr>
        </p:nvGraphicFramePr>
        <p:xfrm>
          <a:off x="421202" y="1720840"/>
          <a:ext cx="5840362" cy="341632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025686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E077076-9448-912D-8663-BEAC2D209EA3}"/>
              </a:ext>
            </a:extLst>
          </p:cNvPr>
          <p:cNvSpPr>
            <a:spLocks noGrp="1"/>
          </p:cNvSpPr>
          <p:nvPr>
            <p:ph type="title"/>
          </p:nvPr>
        </p:nvSpPr>
        <p:spPr>
          <a:xfrm>
            <a:off x="-79578" y="826583"/>
            <a:ext cx="9115424"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1</a:t>
            </a:r>
            <a:r>
              <a:rPr lang="el-GR" sz="2400" b="1" dirty="0">
                <a:latin typeface="Times New Roman" panose="02020603050405020304" pitchFamily="18" charset="0"/>
                <a:cs typeface="Times New Roman" panose="02020603050405020304" pitchFamily="18" charset="0"/>
              </a:rPr>
              <a:t>.</a:t>
            </a:r>
            <a:r>
              <a:rPr lang="en-GB" sz="2400" b="1" noProof="0" dirty="0">
                <a:latin typeface="Times New Roman" panose="02020603050405020304" pitchFamily="18" charset="0"/>
                <a:cs typeface="Times New Roman" panose="02020603050405020304" pitchFamily="18" charset="0"/>
              </a:rPr>
              <a:t>Why Galley Energy Efficiency Matters</a:t>
            </a: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415775"/>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pic>
        <p:nvPicPr>
          <p:cNvPr id="5" name="Picture 4">
            <a:extLst>
              <a:ext uri="{FF2B5EF4-FFF2-40B4-BE49-F238E27FC236}">
                <a16:creationId xmlns:a16="http://schemas.microsoft.com/office/drawing/2014/main" id="{1DF739AB-2805-4ED7-1029-08EFCFFCE6FB}"/>
              </a:ext>
            </a:extLst>
          </p:cNvPr>
          <p:cNvPicPr>
            <a:picLocks noChangeAspect="1"/>
          </p:cNvPicPr>
          <p:nvPr/>
        </p:nvPicPr>
        <p:blipFill>
          <a:blip r:embed="rId10"/>
          <a:stretch>
            <a:fillRect/>
          </a:stretch>
        </p:blipFill>
        <p:spPr>
          <a:xfrm>
            <a:off x="6681604" y="2232228"/>
            <a:ext cx="2312413" cy="3175000"/>
          </a:xfrm>
          <a:prstGeom prst="rect">
            <a:avLst/>
          </a:prstGeom>
        </p:spPr>
      </p:pic>
      <p:graphicFrame>
        <p:nvGraphicFramePr>
          <p:cNvPr id="33" name="TextBox 6">
            <a:extLst>
              <a:ext uri="{FF2B5EF4-FFF2-40B4-BE49-F238E27FC236}">
                <a16:creationId xmlns:a16="http://schemas.microsoft.com/office/drawing/2014/main" id="{D53FAD7E-15D3-91A5-3417-A3280DC5B841}"/>
              </a:ext>
            </a:extLst>
          </p:cNvPr>
          <p:cNvGraphicFramePr/>
          <p:nvPr>
            <p:extLst>
              <p:ext uri="{D42A27DB-BD31-4B8C-83A1-F6EECF244321}">
                <p14:modId xmlns:p14="http://schemas.microsoft.com/office/powerpoint/2010/main" val="99630696"/>
              </p:ext>
            </p:extLst>
          </p:nvPr>
        </p:nvGraphicFramePr>
        <p:xfrm>
          <a:off x="546235" y="1720840"/>
          <a:ext cx="5840362" cy="341632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586785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0C96BE2-4BD2-1091-1160-6855A653B5E0}"/>
              </a:ext>
            </a:extLst>
          </p:cNvPr>
          <p:cNvGrpSpPr/>
          <p:nvPr/>
        </p:nvGrpSpPr>
        <p:grpSpPr>
          <a:xfrm>
            <a:off x="197662" y="154634"/>
            <a:ext cx="6100827" cy="680626"/>
            <a:chOff x="0" y="7926"/>
            <a:chExt cx="8325033" cy="902779"/>
          </a:xfrm>
        </p:grpSpPr>
        <p:pic>
          <p:nvPicPr>
            <p:cNvPr id="16" name="Picture 15">
              <a:extLst>
                <a:ext uri="{FF2B5EF4-FFF2-40B4-BE49-F238E27FC236}">
                  <a16:creationId xmlns:a16="http://schemas.microsoft.com/office/drawing/2014/main" id="{3B459FD3-2179-9298-1537-F47F1C9D0472}"/>
                </a:ext>
              </a:extLst>
            </p:cNvPr>
            <p:cNvPicPr>
              <a:picLocks noChangeAspect="1"/>
            </p:cNvPicPr>
            <p:nvPr/>
          </p:nvPicPr>
          <p:blipFill>
            <a:blip r:embed="rId2"/>
            <a:stretch>
              <a:fillRect/>
            </a:stretch>
          </p:blipFill>
          <p:spPr>
            <a:xfrm>
              <a:off x="0" y="8201"/>
              <a:ext cx="4392445" cy="902504"/>
            </a:xfrm>
            <a:prstGeom prst="rect">
              <a:avLst/>
            </a:prstGeom>
          </p:spPr>
        </p:pic>
        <p:sp>
          <p:nvSpPr>
            <p:cNvPr id="17" name="Rectangle 16">
              <a:extLst>
                <a:ext uri="{FF2B5EF4-FFF2-40B4-BE49-F238E27FC236}">
                  <a16:creationId xmlns:a16="http://schemas.microsoft.com/office/drawing/2014/main" id="{AFD102F7-9A39-8C2E-D8A9-6A75EB6B412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grpSp>
      <p:sp>
        <p:nvSpPr>
          <p:cNvPr id="30" name="TextBox 29">
            <a:extLst>
              <a:ext uri="{FF2B5EF4-FFF2-40B4-BE49-F238E27FC236}">
                <a16:creationId xmlns:a16="http://schemas.microsoft.com/office/drawing/2014/main" id="{DA711A02-E7F7-91A7-49CA-CB11FD1335F5}"/>
              </a:ext>
            </a:extLst>
          </p:cNvPr>
          <p:cNvSpPr txBox="1"/>
          <p:nvPr/>
        </p:nvSpPr>
        <p:spPr>
          <a:xfrm>
            <a:off x="197662" y="1885568"/>
            <a:ext cx="8767322" cy="369716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dirty="0">
                <a:solidFill>
                  <a:schemeClr val="accent1"/>
                </a:solidFill>
                <a:latin typeface="Times New Roman" panose="02020603050405020304" pitchFamily="18" charset="0"/>
                <a:ea typeface="Calibri" panose="020F0502020204030204" pitchFamily="34" charset="0"/>
              </a:rPr>
              <a:t>Sustainable Development and the Green Transition to Effective Galleys Services Onboard the Ships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R" sz="3200" b="1" dirty="0">
                <a:effectLst/>
                <a:latin typeface="Times New Roman" panose="02020603050405020304" pitchFamily="18" charset="0"/>
                <a:ea typeface="Times New Roman" panose="02020603050405020304" pitchFamily="18" charset="0"/>
                <a:cs typeface="Times New Roman" panose="02020603050405020304" pitchFamily="18" charset="0"/>
              </a:rPr>
              <a:t>Module 2: Energy Efficiency Onboard: </a:t>
            </a:r>
            <a:r>
              <a:rPr lang="en-GR" sz="3200" b="1" dirty="0">
                <a:latin typeface="Times New Roman" panose="02020603050405020304" pitchFamily="18" charset="0"/>
                <a:cs typeface="Times New Roman" panose="02020603050405020304" pitchFamily="18" charset="0"/>
              </a:rPr>
              <a:t>Optimizing Galley Operations for a Sustainable Future</a:t>
            </a:r>
            <a:endParaRPr lang="en-GB" sz="3200" dirty="0"/>
          </a:p>
          <a:p>
            <a:pPr algn="ctr">
              <a:lnSpc>
                <a:spcPct val="150000"/>
              </a:lnSpc>
              <a:spcAft>
                <a:spcPts val="1000"/>
              </a:spcAft>
            </a:pPr>
            <a:endParaRPr lang="en-GB" sz="3200" b="1" dirty="0">
              <a:solidFill>
                <a:schemeClr val="accent1"/>
              </a:solidFill>
              <a:latin typeface="Times New Roman" panose="02020603050405020304" pitchFamily="18" charset="0"/>
              <a:ea typeface="Calibri" panose="020F0502020204030204" pitchFamily="34" charset="0"/>
            </a:endParaRPr>
          </a:p>
        </p:txBody>
      </p:sp>
      <p:pic>
        <p:nvPicPr>
          <p:cNvPr id="3" name="Picture 2">
            <a:extLst>
              <a:ext uri="{FF2B5EF4-FFF2-40B4-BE49-F238E27FC236}">
                <a16:creationId xmlns:a16="http://schemas.microsoft.com/office/drawing/2014/main" id="{7AB896D3-5AB3-5EA5-2840-20B5DAFEED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383" y="92893"/>
            <a:ext cx="623570" cy="620864"/>
          </a:xfrm>
          <a:prstGeom prst="rect">
            <a:avLst/>
          </a:prstGeom>
        </p:spPr>
      </p:pic>
      <p:pic>
        <p:nvPicPr>
          <p:cNvPr id="5" name="Picture 4">
            <a:extLst>
              <a:ext uri="{FF2B5EF4-FFF2-40B4-BE49-F238E27FC236}">
                <a16:creationId xmlns:a16="http://schemas.microsoft.com/office/drawing/2014/main" id="{62D5C2EE-BF62-6A7A-4967-3BB63107FED7}"/>
              </a:ext>
            </a:extLst>
          </p:cNvPr>
          <p:cNvPicPr>
            <a:picLocks noChangeAspect="1"/>
          </p:cNvPicPr>
          <p:nvPr/>
        </p:nvPicPr>
        <p:blipFill>
          <a:blip r:embed="rId4"/>
          <a:stretch>
            <a:fillRect/>
          </a:stretch>
        </p:blipFill>
        <p:spPr>
          <a:xfrm>
            <a:off x="4910225" y="92893"/>
            <a:ext cx="629555" cy="637524"/>
          </a:xfrm>
          <a:prstGeom prst="rect">
            <a:avLst/>
          </a:prstGeom>
        </p:spPr>
      </p:pic>
      <p:pic>
        <p:nvPicPr>
          <p:cNvPr id="6" name="Picture 5">
            <a:extLst>
              <a:ext uri="{FF2B5EF4-FFF2-40B4-BE49-F238E27FC236}">
                <a16:creationId xmlns:a16="http://schemas.microsoft.com/office/drawing/2014/main" id="{6EE98C28-27E5-4015-221F-CC1B897B60A1}"/>
              </a:ext>
            </a:extLst>
          </p:cNvPr>
          <p:cNvPicPr>
            <a:picLocks noChangeAspect="1"/>
          </p:cNvPicPr>
          <p:nvPr/>
        </p:nvPicPr>
        <p:blipFill>
          <a:blip r:embed="rId5"/>
          <a:stretch>
            <a:fillRect/>
          </a:stretch>
        </p:blipFill>
        <p:spPr>
          <a:xfrm>
            <a:off x="5631268" y="111773"/>
            <a:ext cx="1053458" cy="579268"/>
          </a:xfrm>
          <a:prstGeom prst="rect">
            <a:avLst/>
          </a:prstGeom>
        </p:spPr>
      </p:pic>
      <p:pic>
        <p:nvPicPr>
          <p:cNvPr id="7" name="Picture 6">
            <a:extLst>
              <a:ext uri="{FF2B5EF4-FFF2-40B4-BE49-F238E27FC236}">
                <a16:creationId xmlns:a16="http://schemas.microsoft.com/office/drawing/2014/main" id="{AE5BF4A6-5957-08DB-1934-BABAF3FB715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703496" y="76233"/>
            <a:ext cx="623570" cy="680419"/>
          </a:xfrm>
          <a:prstGeom prst="rect">
            <a:avLst/>
          </a:prstGeom>
        </p:spPr>
      </p:pic>
      <p:pic>
        <p:nvPicPr>
          <p:cNvPr id="8" name="Picture 7">
            <a:extLst>
              <a:ext uri="{FF2B5EF4-FFF2-40B4-BE49-F238E27FC236}">
                <a16:creationId xmlns:a16="http://schemas.microsoft.com/office/drawing/2014/main" id="{52B21BB7-7C4D-019E-2B1D-8AF0CC6B5541}"/>
              </a:ext>
            </a:extLst>
          </p:cNvPr>
          <p:cNvPicPr>
            <a:picLocks noChangeAspect="1"/>
          </p:cNvPicPr>
          <p:nvPr/>
        </p:nvPicPr>
        <p:blipFill>
          <a:blip r:embed="rId7"/>
          <a:stretch>
            <a:fillRect/>
          </a:stretch>
        </p:blipFill>
        <p:spPr>
          <a:xfrm>
            <a:off x="3979270" y="76233"/>
            <a:ext cx="858938" cy="620864"/>
          </a:xfrm>
          <a:prstGeom prst="rect">
            <a:avLst/>
          </a:prstGeom>
        </p:spPr>
      </p:pic>
      <p:pic>
        <p:nvPicPr>
          <p:cNvPr id="9" name="Picture 8">
            <a:extLst>
              <a:ext uri="{FF2B5EF4-FFF2-40B4-BE49-F238E27FC236}">
                <a16:creationId xmlns:a16="http://schemas.microsoft.com/office/drawing/2014/main" id="{F22C4691-35E4-A5A9-0954-7D6B318D9F97}"/>
              </a:ext>
            </a:extLst>
          </p:cNvPr>
          <p:cNvPicPr>
            <a:picLocks noChangeAspect="1"/>
          </p:cNvPicPr>
          <p:nvPr/>
        </p:nvPicPr>
        <p:blipFill>
          <a:blip r:embed="rId8"/>
          <a:stretch>
            <a:fillRect/>
          </a:stretch>
        </p:blipFill>
        <p:spPr>
          <a:xfrm>
            <a:off x="7704595" y="29230"/>
            <a:ext cx="1227464" cy="1224789"/>
          </a:xfrm>
          <a:prstGeom prst="rect">
            <a:avLst/>
          </a:prstGeom>
        </p:spPr>
      </p:pic>
      <p:sp>
        <p:nvSpPr>
          <p:cNvPr id="11" name="TextBox 10">
            <a:extLst>
              <a:ext uri="{FF2B5EF4-FFF2-40B4-BE49-F238E27FC236}">
                <a16:creationId xmlns:a16="http://schemas.microsoft.com/office/drawing/2014/main" id="{60EF569C-B7B9-5402-9510-889E99A358EB}"/>
              </a:ext>
            </a:extLst>
          </p:cNvPr>
          <p:cNvSpPr txBox="1"/>
          <p:nvPr/>
        </p:nvSpPr>
        <p:spPr>
          <a:xfrm>
            <a:off x="796460" y="1466200"/>
            <a:ext cx="7885472" cy="400110"/>
          </a:xfrm>
          <a:prstGeom prst="rect">
            <a:avLst/>
          </a:prstGeom>
          <a:noFill/>
        </p:spPr>
        <p:txBody>
          <a:bodyPr wrap="square">
            <a:spAutoFit/>
          </a:bodyPr>
          <a:lstStyle/>
          <a:p>
            <a:pPr algn="ctr"/>
            <a:r>
              <a:rPr lang="en-GB" sz="1000" b="1" noProof="0">
                <a:solidFill>
                  <a:srgbClr val="7030A0"/>
                </a:solidFill>
              </a:rPr>
              <a:t>KA220-VET - Cooperation partnerships in vocational education and training</a:t>
            </a:r>
          </a:p>
          <a:p>
            <a:pPr algn="ctr"/>
            <a:r>
              <a:rPr lang="en-GB" sz="1000" b="1" i="0" u="none" strike="noStrike" baseline="0" noProof="0">
                <a:solidFill>
                  <a:srgbClr val="7030A0"/>
                </a:solidFill>
              </a:rPr>
              <a:t>2023-1-</a:t>
            </a:r>
            <a:r>
              <a:rPr lang="en-GB" sz="1000" b="1" i="0" u="none" strike="noStrike" baseline="0" noProof="0" err="1">
                <a:solidFill>
                  <a:srgbClr val="7030A0"/>
                </a:solidFill>
              </a:rPr>
              <a:t>RO01</a:t>
            </a:r>
            <a:r>
              <a:rPr lang="en-GB" sz="1000" b="1" i="0" u="none" strike="noStrike" baseline="0" noProof="0">
                <a:solidFill>
                  <a:srgbClr val="7030A0"/>
                </a:solidFill>
              </a:rPr>
              <a:t>-KA220-VET-000156711</a:t>
            </a:r>
          </a:p>
        </p:txBody>
      </p:sp>
      <p:sp>
        <p:nvSpPr>
          <p:cNvPr id="12" name="Title 1">
            <a:extLst>
              <a:ext uri="{FF2B5EF4-FFF2-40B4-BE49-F238E27FC236}">
                <a16:creationId xmlns:a16="http://schemas.microsoft.com/office/drawing/2014/main" id="{E8A74367-A032-23BC-E011-516C85BB11BE}"/>
              </a:ext>
            </a:extLst>
          </p:cNvPr>
          <p:cNvSpPr>
            <a:spLocks noGrp="1"/>
          </p:cNvSpPr>
          <p:nvPr>
            <p:ph type="ctrTitle"/>
          </p:nvPr>
        </p:nvSpPr>
        <p:spPr>
          <a:xfrm>
            <a:off x="1375835" y="861041"/>
            <a:ext cx="6368830" cy="606528"/>
          </a:xfrm>
        </p:spPr>
        <p:txBody>
          <a:bodyPr>
            <a:noAutofit/>
          </a:bodyPr>
          <a:lstStyle/>
          <a:p>
            <a:pPr algn="ctr"/>
            <a:r>
              <a:rPr lang="en-GB" sz="2000" b="1" i="0" u="none" strike="noStrike" baseline="0" noProof="0">
                <a:solidFill>
                  <a:srgbClr val="FF0000"/>
                </a:solidFill>
                <a:effectLst>
                  <a:outerShdw blurRad="38100" dist="38100" dir="2700000" algn="tl">
                    <a:srgbClr val="000000">
                      <a:alpha val="43137"/>
                    </a:srgbClr>
                  </a:outerShdw>
                </a:effectLst>
                <a:latin typeface="CharterBT-Roman"/>
              </a:rPr>
              <a:t>MARitime Soft Skills for Onboard Healthy Nutrition and </a:t>
            </a:r>
            <a:r>
              <a:rPr lang="en-GB" sz="2000" b="1" i="0" u="none" strike="noStrike" baseline="0" noProof="0" err="1">
                <a:solidFill>
                  <a:srgbClr val="FF0000"/>
                </a:solidFill>
                <a:effectLst>
                  <a:outerShdw blurRad="38100" dist="38100" dir="2700000" algn="tl">
                    <a:srgbClr val="000000">
                      <a:alpha val="43137"/>
                    </a:srgbClr>
                  </a:outerShdw>
                </a:effectLst>
                <a:latin typeface="CharterBT-Roman"/>
              </a:rPr>
              <a:t>CULinary</a:t>
            </a:r>
            <a:r>
              <a:rPr lang="en-GB" sz="2000" b="1" i="0" u="none" strike="noStrike" baseline="0" noProof="0">
                <a:solidFill>
                  <a:srgbClr val="FF0000"/>
                </a:solidFill>
                <a:effectLst>
                  <a:outerShdw blurRad="38100" dist="38100" dir="2700000" algn="tl">
                    <a:srgbClr val="000000">
                      <a:alpha val="43137"/>
                    </a:srgbClr>
                  </a:outerShdw>
                </a:effectLst>
                <a:latin typeface="CharterBT-Roman"/>
              </a:rPr>
              <a:t> Arts in Seagoing Services – CUL-MAR-Skills</a:t>
            </a:r>
            <a:endParaRPr lang="en-GB" sz="2000" b="1" noProof="0">
              <a:solidFill>
                <a:srgbClr val="0000FF"/>
              </a:solidFill>
              <a:effectLst>
                <a:outerShdw blurRad="38100" dist="38100" dir="2700000" algn="tl">
                  <a:srgbClr val="000000">
                    <a:alpha val="43137"/>
                  </a:srgbClr>
                </a:outerShdw>
              </a:effectLst>
              <a:highlight>
                <a:srgbClr val="FFFF00"/>
              </a:highlight>
            </a:endParaRPr>
          </a:p>
        </p:txBody>
      </p:sp>
      <p:sp>
        <p:nvSpPr>
          <p:cNvPr id="2" name="Rectangle 1">
            <a:extLst>
              <a:ext uri="{FF2B5EF4-FFF2-40B4-BE49-F238E27FC236}">
                <a16:creationId xmlns:a16="http://schemas.microsoft.com/office/drawing/2014/main" id="{5C755190-FAA2-A358-B878-A65B363F04FB}"/>
              </a:ext>
            </a:extLst>
          </p:cNvPr>
          <p:cNvSpPr/>
          <p:nvPr/>
        </p:nvSpPr>
        <p:spPr>
          <a:xfrm>
            <a:off x="3109" y="6145573"/>
            <a:ext cx="9035846" cy="430887"/>
          </a:xfrm>
          <a:prstGeom prst="rect">
            <a:avLst/>
          </a:prstGeom>
          <a:noFill/>
        </p:spPr>
        <p:txBody>
          <a:bodyPr wrap="square" lIns="91440" tIns="45720" rIns="91440" bIns="45720" anchor="ctr" anchorCtr="0">
            <a:spAutoFit/>
          </a:bodyPr>
          <a:lstStyle/>
          <a:p>
            <a:pPr algn="ctr"/>
            <a:r>
              <a:rPr lang="en-GB" sz="1100" b="1" noProof="0" dirty="0">
                <a:effectLst/>
                <a:latin typeface="coranto-2"/>
              </a:rPr>
              <a:t>Disclaimer</a:t>
            </a:r>
            <a:r>
              <a:rPr lang="en-GB" sz="1100" b="0" i="1" noProof="0" dirty="0">
                <a:solidFill>
                  <a:srgbClr val="0000FF"/>
                </a:solidFill>
                <a:effectLst/>
                <a:latin typeface="coranto-2"/>
              </a:rPr>
              <a:t>: “Funded by the European Union. Views and opinions expressed are however those of the author(s) only and do not necessarily reflect those of the European Union or the ANPCDEFP. Neither the European Union nor the ANPCDEFP can be held responsible for them”</a:t>
            </a:r>
            <a:endParaRPr lang="en-GB" sz="1100" i="1" noProof="0" dirty="0">
              <a:solidFill>
                <a:srgbClr val="0000FF"/>
              </a:solidFill>
            </a:endParaRPr>
          </a:p>
        </p:txBody>
      </p:sp>
    </p:spTree>
    <p:extLst>
      <p:ext uri="{BB962C8B-B14F-4D97-AF65-F5344CB8AC3E}">
        <p14:creationId xmlns:p14="http://schemas.microsoft.com/office/powerpoint/2010/main" val="3499202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5090B-81E0-9519-CB1D-0BF70B116EA9}"/>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28959C4-1C0F-73F9-ED63-85665098266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71D1E9C2-AA6F-08A1-A253-B9511B081897}"/>
              </a:ext>
            </a:extLst>
          </p:cNvPr>
          <p:cNvSpPr>
            <a:spLocks noGrp="1"/>
          </p:cNvSpPr>
          <p:nvPr>
            <p:ph type="title"/>
          </p:nvPr>
        </p:nvSpPr>
        <p:spPr>
          <a:xfrm>
            <a:off x="-185736" y="1221474"/>
            <a:ext cx="9115424"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a:t>
            </a:r>
            <a:r>
              <a:rPr lang="en-US" sz="2400" b="1" noProof="0" dirty="0">
                <a:latin typeface="Times New Roman" panose="02020603050405020304" pitchFamily="18" charset="0"/>
                <a:cs typeface="Times New Roman" panose="02020603050405020304" pitchFamily="18" charset="0"/>
              </a:rPr>
              <a:t>. Best Practices for Galley Energy Management</a:t>
            </a:r>
          </a:p>
        </p:txBody>
      </p:sp>
      <p:sp>
        <p:nvSpPr>
          <p:cNvPr id="12" name="Rectangle 11">
            <a:extLst>
              <a:ext uri="{FF2B5EF4-FFF2-40B4-BE49-F238E27FC236}">
                <a16:creationId xmlns:a16="http://schemas.microsoft.com/office/drawing/2014/main" id="{EA9EBC67-1F4D-B4F7-DFE6-ECDBA16613B3}"/>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04C31082-B06F-C3E2-EDC7-6DFA02B9EDB4}"/>
              </a:ext>
            </a:extLst>
          </p:cNvPr>
          <p:cNvSpPr txBox="1"/>
          <p:nvPr/>
        </p:nvSpPr>
        <p:spPr>
          <a:xfrm>
            <a:off x="4284048" y="1771649"/>
            <a:ext cx="4547829" cy="369332"/>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endParaRPr lang="en-US" dirty="0"/>
          </a:p>
        </p:txBody>
      </p:sp>
      <p:pic>
        <p:nvPicPr>
          <p:cNvPr id="25" name="Picture 24">
            <a:extLst>
              <a:ext uri="{FF2B5EF4-FFF2-40B4-BE49-F238E27FC236}">
                <a16:creationId xmlns:a16="http://schemas.microsoft.com/office/drawing/2014/main" id="{7FAA0AFE-EAF5-A10A-6017-24A9AE3785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7AEA1A8-0884-AE6D-3AA2-FBC99D1EAB9E}"/>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5683BC0-24A4-D243-62F9-94F7C0ABC6A6}"/>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1BC01B8-145A-6752-3896-94ED7157F5AC}"/>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3DF5B70-B14E-4975-F090-175833C1B424}"/>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8BC065B1-D491-7DFA-CF14-D6E69451AEE5}"/>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Rectangle 4">
            <a:extLst>
              <a:ext uri="{FF2B5EF4-FFF2-40B4-BE49-F238E27FC236}">
                <a16:creationId xmlns:a16="http://schemas.microsoft.com/office/drawing/2014/main" id="{F0D52577-1A6D-0BC6-5A9A-4EED0973EAE5}"/>
              </a:ext>
            </a:extLst>
          </p:cNvPr>
          <p:cNvSpPr/>
          <p:nvPr/>
        </p:nvSpPr>
        <p:spPr>
          <a:xfrm>
            <a:off x="0" y="6359974"/>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pic>
        <p:nvPicPr>
          <p:cNvPr id="6" name="Picture 5">
            <a:extLst>
              <a:ext uri="{FF2B5EF4-FFF2-40B4-BE49-F238E27FC236}">
                <a16:creationId xmlns:a16="http://schemas.microsoft.com/office/drawing/2014/main" id="{4598CA27-809C-73D9-1EE9-BFB8A24B5910}"/>
              </a:ext>
            </a:extLst>
          </p:cNvPr>
          <p:cNvPicPr>
            <a:picLocks noChangeAspect="1"/>
          </p:cNvPicPr>
          <p:nvPr/>
        </p:nvPicPr>
        <p:blipFill>
          <a:blip r:embed="rId10"/>
          <a:stretch>
            <a:fillRect/>
          </a:stretch>
        </p:blipFill>
        <p:spPr>
          <a:xfrm>
            <a:off x="1917290" y="2197215"/>
            <a:ext cx="4242210" cy="2816827"/>
          </a:xfrm>
          <a:prstGeom prst="rect">
            <a:avLst/>
          </a:prstGeom>
        </p:spPr>
      </p:pic>
    </p:spTree>
    <p:extLst>
      <p:ext uri="{BB962C8B-B14F-4D97-AF65-F5344CB8AC3E}">
        <p14:creationId xmlns:p14="http://schemas.microsoft.com/office/powerpoint/2010/main" val="4190373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85736" y="1221474"/>
            <a:ext cx="9115424"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a:t>
            </a:r>
            <a:r>
              <a:rPr lang="en-US" sz="2400" b="1" noProof="0" dirty="0">
                <a:latin typeface="Times New Roman" panose="02020603050405020304" pitchFamily="18" charset="0"/>
                <a:cs typeface="Times New Roman" panose="02020603050405020304" pitchFamily="18" charset="0"/>
              </a:rPr>
              <a:t>. Best Practices for Galley Energy Management</a:t>
            </a:r>
          </a:p>
        </p:txBody>
      </p:sp>
      <p:sp>
        <p:nvSpPr>
          <p:cNvPr id="12" name="Rectangle 11">
            <a:extLst>
              <a:ext uri="{FF2B5EF4-FFF2-40B4-BE49-F238E27FC236}">
                <a16:creationId xmlns:a16="http://schemas.microsoft.com/office/drawing/2014/main" id="{FD47771D-32A8-9564-CF38-78CA7BA1C67A}"/>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878EB7A-C229-B53E-8B09-2FCB28C30D70}"/>
              </a:ext>
            </a:extLst>
          </p:cNvPr>
          <p:cNvSpPr txBox="1"/>
          <p:nvPr/>
        </p:nvSpPr>
        <p:spPr>
          <a:xfrm>
            <a:off x="4284048" y="1771649"/>
            <a:ext cx="4547829" cy="1754326"/>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r>
              <a:rPr lang="en-US" b="1" dirty="0">
                <a:solidFill>
                  <a:schemeClr val="tx1"/>
                </a:solidFill>
              </a:rPr>
              <a:t>This section presents practical strategies for minimizing energy waste. We will cover topics such as optimizing cooking processes, proper use and maintenance of equipment, and the implementation of energy-saving habits among galley staff.</a:t>
            </a:r>
            <a:endParaRPr lang="en-US" dirty="0">
              <a:solidFill>
                <a:schemeClr val="tx1"/>
              </a:solidFill>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9"/>
          <a:stretch>
            <a:fillRect/>
          </a:stretch>
        </p:blipFill>
        <p:spPr>
          <a:xfrm>
            <a:off x="7704595" y="0"/>
            <a:ext cx="1227464" cy="1224789"/>
          </a:xfrm>
          <a:prstGeom prst="rect">
            <a:avLst/>
          </a:prstGeom>
        </p:spPr>
      </p:pic>
      <p:pic>
        <p:nvPicPr>
          <p:cNvPr id="6" name="Picture 5">
            <a:extLst>
              <a:ext uri="{FF2B5EF4-FFF2-40B4-BE49-F238E27FC236}">
                <a16:creationId xmlns:a16="http://schemas.microsoft.com/office/drawing/2014/main" id="{B3586893-F1DF-0ADD-CBF1-DC3D29441526}"/>
              </a:ext>
            </a:extLst>
          </p:cNvPr>
          <p:cNvPicPr>
            <a:picLocks noChangeAspect="1"/>
          </p:cNvPicPr>
          <p:nvPr/>
        </p:nvPicPr>
        <p:blipFill>
          <a:blip r:embed="rId10"/>
          <a:stretch>
            <a:fillRect/>
          </a:stretch>
        </p:blipFill>
        <p:spPr>
          <a:xfrm>
            <a:off x="348436" y="1792687"/>
            <a:ext cx="3630834" cy="3322247"/>
          </a:xfrm>
          <a:prstGeom prst="rect">
            <a:avLst/>
          </a:prstGeom>
        </p:spPr>
      </p:pic>
      <p:sp>
        <p:nvSpPr>
          <p:cNvPr id="8" name="Rectangle 7">
            <a:extLst>
              <a:ext uri="{FF2B5EF4-FFF2-40B4-BE49-F238E27FC236}">
                <a16:creationId xmlns:a16="http://schemas.microsoft.com/office/drawing/2014/main" id="{8C6313AA-8BF9-E862-4C91-AE299BB60E19}"/>
              </a:ext>
            </a:extLst>
          </p:cNvPr>
          <p:cNvSpPr/>
          <p:nvPr/>
        </p:nvSpPr>
        <p:spPr>
          <a:xfrm>
            <a:off x="0" y="6359974"/>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Tree>
    <p:extLst>
      <p:ext uri="{BB962C8B-B14F-4D97-AF65-F5344CB8AC3E}">
        <p14:creationId xmlns:p14="http://schemas.microsoft.com/office/powerpoint/2010/main" val="360427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85736" y="1221474"/>
            <a:ext cx="9115424"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a:t>
            </a:r>
            <a:r>
              <a:rPr lang="en-US" sz="2400" b="1" noProof="0" dirty="0">
                <a:latin typeface="Times New Roman" panose="02020603050405020304" pitchFamily="18" charset="0"/>
                <a:cs typeface="Times New Roman" panose="02020603050405020304" pitchFamily="18" charset="0"/>
              </a:rPr>
              <a:t>. Best Practices for Galley Energy Management</a:t>
            </a:r>
          </a:p>
        </p:txBody>
      </p:sp>
      <p:sp>
        <p:nvSpPr>
          <p:cNvPr id="12" name="Rectangle 11">
            <a:extLst>
              <a:ext uri="{FF2B5EF4-FFF2-40B4-BE49-F238E27FC236}">
                <a16:creationId xmlns:a16="http://schemas.microsoft.com/office/drawing/2014/main" id="{FD47771D-32A8-9564-CF38-78CA7BA1C67A}"/>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878EB7A-C229-B53E-8B09-2FCB28C30D70}"/>
              </a:ext>
            </a:extLst>
          </p:cNvPr>
          <p:cNvSpPr txBox="1"/>
          <p:nvPr/>
        </p:nvSpPr>
        <p:spPr>
          <a:xfrm>
            <a:off x="4284048" y="1771649"/>
            <a:ext cx="4547829" cy="4093428"/>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pPr lvl="0">
              <a:buSzPts val="1000"/>
              <a:tabLst>
                <a:tab pos="457200" algn="l"/>
              </a:tabLst>
            </a:pPr>
            <a:r>
              <a:rPr lang="en-GR" sz="1400" b="1" dirty="0">
                <a:effectLst/>
                <a:latin typeface="+mn-lt"/>
                <a:ea typeface="Times New Roman" panose="02020603050405020304" pitchFamily="18" charset="0"/>
                <a:cs typeface="Times New Roman" panose="02020603050405020304" pitchFamily="18" charset="0"/>
              </a:rPr>
              <a:t>Key Strategies:</a:t>
            </a:r>
            <a:endParaRPr lang="en-GR" sz="1400" dirty="0">
              <a:effectLst/>
              <a:latin typeface="+mn-lt"/>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400" b="1" dirty="0">
                <a:effectLst/>
                <a:ea typeface="Times New Roman" panose="02020603050405020304" pitchFamily="18" charset="0"/>
                <a:cs typeface="Times New Roman" panose="02020603050405020304" pitchFamily="18" charset="0"/>
              </a:rPr>
              <a:t>Equipment Use:</a:t>
            </a:r>
            <a:endParaRPr lang="en-GR" sz="1400" dirty="0">
              <a:effectLst/>
              <a:ea typeface="Calibri" panose="020F0502020204030204" pitchFamily="34" charset="0"/>
              <a:cs typeface="Times New Roman" panose="02020603050405020304" pitchFamily="18" charset="0"/>
            </a:endParaRPr>
          </a:p>
          <a:p>
            <a:pPr marL="1143000" lvl="2" indent="-228600">
              <a:buSzPts val="1000"/>
              <a:buFont typeface="Wingdings" pitchFamily="2" charset="2"/>
              <a:buChar char=""/>
              <a:tabLst>
                <a:tab pos="1371600" algn="l"/>
              </a:tabLst>
            </a:pPr>
            <a:r>
              <a:rPr lang="en-GR" sz="1400" dirty="0">
                <a:effectLst/>
                <a:ea typeface="Times New Roman" panose="02020603050405020304" pitchFamily="18" charset="0"/>
                <a:cs typeface="Times New Roman" panose="02020603050405020304" pitchFamily="18" charset="0"/>
              </a:rPr>
              <a:t>Utilize full loads for ovens, dishwashers, and washing machines.</a:t>
            </a:r>
            <a:endParaRPr lang="en-GR" sz="1400" dirty="0">
              <a:effectLst/>
              <a:ea typeface="Calibri" panose="020F0502020204030204" pitchFamily="34" charset="0"/>
              <a:cs typeface="Times New Roman" panose="02020603050405020304" pitchFamily="18" charset="0"/>
            </a:endParaRPr>
          </a:p>
          <a:p>
            <a:pPr marL="1143000" lvl="2" indent="-228600">
              <a:buSzPts val="1000"/>
              <a:buFont typeface="Wingdings" pitchFamily="2" charset="2"/>
              <a:buChar char=""/>
              <a:tabLst>
                <a:tab pos="1371600" algn="l"/>
              </a:tabLst>
            </a:pPr>
            <a:r>
              <a:rPr lang="en-GR" sz="1400" dirty="0">
                <a:effectLst/>
                <a:ea typeface="Times New Roman" panose="02020603050405020304" pitchFamily="18" charset="0"/>
                <a:cs typeface="Times New Roman" panose="02020603050405020304" pitchFamily="18" charset="0"/>
              </a:rPr>
              <a:t>Turn off equipment when not in use.</a:t>
            </a:r>
            <a:endParaRPr lang="en-GR" sz="1400" dirty="0">
              <a:effectLst/>
              <a:ea typeface="Calibri" panose="020F0502020204030204" pitchFamily="34" charset="0"/>
              <a:cs typeface="Times New Roman" panose="02020603050405020304" pitchFamily="18" charset="0"/>
            </a:endParaRPr>
          </a:p>
          <a:p>
            <a:pPr marL="1143000" lvl="2" indent="-228600">
              <a:buSzPts val="1000"/>
              <a:buFont typeface="Wingdings" pitchFamily="2" charset="2"/>
              <a:buChar char=""/>
              <a:tabLst>
                <a:tab pos="1371600" algn="l"/>
              </a:tabLst>
            </a:pPr>
            <a:r>
              <a:rPr lang="en-GR" sz="1400" dirty="0">
                <a:effectLst/>
                <a:ea typeface="Times New Roman" panose="02020603050405020304" pitchFamily="18" charset="0"/>
                <a:cs typeface="Times New Roman" panose="02020603050405020304" pitchFamily="18" charset="0"/>
              </a:rPr>
              <a:t>Use lids on pots and pans to retain heat.</a:t>
            </a:r>
            <a:endParaRPr lang="en-GR" sz="1400" dirty="0">
              <a:effectLst/>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400" b="1" dirty="0">
                <a:effectLst/>
                <a:ea typeface="Times New Roman" panose="02020603050405020304" pitchFamily="18" charset="0"/>
                <a:cs typeface="Times New Roman" panose="02020603050405020304" pitchFamily="18" charset="0"/>
              </a:rPr>
              <a:t>Maintenance:</a:t>
            </a:r>
            <a:endParaRPr lang="en-GR" sz="1400" dirty="0">
              <a:effectLst/>
              <a:ea typeface="Calibri" panose="020F0502020204030204" pitchFamily="34" charset="0"/>
              <a:cs typeface="Times New Roman" panose="02020603050405020304" pitchFamily="18" charset="0"/>
            </a:endParaRPr>
          </a:p>
          <a:p>
            <a:pPr marL="1143000" lvl="2" indent="-228600">
              <a:buSzPts val="1000"/>
              <a:buFont typeface="Wingdings" pitchFamily="2" charset="2"/>
              <a:buChar char=""/>
              <a:tabLst>
                <a:tab pos="1371600" algn="l"/>
              </a:tabLst>
            </a:pPr>
            <a:r>
              <a:rPr lang="en-GR" sz="1400" dirty="0">
                <a:effectLst/>
                <a:ea typeface="Times New Roman" panose="02020603050405020304" pitchFamily="18" charset="0"/>
                <a:cs typeface="Times New Roman" panose="02020603050405020304" pitchFamily="18" charset="0"/>
              </a:rPr>
              <a:t>Regularly clean and maintain equipment (e.g., defrosting freezers, cleaning oven seals).</a:t>
            </a:r>
            <a:endParaRPr lang="en-GR" sz="1400" dirty="0">
              <a:effectLst/>
              <a:ea typeface="Calibri" panose="020F0502020204030204" pitchFamily="34" charset="0"/>
              <a:cs typeface="Times New Roman" panose="02020603050405020304" pitchFamily="18" charset="0"/>
            </a:endParaRPr>
          </a:p>
          <a:p>
            <a:pPr marL="1143000" lvl="2" indent="-228600">
              <a:buSzPts val="1000"/>
              <a:buFont typeface="Wingdings" pitchFamily="2" charset="2"/>
              <a:buChar char=""/>
              <a:tabLst>
                <a:tab pos="1371600" algn="l"/>
              </a:tabLst>
            </a:pPr>
            <a:r>
              <a:rPr lang="en-GR" sz="1400" dirty="0">
                <a:effectLst/>
                <a:ea typeface="Times New Roman" panose="02020603050405020304" pitchFamily="18" charset="0"/>
                <a:cs typeface="Times New Roman" panose="02020603050405020304" pitchFamily="18" charset="0"/>
              </a:rPr>
              <a:t>Ensure proper insulation and seals on refrigerators and freezers.</a:t>
            </a:r>
            <a:endParaRPr lang="en-GR" sz="1400" dirty="0">
              <a:effectLst/>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400" b="1" dirty="0">
                <a:effectLst/>
                <a:ea typeface="Times New Roman" panose="02020603050405020304" pitchFamily="18" charset="0"/>
                <a:cs typeface="Times New Roman" panose="02020603050405020304" pitchFamily="18" charset="0"/>
              </a:rPr>
              <a:t>Behavioral Practices:</a:t>
            </a:r>
            <a:endParaRPr lang="en-GR" sz="1400" dirty="0">
              <a:effectLst/>
              <a:ea typeface="Calibri" panose="020F0502020204030204" pitchFamily="34" charset="0"/>
              <a:cs typeface="Times New Roman" panose="02020603050405020304" pitchFamily="18" charset="0"/>
            </a:endParaRPr>
          </a:p>
          <a:p>
            <a:pPr marL="1143000" lvl="2" indent="-228600">
              <a:buSzPts val="1000"/>
              <a:buFont typeface="Wingdings" pitchFamily="2" charset="2"/>
              <a:buChar char=""/>
              <a:tabLst>
                <a:tab pos="1371600" algn="l"/>
              </a:tabLst>
            </a:pPr>
            <a:r>
              <a:rPr lang="en-GR" sz="1400" dirty="0">
                <a:effectLst/>
                <a:ea typeface="Times New Roman" panose="02020603050405020304" pitchFamily="18" charset="0"/>
                <a:cs typeface="Times New Roman" panose="02020603050405020304" pitchFamily="18" charset="0"/>
              </a:rPr>
              <a:t>Plan meals to reduce the need for multiple heating cycles.</a:t>
            </a:r>
            <a:endParaRPr lang="en-GR" sz="1400" dirty="0">
              <a:effectLst/>
              <a:ea typeface="Calibri" panose="020F0502020204030204" pitchFamily="34" charset="0"/>
              <a:cs typeface="Times New Roman" panose="02020603050405020304" pitchFamily="18" charset="0"/>
            </a:endParaRPr>
          </a:p>
          <a:p>
            <a:pPr marL="1143000" lvl="2" indent="-228600">
              <a:buSzPts val="1000"/>
              <a:buFont typeface="Wingdings" pitchFamily="2" charset="2"/>
              <a:buChar char=""/>
              <a:tabLst>
                <a:tab pos="1371600" algn="l"/>
              </a:tabLst>
            </a:pPr>
            <a:r>
              <a:rPr lang="en-GR" sz="1400" dirty="0">
                <a:effectLst/>
                <a:ea typeface="Times New Roman" panose="02020603050405020304" pitchFamily="18" charset="0"/>
                <a:cs typeface="Times New Roman" panose="02020603050405020304" pitchFamily="18" charset="0"/>
              </a:rPr>
              <a:t>Thaw food in a refrigerator to save on heating time.</a:t>
            </a:r>
            <a:endParaRPr lang="en-GR" sz="1400" dirty="0">
              <a:effectLst/>
              <a:ea typeface="Calibri" panose="020F0502020204030204" pitchFamily="34" charset="0"/>
              <a:cs typeface="Times New Roman" panose="02020603050405020304" pitchFamily="18" charset="0"/>
            </a:endParaRPr>
          </a:p>
          <a:p>
            <a:endParaRPr lang="en-US" dirty="0">
              <a:solidFill>
                <a:schemeClr val="tx1"/>
              </a:solidFill>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9"/>
          <a:stretch>
            <a:fillRect/>
          </a:stretch>
        </p:blipFill>
        <p:spPr>
          <a:xfrm>
            <a:off x="7704595" y="0"/>
            <a:ext cx="1227464" cy="1224789"/>
          </a:xfrm>
          <a:prstGeom prst="rect">
            <a:avLst/>
          </a:prstGeom>
        </p:spPr>
      </p:pic>
      <p:pic>
        <p:nvPicPr>
          <p:cNvPr id="6" name="Picture 5">
            <a:extLst>
              <a:ext uri="{FF2B5EF4-FFF2-40B4-BE49-F238E27FC236}">
                <a16:creationId xmlns:a16="http://schemas.microsoft.com/office/drawing/2014/main" id="{B3586893-F1DF-0ADD-CBF1-DC3D29441526}"/>
              </a:ext>
            </a:extLst>
          </p:cNvPr>
          <p:cNvPicPr>
            <a:picLocks noChangeAspect="1"/>
          </p:cNvPicPr>
          <p:nvPr/>
        </p:nvPicPr>
        <p:blipFill>
          <a:blip r:embed="rId10"/>
          <a:stretch>
            <a:fillRect/>
          </a:stretch>
        </p:blipFill>
        <p:spPr>
          <a:xfrm>
            <a:off x="348436" y="1792687"/>
            <a:ext cx="3630834" cy="3322247"/>
          </a:xfrm>
          <a:prstGeom prst="rect">
            <a:avLst/>
          </a:prstGeom>
        </p:spPr>
      </p:pic>
      <p:sp>
        <p:nvSpPr>
          <p:cNvPr id="8" name="Rectangle 7">
            <a:extLst>
              <a:ext uri="{FF2B5EF4-FFF2-40B4-BE49-F238E27FC236}">
                <a16:creationId xmlns:a16="http://schemas.microsoft.com/office/drawing/2014/main" id="{8C6313AA-8BF9-E862-4C91-AE299BB60E19}"/>
              </a:ext>
            </a:extLst>
          </p:cNvPr>
          <p:cNvSpPr/>
          <p:nvPr/>
        </p:nvSpPr>
        <p:spPr>
          <a:xfrm>
            <a:off x="0" y="6359974"/>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Tree>
    <p:extLst>
      <p:ext uri="{BB962C8B-B14F-4D97-AF65-F5344CB8AC3E}">
        <p14:creationId xmlns:p14="http://schemas.microsoft.com/office/powerpoint/2010/main" val="577751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85736" y="1221474"/>
            <a:ext cx="9115424"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a:t>
            </a:r>
            <a:r>
              <a:rPr lang="en-US" sz="2400" b="1" noProof="0" dirty="0">
                <a:latin typeface="Times New Roman" panose="02020603050405020304" pitchFamily="18" charset="0"/>
                <a:cs typeface="Times New Roman" panose="02020603050405020304" pitchFamily="18" charset="0"/>
              </a:rPr>
              <a:t>. Best Practices for Galley Energy Management</a:t>
            </a:r>
          </a:p>
        </p:txBody>
      </p:sp>
      <p:sp>
        <p:nvSpPr>
          <p:cNvPr id="12" name="Rectangle 11">
            <a:extLst>
              <a:ext uri="{FF2B5EF4-FFF2-40B4-BE49-F238E27FC236}">
                <a16:creationId xmlns:a16="http://schemas.microsoft.com/office/drawing/2014/main" id="{FD47771D-32A8-9564-CF38-78CA7BA1C67A}"/>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9"/>
          <a:stretch>
            <a:fillRect/>
          </a:stretch>
        </p:blipFill>
        <p:spPr>
          <a:xfrm>
            <a:off x="7704595" y="0"/>
            <a:ext cx="1227464" cy="1224789"/>
          </a:xfrm>
          <a:prstGeom prst="rect">
            <a:avLst/>
          </a:prstGeom>
        </p:spPr>
      </p:pic>
      <p:pic>
        <p:nvPicPr>
          <p:cNvPr id="6" name="Picture 5">
            <a:extLst>
              <a:ext uri="{FF2B5EF4-FFF2-40B4-BE49-F238E27FC236}">
                <a16:creationId xmlns:a16="http://schemas.microsoft.com/office/drawing/2014/main" id="{B3586893-F1DF-0ADD-CBF1-DC3D29441526}"/>
              </a:ext>
            </a:extLst>
          </p:cNvPr>
          <p:cNvPicPr>
            <a:picLocks noChangeAspect="1"/>
          </p:cNvPicPr>
          <p:nvPr/>
        </p:nvPicPr>
        <p:blipFill>
          <a:blip r:embed="rId10"/>
          <a:stretch>
            <a:fillRect/>
          </a:stretch>
        </p:blipFill>
        <p:spPr>
          <a:xfrm>
            <a:off x="348436" y="1792687"/>
            <a:ext cx="3630834" cy="3322247"/>
          </a:xfrm>
          <a:prstGeom prst="rect">
            <a:avLst/>
          </a:prstGeom>
        </p:spPr>
      </p:pic>
      <p:sp>
        <p:nvSpPr>
          <p:cNvPr id="8" name="Rectangle 7">
            <a:extLst>
              <a:ext uri="{FF2B5EF4-FFF2-40B4-BE49-F238E27FC236}">
                <a16:creationId xmlns:a16="http://schemas.microsoft.com/office/drawing/2014/main" id="{8C6313AA-8BF9-E862-4C91-AE299BB60E19}"/>
              </a:ext>
            </a:extLst>
          </p:cNvPr>
          <p:cNvSpPr/>
          <p:nvPr/>
        </p:nvSpPr>
        <p:spPr>
          <a:xfrm>
            <a:off x="0" y="6359974"/>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3" name="TextBox 2">
            <a:extLst>
              <a:ext uri="{FF2B5EF4-FFF2-40B4-BE49-F238E27FC236}">
                <a16:creationId xmlns:a16="http://schemas.microsoft.com/office/drawing/2014/main" id="{11265383-6BDF-3D2A-DD57-6F3EC63724E6}"/>
              </a:ext>
            </a:extLst>
          </p:cNvPr>
          <p:cNvSpPr txBox="1"/>
          <p:nvPr/>
        </p:nvSpPr>
        <p:spPr>
          <a:xfrm>
            <a:off x="4100052" y="1645204"/>
            <a:ext cx="4513006" cy="1169551"/>
          </a:xfrm>
          <a:prstGeom prst="rect">
            <a:avLst/>
          </a:prstGeom>
          <a:noFill/>
        </p:spPr>
        <p:txBody>
          <a:bodyPr wrap="square" rtlCol="0">
            <a:spAutoFit/>
          </a:bodyPr>
          <a:lstStyle/>
          <a:p>
            <a:r>
              <a:rPr lang="en-GR" sz="1400" dirty="0"/>
              <a:t>Match the extracts of the texts to the correct label</a:t>
            </a:r>
          </a:p>
          <a:p>
            <a:r>
              <a:rPr lang="en-GR" sz="1400" dirty="0"/>
              <a:t>Labels</a:t>
            </a:r>
          </a:p>
          <a:p>
            <a:r>
              <a:rPr lang="en-GR" sz="1400" b="1" dirty="0">
                <a:effectLst/>
                <a:latin typeface="Arial" panose="020B0604020202020204" pitchFamily="34" charset="0"/>
                <a:ea typeface="Times New Roman" panose="02020603050405020304" pitchFamily="18" charset="0"/>
                <a:cs typeface="Times New Roman" panose="02020603050405020304" pitchFamily="18" charset="0"/>
              </a:rPr>
              <a:t>A. Behavioral Practices</a:t>
            </a:r>
          </a:p>
          <a:p>
            <a:r>
              <a:rPr lang="en-GR" sz="1400" b="1" dirty="0">
                <a:effectLst/>
                <a:latin typeface="Arial" panose="020B0604020202020204" pitchFamily="34" charset="0"/>
                <a:ea typeface="Times New Roman" panose="02020603050405020304" pitchFamily="18" charset="0"/>
                <a:cs typeface="Times New Roman" panose="02020603050405020304" pitchFamily="18" charset="0"/>
              </a:rPr>
              <a:t>B. Maintenance</a:t>
            </a:r>
          </a:p>
          <a:p>
            <a:r>
              <a:rPr lang="en-GR" sz="1400" b="1" dirty="0">
                <a:latin typeface="Arial" panose="020B0604020202020204" pitchFamily="34" charset="0"/>
                <a:cs typeface="Times New Roman" panose="02020603050405020304" pitchFamily="18" charset="0"/>
              </a:rPr>
              <a:t>C. </a:t>
            </a:r>
            <a:r>
              <a:rPr lang="en-GR" sz="1400" b="1" dirty="0">
                <a:effectLst/>
                <a:latin typeface="Arial" panose="020B0604020202020204" pitchFamily="34" charset="0"/>
                <a:ea typeface="Times New Roman" panose="02020603050405020304" pitchFamily="18" charset="0"/>
                <a:cs typeface="Times New Roman" panose="02020603050405020304" pitchFamily="18" charset="0"/>
              </a:rPr>
              <a:t>Equipment Use</a:t>
            </a:r>
            <a:endParaRPr lang="en-GR" sz="1400" dirty="0"/>
          </a:p>
        </p:txBody>
      </p:sp>
      <p:sp>
        <p:nvSpPr>
          <p:cNvPr id="5" name="TextBox 4">
            <a:extLst>
              <a:ext uri="{FF2B5EF4-FFF2-40B4-BE49-F238E27FC236}">
                <a16:creationId xmlns:a16="http://schemas.microsoft.com/office/drawing/2014/main" id="{114FE6D2-07BE-7BA3-FF5A-A6301B151447}"/>
              </a:ext>
            </a:extLst>
          </p:cNvPr>
          <p:cNvSpPr txBox="1"/>
          <p:nvPr/>
        </p:nvSpPr>
        <p:spPr>
          <a:xfrm>
            <a:off x="6076335" y="2485184"/>
            <a:ext cx="3067665" cy="3308598"/>
          </a:xfrm>
          <a:prstGeom prst="rect">
            <a:avLst/>
          </a:prstGeom>
          <a:solidFill>
            <a:schemeClr val="accent1">
              <a:lumMod val="40000"/>
              <a:lumOff val="60000"/>
            </a:schemeClr>
          </a:solidFill>
        </p:spPr>
        <p:txBody>
          <a:bodyPr wrap="square" rtlCol="0">
            <a:spAutoFit/>
          </a:bodyPr>
          <a:lstStyle/>
          <a:p>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Extract One</a:t>
            </a:r>
          </a:p>
          <a:p>
            <a:r>
              <a:rPr lang="en-GB" dirty="0"/>
              <a:t>He gave as an example the fact that, as one of the main concerns of chefs is to provide hot food, they sometimes turn on all the appliances in the galley at full power first thing in the morning, which leads to wasted energy. If this practice was stopped, the CMS could track how much energy was saved. </a:t>
            </a:r>
          </a:p>
        </p:txBody>
      </p:sp>
      <p:sp>
        <p:nvSpPr>
          <p:cNvPr id="7" name="TextBox 6">
            <a:extLst>
              <a:ext uri="{FF2B5EF4-FFF2-40B4-BE49-F238E27FC236}">
                <a16:creationId xmlns:a16="http://schemas.microsoft.com/office/drawing/2014/main" id="{CF5FF074-0A84-B9F7-7B34-621B45874AD0}"/>
              </a:ext>
            </a:extLst>
          </p:cNvPr>
          <p:cNvSpPr txBox="1"/>
          <p:nvPr/>
        </p:nvSpPr>
        <p:spPr>
          <a:xfrm>
            <a:off x="4395019" y="3429000"/>
            <a:ext cx="1445342" cy="1384995"/>
          </a:xfrm>
          <a:prstGeom prst="rect">
            <a:avLst/>
          </a:prstGeom>
          <a:solidFill>
            <a:schemeClr val="accent2">
              <a:lumMod val="40000"/>
              <a:lumOff val="60000"/>
            </a:schemeClr>
          </a:solidFill>
        </p:spPr>
        <p:txBody>
          <a:bodyPr wrap="square" rtlCol="0">
            <a:spAutoFit/>
          </a:bodyPr>
          <a:lstStyle/>
          <a:p>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Extract Two</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addition, regular maintenance of chillers is critical in maintaining their performance and energy efficiency.</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4911B7F-A042-F746-46DD-E61A90E1FD84}"/>
              </a:ext>
            </a:extLst>
          </p:cNvPr>
          <p:cNvSpPr txBox="1"/>
          <p:nvPr/>
        </p:nvSpPr>
        <p:spPr>
          <a:xfrm>
            <a:off x="107135" y="5220929"/>
            <a:ext cx="5865960" cy="830997"/>
          </a:xfrm>
          <a:prstGeom prst="rect">
            <a:avLst/>
          </a:prstGeom>
          <a:solidFill>
            <a:schemeClr val="accent4">
              <a:lumMod val="40000"/>
              <a:lumOff val="60000"/>
            </a:schemeClr>
          </a:solidFill>
        </p:spPr>
        <p:txBody>
          <a:bodyPr wrap="square" rtlCol="0">
            <a:spAutoFit/>
          </a:bodyPr>
          <a:lstStyle/>
          <a:p>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Extract Three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The selection of energy-efficient equipment, use of multifunctional appliances, preference for high-efficiency cooking methods, optimization of cooling systems are key components of this process.</a:t>
            </a:r>
            <a:r>
              <a:rPr lang="en-GR" sz="1200" dirty="0">
                <a:effectLst/>
              </a:rPr>
              <a:t> </a:t>
            </a:r>
            <a:endParaRPr lang="en-GR" sz="1200" dirty="0"/>
          </a:p>
        </p:txBody>
      </p:sp>
    </p:spTree>
    <p:extLst>
      <p:ext uri="{BB962C8B-B14F-4D97-AF65-F5344CB8AC3E}">
        <p14:creationId xmlns:p14="http://schemas.microsoft.com/office/powerpoint/2010/main" val="249661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E077076-9448-912D-8663-BEAC2D209EA3}"/>
              </a:ext>
            </a:extLst>
          </p:cNvPr>
          <p:cNvSpPr>
            <a:spLocks noGrp="1"/>
          </p:cNvSpPr>
          <p:nvPr>
            <p:ph type="title"/>
          </p:nvPr>
        </p:nvSpPr>
        <p:spPr>
          <a:xfrm>
            <a:off x="-185736" y="1221474"/>
            <a:ext cx="9115424"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a:t>
            </a:r>
            <a:r>
              <a:rPr lang="el-GR" sz="2400" b="1" dirty="0">
                <a:latin typeface="Times New Roman" panose="02020603050405020304" pitchFamily="18" charset="0"/>
                <a:cs typeface="Times New Roman" panose="02020603050405020304" pitchFamily="18" charset="0"/>
              </a:rPr>
              <a:t>.</a:t>
            </a:r>
            <a:r>
              <a:rPr lang="en-GB" sz="2400" b="1" noProof="0" dirty="0">
                <a:latin typeface="Times New Roman" panose="02020603050405020304" pitchFamily="18" charset="0"/>
                <a:cs typeface="Times New Roman" panose="02020603050405020304" pitchFamily="18" charset="0"/>
              </a:rPr>
              <a:t> </a:t>
            </a:r>
            <a:r>
              <a:rPr lang="en-US" sz="2400" b="1" noProof="0" dirty="0">
                <a:latin typeface="Times New Roman" panose="02020603050405020304" pitchFamily="18" charset="0"/>
                <a:cs typeface="Times New Roman" panose="02020603050405020304" pitchFamily="18" charset="0"/>
              </a:rPr>
              <a:t>Best Practices for Galley Energy Management</a:t>
            </a:r>
            <a:endParaRPr lang="en-GB"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946CC71-8C44-8F9A-B0C5-7AD58E1A2381}"/>
              </a:ext>
            </a:extLst>
          </p:cNvPr>
          <p:cNvSpPr/>
          <p:nvPr/>
        </p:nvSpPr>
        <p:spPr>
          <a:xfrm>
            <a:off x="3383062" y="90848"/>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415775"/>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5" name="TextBox 4">
            <a:extLst>
              <a:ext uri="{FF2B5EF4-FFF2-40B4-BE49-F238E27FC236}">
                <a16:creationId xmlns:a16="http://schemas.microsoft.com/office/drawing/2014/main" id="{151CE861-D84B-5505-3C68-AFA3120493D8}"/>
              </a:ext>
            </a:extLst>
          </p:cNvPr>
          <p:cNvSpPr txBox="1"/>
          <p:nvPr/>
        </p:nvSpPr>
        <p:spPr>
          <a:xfrm>
            <a:off x="643487" y="1716913"/>
            <a:ext cx="8155858" cy="830997"/>
          </a:xfrm>
          <a:prstGeom prst="rect">
            <a:avLst/>
          </a:prstGeom>
          <a:noFill/>
        </p:spPr>
        <p:txBody>
          <a:bodyPr wrap="square">
            <a:spAutoFit/>
          </a:bodyPr>
          <a:lstStyle/>
          <a:p>
            <a:pPr lvl="0">
              <a:buSzPts val="1000"/>
              <a:tabLst>
                <a:tab pos="457200" algn="l"/>
              </a:tabLst>
            </a:pPr>
            <a:r>
              <a:rPr lang="en-GR" sz="1200" b="1" dirty="0">
                <a:effectLst/>
                <a:latin typeface="Arial" panose="020B0604020202020204" pitchFamily="34" charset="0"/>
                <a:ea typeface="Times New Roman" panose="02020603050405020304" pitchFamily="18" charset="0"/>
                <a:cs typeface="Times New Roman" panose="02020603050405020304" pitchFamily="18" charset="0"/>
              </a:rPr>
              <a:t>Reading</a:t>
            </a:r>
          </a:p>
          <a:p>
            <a:pPr lvl="0">
              <a:buSzPts val="1000"/>
              <a:tabLst>
                <a:tab pos="457200" algn="l"/>
              </a:tabLst>
            </a:pPr>
            <a:r>
              <a:rPr lang="en-US" sz="1200" b="1" dirty="0">
                <a:effectLst/>
                <a:latin typeface="Arial" panose="020B0604020202020204" pitchFamily="34" charset="0"/>
                <a:ea typeface="Calibri" panose="020F0502020204030204" pitchFamily="34" charset="0"/>
                <a:cs typeface="Times New Roman" panose="02020603050405020304" pitchFamily="18" charset="0"/>
              </a:rPr>
              <a:t>Read the following text and then answer the questions below. </a:t>
            </a:r>
            <a:r>
              <a:rPr lang="en-GB" sz="1200" dirty="0">
                <a:effectLst/>
                <a:latin typeface="Calibri" panose="020F0502020204030204" pitchFamily="34" charset="0"/>
                <a:ea typeface="Calibri" panose="020F0502020204030204" pitchFamily="34" charset="0"/>
                <a:cs typeface="Times New Roman" panose="02020603050405020304" pitchFamily="18" charset="0"/>
              </a:rPr>
              <a:t>Your answers will help you connect the information in the text to the practical strategies of a sustainable galley.</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pPr lvl="0">
              <a:buSzPts val="1000"/>
              <a:tabLst>
                <a:tab pos="457200" algn="l"/>
              </a:tabLst>
            </a:pP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DDF6129-19B3-3AA6-E65A-77E482AB728D}"/>
              </a:ext>
            </a:extLst>
          </p:cNvPr>
          <p:cNvSpPr txBox="1"/>
          <p:nvPr/>
        </p:nvSpPr>
        <p:spPr>
          <a:xfrm>
            <a:off x="108154" y="2352350"/>
            <a:ext cx="8460659" cy="3416320"/>
          </a:xfrm>
          <a:prstGeom prst="rect">
            <a:avLst/>
          </a:prstGeom>
          <a:noFill/>
        </p:spPr>
        <p:txBody>
          <a:bodyPr wrap="square" rtlCol="0">
            <a:spAutoFit/>
          </a:bodyPr>
          <a:lstStyle/>
          <a:p>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Unoks</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TR</a:t>
            </a:r>
            <a:r>
              <a:rPr lang="en-GR" dirty="0">
                <a:latin typeface="Calibri" panose="020F0502020204030204" pitchFamily="34" charset="0"/>
                <a:ea typeface="Calibri" panose="020F0502020204030204" pitchFamily="34" charset="0"/>
                <a:cs typeface="Times New Roman" panose="02020603050405020304" pitchFamily="18" charset="0"/>
              </a:rPr>
              <a:t> </a:t>
            </a:r>
          </a:p>
          <a:p>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Energy Efficiency in Ship Kitchens: How to Choose the Right Equipment?</a:t>
            </a:r>
            <a:endParaRPr lang="en-GR" sz="1800" b="1" i="1"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02 FEBRUARY 2024 / CATEGORY: Sustainability</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Contents</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 Pay Attention to Energy Efficiency Certificates</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 Choose Multifunctional Equipment</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3. Use High Efficiency Cooking Equipment</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 Increase Efficiency in Cooling Systems</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5. Acquire Water-Saving Equipment</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6. Smart Energy Management Systems</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7. Personnel Training</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R" dirty="0"/>
          </a:p>
        </p:txBody>
      </p:sp>
      <p:pic>
        <p:nvPicPr>
          <p:cNvPr id="4" name="Picture 3">
            <a:extLst>
              <a:ext uri="{FF2B5EF4-FFF2-40B4-BE49-F238E27FC236}">
                <a16:creationId xmlns:a16="http://schemas.microsoft.com/office/drawing/2014/main" id="{A0AE1FB9-3AD9-7146-E5FE-1B4D3A2C3D81}"/>
              </a:ext>
            </a:extLst>
          </p:cNvPr>
          <p:cNvPicPr>
            <a:picLocks noChangeAspect="1"/>
          </p:cNvPicPr>
          <p:nvPr/>
        </p:nvPicPr>
        <p:blipFill>
          <a:blip r:embed="rId10"/>
          <a:stretch>
            <a:fillRect/>
          </a:stretch>
        </p:blipFill>
        <p:spPr>
          <a:xfrm>
            <a:off x="5133007" y="3185652"/>
            <a:ext cx="2769333" cy="2533966"/>
          </a:xfrm>
          <a:prstGeom prst="rect">
            <a:avLst/>
          </a:prstGeom>
        </p:spPr>
      </p:pic>
    </p:spTree>
    <p:extLst>
      <p:ext uri="{BB962C8B-B14F-4D97-AF65-F5344CB8AC3E}">
        <p14:creationId xmlns:p14="http://schemas.microsoft.com/office/powerpoint/2010/main" val="2676210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E077076-9448-912D-8663-BEAC2D209EA3}"/>
              </a:ext>
            </a:extLst>
          </p:cNvPr>
          <p:cNvSpPr>
            <a:spLocks noGrp="1"/>
          </p:cNvSpPr>
          <p:nvPr>
            <p:ph type="title"/>
          </p:nvPr>
        </p:nvSpPr>
        <p:spPr>
          <a:xfrm>
            <a:off x="-185736" y="688074"/>
            <a:ext cx="9115424"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 3</a:t>
            </a:r>
            <a:r>
              <a:rPr lang="el-GR" sz="2400" b="1" dirty="0">
                <a:latin typeface="Times New Roman" panose="02020603050405020304" pitchFamily="18" charset="0"/>
                <a:cs typeface="Times New Roman" panose="02020603050405020304" pitchFamily="18" charset="0"/>
              </a:rPr>
              <a:t>. </a:t>
            </a:r>
            <a:r>
              <a:rPr lang="en-US" sz="2400" b="1" noProof="0" dirty="0">
                <a:latin typeface="Times New Roman" panose="02020603050405020304" pitchFamily="18" charset="0"/>
                <a:cs typeface="Times New Roman" panose="02020603050405020304" pitchFamily="18" charset="0"/>
              </a:rPr>
              <a:t>Best Practices for Galley Energy Management</a:t>
            </a:r>
            <a:endParaRPr lang="en-GB"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946CC71-8C44-8F9A-B0C5-7AD58E1A2381}"/>
              </a:ext>
            </a:extLst>
          </p:cNvPr>
          <p:cNvSpPr/>
          <p:nvPr/>
        </p:nvSpPr>
        <p:spPr>
          <a:xfrm>
            <a:off x="3383062" y="90848"/>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252563"/>
            <a:ext cx="9035846" cy="646331"/>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latin typeface="Times New Roman" panose="02020603050405020304" pitchFamily="18" charset="0"/>
                <a:ea typeface="Calibri" panose="020F0502020204030204" pitchFamily="34" charset="0"/>
              </a:rPr>
              <a:t>Sustainable Development and the Green Transition to Effective Galleys Services Onboard the Ships </a:t>
            </a:r>
          </a:p>
        </p:txBody>
      </p:sp>
      <p:sp>
        <p:nvSpPr>
          <p:cNvPr id="3" name="TextBox 2">
            <a:extLst>
              <a:ext uri="{FF2B5EF4-FFF2-40B4-BE49-F238E27FC236}">
                <a16:creationId xmlns:a16="http://schemas.microsoft.com/office/drawing/2014/main" id="{4DDF6129-19B3-3AA6-E65A-77E482AB728D}"/>
              </a:ext>
            </a:extLst>
          </p:cNvPr>
          <p:cNvSpPr txBox="1"/>
          <p:nvPr/>
        </p:nvSpPr>
        <p:spPr>
          <a:xfrm>
            <a:off x="961595" y="2504750"/>
            <a:ext cx="3490452" cy="2862322"/>
          </a:xfrm>
          <a:prstGeom prst="rect">
            <a:avLst/>
          </a:prstGeom>
          <a:noFill/>
        </p:spPr>
        <p:txBody>
          <a:bodyPr wrap="square" rtlCol="0">
            <a:spAutoFit/>
          </a:bodyPr>
          <a:lstStyle/>
          <a:p>
            <a:pPr marL="342900" indent="-342900">
              <a:buAutoNum type="arabicPeriod"/>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your opinion, the text is</a:t>
            </a:r>
          </a:p>
          <a:p>
            <a:pPr marL="342900" indent="-342900">
              <a:buAutoNum type="alphaLcParen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 Checklist for energy-efficient galley operations </a:t>
            </a:r>
          </a:p>
          <a:p>
            <a:pPr marL="342900" indent="-342900">
              <a:buAutoNum type="alphaLcParenR"/>
            </a:pPr>
            <a:r>
              <a:rPr lang="en-US" dirty="0">
                <a:latin typeface="Calibri" panose="020F0502020204030204" pitchFamily="34" charset="0"/>
                <a:ea typeface="Calibri" panose="020F0502020204030204" pitchFamily="34" charset="0"/>
                <a:cs typeface="Times New Roman" panose="02020603050405020304" pitchFamily="18" charset="0"/>
              </a:rPr>
              <a:t>a </a:t>
            </a:r>
            <a:r>
              <a:rPr lang="en-GR" sz="1800" dirty="0">
                <a:effectLst/>
                <a:latin typeface="Calibri" panose="020F0502020204030204" pitchFamily="34" charset="0"/>
                <a:ea typeface="Calibri" panose="020F0502020204030204" pitchFamily="34" charset="0"/>
                <a:cs typeface="Times New Roman" panose="02020603050405020304" pitchFamily="18" charset="0"/>
              </a:rPr>
              <a:t>Guide to selecting energy-efficient cooking equipment </a:t>
            </a:r>
          </a:p>
          <a:p>
            <a:pPr marL="342900" indent="-342900">
              <a:buAutoNum type="alphaLcParenR"/>
            </a:pPr>
            <a:r>
              <a:rPr lang="en-GR" sz="1800" dirty="0">
                <a:effectLst/>
                <a:latin typeface="Calibri" panose="020F0502020204030204" pitchFamily="34" charset="0"/>
                <a:ea typeface="Calibri" panose="020F0502020204030204" pitchFamily="34" charset="0"/>
                <a:cs typeface="Times New Roman" panose="02020603050405020304" pitchFamily="18" charset="0"/>
              </a:rPr>
              <a:t>a document detailing the </a:t>
            </a:r>
            <a:r>
              <a:rPr lang="en-GB" dirty="0">
                <a:latin typeface="Calibri" panose="020F0502020204030204" pitchFamily="34" charset="0"/>
                <a:ea typeface="Calibri" panose="020F0502020204030204" pitchFamily="34" charset="0"/>
                <a:cs typeface="Times New Roman" panose="02020603050405020304" pitchFamily="18" charset="0"/>
              </a:rPr>
              <a:t>f</a:t>
            </a:r>
            <a:r>
              <a:rPr lang="en-GB" sz="1800" dirty="0">
                <a:effectLst/>
                <a:latin typeface="Calibri" panose="020F0502020204030204" pitchFamily="34" charset="0"/>
                <a:ea typeface="Calibri" panose="020F0502020204030204" pitchFamily="34" charset="0"/>
                <a:cs typeface="Times New Roman" panose="02020603050405020304" pitchFamily="18" charset="0"/>
              </a:rPr>
              <a:t>oundational </a:t>
            </a:r>
            <a:r>
              <a:rPr lang="en-GB" dirty="0">
                <a:latin typeface="Calibri" panose="020F0502020204030204" pitchFamily="34" charset="0"/>
                <a:ea typeface="Calibri" panose="020F0502020204030204" pitchFamily="34" charset="0"/>
                <a:cs typeface="Times New Roman" panose="02020603050405020304" pitchFamily="18" charset="0"/>
              </a:rPr>
              <a:t>p</a:t>
            </a:r>
            <a:r>
              <a:rPr lang="en-GB" sz="1800" dirty="0">
                <a:effectLst/>
                <a:latin typeface="Calibri" panose="020F0502020204030204" pitchFamily="34" charset="0"/>
                <a:ea typeface="Calibri" panose="020F0502020204030204" pitchFamily="34" charset="0"/>
                <a:cs typeface="Times New Roman" panose="02020603050405020304" pitchFamily="18" charset="0"/>
              </a:rPr>
              <a:t>rinciples of energy </a:t>
            </a:r>
            <a:r>
              <a:rPr lang="en-GB" dirty="0">
                <a:latin typeface="Calibri" panose="020F0502020204030204" pitchFamily="34" charset="0"/>
                <a:ea typeface="Calibri" panose="020F0502020204030204" pitchFamily="34" charset="0"/>
                <a:cs typeface="Times New Roman" panose="02020603050405020304" pitchFamily="18" charset="0"/>
              </a:rPr>
              <a:t>c</a:t>
            </a:r>
            <a:r>
              <a:rPr lang="en-GB" sz="1800" dirty="0">
                <a:effectLst/>
                <a:latin typeface="Calibri" panose="020F0502020204030204" pitchFamily="34" charset="0"/>
                <a:ea typeface="Calibri" panose="020F0502020204030204" pitchFamily="34" charset="0"/>
                <a:cs typeface="Times New Roman" panose="02020603050405020304" pitchFamily="18" charset="0"/>
              </a:rPr>
              <a:t>onsumption </a:t>
            </a:r>
            <a:r>
              <a:rPr lang="en-GB" dirty="0">
                <a:latin typeface="Calibri" panose="020F0502020204030204" pitchFamily="34" charset="0"/>
                <a:ea typeface="Calibri" panose="020F0502020204030204" pitchFamily="34" charset="0"/>
                <a:cs typeface="Times New Roman" panose="02020603050405020304" pitchFamily="18" charset="0"/>
              </a:rPr>
              <a:t>o</a:t>
            </a:r>
            <a:r>
              <a:rPr lang="en-GB" sz="1800" dirty="0">
                <a:effectLst/>
                <a:latin typeface="Calibri" panose="020F0502020204030204" pitchFamily="34" charset="0"/>
                <a:ea typeface="Calibri" panose="020F0502020204030204" pitchFamily="34" charset="0"/>
                <a:cs typeface="Times New Roman" panose="02020603050405020304" pitchFamily="18" charset="0"/>
              </a:rPr>
              <a:t>nboard</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R" dirty="0"/>
          </a:p>
        </p:txBody>
      </p:sp>
      <p:pic>
        <p:nvPicPr>
          <p:cNvPr id="4" name="Picture 3">
            <a:extLst>
              <a:ext uri="{FF2B5EF4-FFF2-40B4-BE49-F238E27FC236}">
                <a16:creationId xmlns:a16="http://schemas.microsoft.com/office/drawing/2014/main" id="{2427CFF1-7543-4395-2FD5-41B39003EB61}"/>
              </a:ext>
            </a:extLst>
          </p:cNvPr>
          <p:cNvPicPr>
            <a:picLocks noChangeAspect="1"/>
          </p:cNvPicPr>
          <p:nvPr/>
        </p:nvPicPr>
        <p:blipFill>
          <a:blip r:embed="rId10"/>
          <a:stretch>
            <a:fillRect/>
          </a:stretch>
        </p:blipFill>
        <p:spPr>
          <a:xfrm>
            <a:off x="4543671" y="2459624"/>
            <a:ext cx="3630834" cy="3322247"/>
          </a:xfrm>
          <a:prstGeom prst="rect">
            <a:avLst/>
          </a:prstGeom>
        </p:spPr>
      </p:pic>
      <p:grpSp>
        <p:nvGrpSpPr>
          <p:cNvPr id="7" name="Group 6">
            <a:extLst>
              <a:ext uri="{FF2B5EF4-FFF2-40B4-BE49-F238E27FC236}">
                <a16:creationId xmlns:a16="http://schemas.microsoft.com/office/drawing/2014/main" id="{4007694A-31E9-3F4D-98C0-2A25E9539988}"/>
              </a:ext>
            </a:extLst>
          </p:cNvPr>
          <p:cNvGrpSpPr/>
          <p:nvPr/>
        </p:nvGrpSpPr>
        <p:grpSpPr>
          <a:xfrm>
            <a:off x="1619129" y="1482100"/>
            <a:ext cx="5840361" cy="575639"/>
            <a:chOff x="0" y="0"/>
            <a:chExt cx="5840361" cy="575639"/>
          </a:xfrm>
        </p:grpSpPr>
        <p:sp>
          <p:nvSpPr>
            <p:cNvPr id="8" name="Rounded Rectangle 7">
              <a:extLst>
                <a:ext uri="{FF2B5EF4-FFF2-40B4-BE49-F238E27FC236}">
                  <a16:creationId xmlns:a16="http://schemas.microsoft.com/office/drawing/2014/main" id="{7D3B4706-8194-7AA6-F7A3-F708F8844DB0}"/>
                </a:ext>
              </a:extLst>
            </p:cNvPr>
            <p:cNvSpPr/>
            <p:nvPr/>
          </p:nvSpPr>
          <p:spPr>
            <a:xfrm>
              <a:off x="0" y="0"/>
              <a:ext cx="5840361" cy="57563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a:extLst>
                <a:ext uri="{FF2B5EF4-FFF2-40B4-BE49-F238E27FC236}">
                  <a16:creationId xmlns:a16="http://schemas.microsoft.com/office/drawing/2014/main" id="{54F89577-B2F4-F367-6C29-8B7D0BFBE657}"/>
                </a:ext>
              </a:extLst>
            </p:cNvPr>
            <p:cNvSpPr txBox="1"/>
            <p:nvPr/>
          </p:nvSpPr>
          <p:spPr>
            <a:xfrm>
              <a:off x="0" y="42895"/>
              <a:ext cx="5840361" cy="4884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Questions</a:t>
              </a:r>
              <a:endParaRPr lang="en-US" sz="2400" kern="1200" dirty="0"/>
            </a:p>
          </p:txBody>
        </p:sp>
      </p:grpSp>
    </p:spTree>
    <p:extLst>
      <p:ext uri="{BB962C8B-B14F-4D97-AF65-F5344CB8AC3E}">
        <p14:creationId xmlns:p14="http://schemas.microsoft.com/office/powerpoint/2010/main" val="508469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E077076-9448-912D-8663-BEAC2D209EA3}"/>
              </a:ext>
            </a:extLst>
          </p:cNvPr>
          <p:cNvSpPr>
            <a:spLocks noGrp="1"/>
          </p:cNvSpPr>
          <p:nvPr>
            <p:ph type="title"/>
          </p:nvPr>
        </p:nvSpPr>
        <p:spPr>
          <a:xfrm>
            <a:off x="-185736" y="1221474"/>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a:t>
            </a:r>
            <a:r>
              <a:rPr lang="el-GR" sz="2400" b="1" dirty="0">
                <a:latin typeface="Times New Roman" panose="02020603050405020304" pitchFamily="18" charset="0"/>
                <a:cs typeface="Times New Roman" panose="02020603050405020304" pitchFamily="18" charset="0"/>
              </a:rPr>
              <a:t>. </a:t>
            </a:r>
            <a:r>
              <a:rPr lang="en-US" sz="2400" b="1" noProof="0" dirty="0">
                <a:latin typeface="Times New Roman" panose="02020603050405020304" pitchFamily="18" charset="0"/>
                <a:cs typeface="Times New Roman" panose="02020603050405020304" pitchFamily="18" charset="0"/>
              </a:rPr>
              <a:t>Best Practices for Galley Energy Management</a:t>
            </a:r>
            <a:endParaRPr lang="en-GB"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946CC71-8C44-8F9A-B0C5-7AD58E1A2381}"/>
              </a:ext>
            </a:extLst>
          </p:cNvPr>
          <p:cNvSpPr/>
          <p:nvPr/>
        </p:nvSpPr>
        <p:spPr>
          <a:xfrm>
            <a:off x="3383062" y="90848"/>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378705"/>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3" name="TextBox 2">
            <a:extLst>
              <a:ext uri="{FF2B5EF4-FFF2-40B4-BE49-F238E27FC236}">
                <a16:creationId xmlns:a16="http://schemas.microsoft.com/office/drawing/2014/main" id="{4DDF6129-19B3-3AA6-E65A-77E482AB728D}"/>
              </a:ext>
            </a:extLst>
          </p:cNvPr>
          <p:cNvSpPr txBox="1"/>
          <p:nvPr/>
        </p:nvSpPr>
        <p:spPr>
          <a:xfrm>
            <a:off x="108154" y="1688676"/>
            <a:ext cx="8927692" cy="4524315"/>
          </a:xfrm>
          <a:prstGeom prst="rect">
            <a:avLst/>
          </a:prstGeom>
          <a:noFill/>
        </p:spPr>
        <p:txBody>
          <a:bodyPr wrap="square" rtlCol="0">
            <a:spAutoFit/>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the depths of the seas, ship galleys are vital spaces for catering to food and beverage needs. But operating these galleys brings with it a huge challenge, especially in terms of energy consumption. Energy efficiency is key to both protecting the environment and reducing operating costs. So how do you choose the right equipment to ensure energy efficiency in ship galleys? Here are some tips:</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Pay Attention to Energy Efficiency Certificates</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When choosing equipment, look for models with energy efficiency certifications such as ENERGY STAR. These certifications show that appliances meet certain energy-saving standards and save costs in the long run.</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Choose Multifunctional Equipment</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Space limitations are a characteristic of ship kitchens. Multifunctional equipment combines multiple functions in a single appliance, saving space and optimizing energy consumption.</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Use High Efficiency Cooking Equipment</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Industrial induction cookers and convection ovens consume less energy than traditional cooking methods. They also increase energy efficiency by shortening cooking times.</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3453614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E077076-9448-912D-8663-BEAC2D209EA3}"/>
              </a:ext>
            </a:extLst>
          </p:cNvPr>
          <p:cNvSpPr>
            <a:spLocks noGrp="1"/>
          </p:cNvSpPr>
          <p:nvPr>
            <p:ph type="title"/>
          </p:nvPr>
        </p:nvSpPr>
        <p:spPr>
          <a:xfrm>
            <a:off x="-185736" y="1221474"/>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a:t>
            </a:r>
            <a:r>
              <a:rPr lang="el-GR" sz="2400" b="1" dirty="0">
                <a:latin typeface="Times New Roman" panose="02020603050405020304" pitchFamily="18" charset="0"/>
                <a:cs typeface="Times New Roman" panose="02020603050405020304" pitchFamily="18" charset="0"/>
              </a:rPr>
              <a:t>. </a:t>
            </a:r>
            <a:r>
              <a:rPr lang="en-US" sz="2400" b="1" noProof="0" dirty="0">
                <a:latin typeface="Times New Roman" panose="02020603050405020304" pitchFamily="18" charset="0"/>
                <a:cs typeface="Times New Roman" panose="02020603050405020304" pitchFamily="18" charset="0"/>
              </a:rPr>
              <a:t>Best Practices for Galley Energy Management</a:t>
            </a:r>
            <a:endParaRPr lang="en-GB"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946CC71-8C44-8F9A-B0C5-7AD58E1A2381}"/>
              </a:ext>
            </a:extLst>
          </p:cNvPr>
          <p:cNvSpPr/>
          <p:nvPr/>
        </p:nvSpPr>
        <p:spPr>
          <a:xfrm>
            <a:off x="3383062" y="90848"/>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353992"/>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3" name="TextBox 2">
            <a:extLst>
              <a:ext uri="{FF2B5EF4-FFF2-40B4-BE49-F238E27FC236}">
                <a16:creationId xmlns:a16="http://schemas.microsoft.com/office/drawing/2014/main" id="{4DDF6129-19B3-3AA6-E65A-77E482AB728D}"/>
              </a:ext>
            </a:extLst>
          </p:cNvPr>
          <p:cNvSpPr txBox="1"/>
          <p:nvPr/>
        </p:nvSpPr>
        <p:spPr>
          <a:xfrm>
            <a:off x="108154" y="1688676"/>
            <a:ext cx="5431626" cy="4801314"/>
          </a:xfrm>
          <a:prstGeom prst="rect">
            <a:avLst/>
          </a:prstGeom>
          <a:noFill/>
        </p:spPr>
        <p:txBody>
          <a:bodyPr wrap="square" rtlCol="0">
            <a:spAutoFit/>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 Increase Efficiency in Cooling Systems</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Refrigeration equipment is one of the biggest energy consumers in ship kitchens. By choosing modern, energy efficient coolers and freezers, you can significantly reduce energy consumption. In addition, regular maintenance of chillers is critical in maintaining their performance and energy efficiency.</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Acquire Water-Saving Equipment</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Saving water is directly related to energy efficiency. For example, water efficient dishwashers reduce both water consumption and the energy required for heating.</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 Smart Energy Management Systems</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use of intelligent energy management systems in ship galleys allows you to monitor and control energy consumption. These systems optimize energy use and prevent unnecessary consumption.</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R" dirty="0"/>
          </a:p>
        </p:txBody>
      </p:sp>
      <p:pic>
        <p:nvPicPr>
          <p:cNvPr id="4" name="Picture 3">
            <a:extLst>
              <a:ext uri="{FF2B5EF4-FFF2-40B4-BE49-F238E27FC236}">
                <a16:creationId xmlns:a16="http://schemas.microsoft.com/office/drawing/2014/main" id="{1947B2BA-6437-FC6E-2F22-A24E64BC1917}"/>
              </a:ext>
            </a:extLst>
          </p:cNvPr>
          <p:cNvPicPr>
            <a:picLocks noChangeAspect="1"/>
          </p:cNvPicPr>
          <p:nvPr/>
        </p:nvPicPr>
        <p:blipFill>
          <a:blip r:embed="rId10"/>
          <a:stretch>
            <a:fillRect/>
          </a:stretch>
        </p:blipFill>
        <p:spPr>
          <a:xfrm>
            <a:off x="6016927" y="2347452"/>
            <a:ext cx="2769333" cy="2533966"/>
          </a:xfrm>
          <a:prstGeom prst="rect">
            <a:avLst/>
          </a:prstGeom>
        </p:spPr>
      </p:pic>
    </p:spTree>
    <p:extLst>
      <p:ext uri="{BB962C8B-B14F-4D97-AF65-F5344CB8AC3E}">
        <p14:creationId xmlns:p14="http://schemas.microsoft.com/office/powerpoint/2010/main" val="1506656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E077076-9448-912D-8663-BEAC2D209EA3}"/>
              </a:ext>
            </a:extLst>
          </p:cNvPr>
          <p:cNvSpPr>
            <a:spLocks noGrp="1"/>
          </p:cNvSpPr>
          <p:nvPr>
            <p:ph type="title"/>
          </p:nvPr>
        </p:nvSpPr>
        <p:spPr>
          <a:xfrm>
            <a:off x="-185736" y="1221474"/>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a:t>
            </a:r>
            <a:r>
              <a:rPr lang="el-GR" sz="2400" b="1" dirty="0">
                <a:latin typeface="Times New Roman" panose="02020603050405020304" pitchFamily="18" charset="0"/>
                <a:cs typeface="Times New Roman" panose="02020603050405020304" pitchFamily="18" charset="0"/>
              </a:rPr>
              <a:t>.</a:t>
            </a:r>
            <a:r>
              <a:rPr lang="en-GB" sz="2400" b="1" noProof="0" dirty="0">
                <a:latin typeface="Times New Roman" panose="02020603050405020304" pitchFamily="18" charset="0"/>
                <a:cs typeface="Times New Roman" panose="02020603050405020304" pitchFamily="18" charset="0"/>
              </a:rPr>
              <a:t> </a:t>
            </a:r>
            <a:r>
              <a:rPr lang="en-US" sz="2400" b="1" noProof="0" dirty="0">
                <a:latin typeface="Times New Roman" panose="02020603050405020304" pitchFamily="18" charset="0"/>
                <a:cs typeface="Times New Roman" panose="02020603050405020304" pitchFamily="18" charset="0"/>
              </a:rPr>
              <a:t>Best Practices for Galley Energy Management</a:t>
            </a:r>
            <a:endParaRPr lang="en-GB"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946CC71-8C44-8F9A-B0C5-7AD58E1A2381}"/>
              </a:ext>
            </a:extLst>
          </p:cNvPr>
          <p:cNvSpPr/>
          <p:nvPr/>
        </p:nvSpPr>
        <p:spPr>
          <a:xfrm>
            <a:off x="3383062" y="90848"/>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267495"/>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3" name="TextBox 2">
            <a:extLst>
              <a:ext uri="{FF2B5EF4-FFF2-40B4-BE49-F238E27FC236}">
                <a16:creationId xmlns:a16="http://schemas.microsoft.com/office/drawing/2014/main" id="{4DDF6129-19B3-3AA6-E65A-77E482AB728D}"/>
              </a:ext>
            </a:extLst>
          </p:cNvPr>
          <p:cNvSpPr txBox="1"/>
          <p:nvPr/>
        </p:nvSpPr>
        <p:spPr>
          <a:xfrm>
            <a:off x="108154" y="1688676"/>
            <a:ext cx="6028322" cy="4524315"/>
          </a:xfrm>
          <a:prstGeom prst="rect">
            <a:avLst/>
          </a:prstGeom>
          <a:noFill/>
        </p:spPr>
        <p:txBody>
          <a:bodyPr wrap="square" rtlCol="0">
            <a:spAutoFit/>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 Personnel Training</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matter how efficient the equipment is, it is important that kitchen staff are aware of and trained in energy conservation. Proper use and maintenance maximizes the energy efficiency of the equipment.</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Energy efficiency in ship galleys starts with the right choice of equipment. Efficient equipment reduces operating costs as well as reducing environmental impact. The strategies mentioned above help ships manage their galley operations in a sustainable way. The selection of energy-efficient equipment, use of multifunctional appliances, preference for high-efficiency cooking methods, optimization of cooling systems, acquisition of water-saving equipment, integration of smart energy management systems and staff training are key components of this process.</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R" dirty="0"/>
          </a:p>
        </p:txBody>
      </p:sp>
      <p:pic>
        <p:nvPicPr>
          <p:cNvPr id="4" name="Picture 3">
            <a:extLst>
              <a:ext uri="{FF2B5EF4-FFF2-40B4-BE49-F238E27FC236}">
                <a16:creationId xmlns:a16="http://schemas.microsoft.com/office/drawing/2014/main" id="{CBA6BBE3-D519-7D0D-E586-F3F3B50F58D2}"/>
              </a:ext>
            </a:extLst>
          </p:cNvPr>
          <p:cNvPicPr>
            <a:picLocks noChangeAspect="1"/>
          </p:cNvPicPr>
          <p:nvPr/>
        </p:nvPicPr>
        <p:blipFill>
          <a:blip r:embed="rId10"/>
          <a:stretch>
            <a:fillRect/>
          </a:stretch>
        </p:blipFill>
        <p:spPr>
          <a:xfrm>
            <a:off x="6138847" y="2210292"/>
            <a:ext cx="2769333" cy="2533966"/>
          </a:xfrm>
          <a:prstGeom prst="rect">
            <a:avLst/>
          </a:prstGeom>
        </p:spPr>
      </p:pic>
    </p:spTree>
    <p:extLst>
      <p:ext uri="{BB962C8B-B14F-4D97-AF65-F5344CB8AC3E}">
        <p14:creationId xmlns:p14="http://schemas.microsoft.com/office/powerpoint/2010/main" val="872121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E077076-9448-912D-8663-BEAC2D209EA3}"/>
              </a:ext>
            </a:extLst>
          </p:cNvPr>
          <p:cNvSpPr>
            <a:spLocks noGrp="1"/>
          </p:cNvSpPr>
          <p:nvPr>
            <p:ph type="title"/>
          </p:nvPr>
        </p:nvSpPr>
        <p:spPr>
          <a:xfrm>
            <a:off x="-185736" y="642354"/>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a:t>
            </a:r>
            <a:r>
              <a:rPr lang="el-GR" sz="2400" b="1" dirty="0">
                <a:latin typeface="Times New Roman" panose="02020603050405020304" pitchFamily="18" charset="0"/>
                <a:cs typeface="Times New Roman" panose="02020603050405020304" pitchFamily="18" charset="0"/>
              </a:rPr>
              <a:t>. </a:t>
            </a:r>
            <a:r>
              <a:rPr lang="en-US" sz="2400" b="1" noProof="0" dirty="0">
                <a:latin typeface="Times New Roman" panose="02020603050405020304" pitchFamily="18" charset="0"/>
                <a:cs typeface="Times New Roman" panose="02020603050405020304" pitchFamily="18" charset="0"/>
              </a:rPr>
              <a:t>Best Practices for Galley Energy Management</a:t>
            </a:r>
            <a:endParaRPr lang="en-GB"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946CC71-8C44-8F9A-B0C5-7AD58E1A2381}"/>
              </a:ext>
            </a:extLst>
          </p:cNvPr>
          <p:cNvSpPr/>
          <p:nvPr/>
        </p:nvSpPr>
        <p:spPr>
          <a:xfrm>
            <a:off x="3383062" y="90848"/>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353992"/>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3" name="TextBox 2">
            <a:extLst>
              <a:ext uri="{FF2B5EF4-FFF2-40B4-BE49-F238E27FC236}">
                <a16:creationId xmlns:a16="http://schemas.microsoft.com/office/drawing/2014/main" id="{4DDF6129-19B3-3AA6-E65A-77E482AB728D}"/>
              </a:ext>
            </a:extLst>
          </p:cNvPr>
          <p:cNvSpPr txBox="1"/>
          <p:nvPr/>
        </p:nvSpPr>
        <p:spPr>
          <a:xfrm>
            <a:off x="396240" y="1720730"/>
            <a:ext cx="4147431" cy="3693319"/>
          </a:xfrm>
          <a:prstGeom prst="rect">
            <a:avLst/>
          </a:prstGeom>
          <a:noFill/>
        </p:spPr>
        <p:txBody>
          <a:bodyPr wrap="square" rtlCol="0">
            <a:spAutoFit/>
          </a:bodyPr>
          <a:lstStyle/>
          <a:p>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2. T</a:t>
            </a:r>
            <a:r>
              <a:rPr lang="en-GB" dirty="0"/>
              <a:t>he text suggests using "High Efficiency Cooking Equipment." How do the examples provided (industrial induction cookers and convection ovens) contribute to optimizing the cooking process? Think beyond just energy consumption.</a:t>
            </a:r>
          </a:p>
          <a:p>
            <a:r>
              <a:rPr lang="en-GB" dirty="0"/>
              <a:t>3. The article highlights "Increasing Efficiency in Cooling Systems." Why is regular maintenance of refrigeration equipment so critical for maintaining energy efficiency? What is the potential consequence of neglecting this?</a:t>
            </a:r>
          </a:p>
          <a:p>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427CFF1-7543-4395-2FD5-41B39003EB61}"/>
              </a:ext>
            </a:extLst>
          </p:cNvPr>
          <p:cNvPicPr>
            <a:picLocks noChangeAspect="1"/>
          </p:cNvPicPr>
          <p:nvPr/>
        </p:nvPicPr>
        <p:blipFill>
          <a:blip r:embed="rId10"/>
          <a:stretch>
            <a:fillRect/>
          </a:stretch>
        </p:blipFill>
        <p:spPr>
          <a:xfrm>
            <a:off x="4543671" y="1902275"/>
            <a:ext cx="3630834" cy="3322247"/>
          </a:xfrm>
          <a:prstGeom prst="rect">
            <a:avLst/>
          </a:prstGeom>
        </p:spPr>
      </p:pic>
      <p:grpSp>
        <p:nvGrpSpPr>
          <p:cNvPr id="7" name="Group 6">
            <a:extLst>
              <a:ext uri="{FF2B5EF4-FFF2-40B4-BE49-F238E27FC236}">
                <a16:creationId xmlns:a16="http://schemas.microsoft.com/office/drawing/2014/main" id="{4824A24A-E1E3-EC7C-AB54-F87D550B4D33}"/>
              </a:ext>
            </a:extLst>
          </p:cNvPr>
          <p:cNvGrpSpPr/>
          <p:nvPr/>
        </p:nvGrpSpPr>
        <p:grpSpPr>
          <a:xfrm>
            <a:off x="1527689" y="1177300"/>
            <a:ext cx="5840361" cy="575639"/>
            <a:chOff x="0" y="0"/>
            <a:chExt cx="5840361" cy="575639"/>
          </a:xfrm>
        </p:grpSpPr>
        <p:sp>
          <p:nvSpPr>
            <p:cNvPr id="8" name="Rounded Rectangle 7">
              <a:extLst>
                <a:ext uri="{FF2B5EF4-FFF2-40B4-BE49-F238E27FC236}">
                  <a16:creationId xmlns:a16="http://schemas.microsoft.com/office/drawing/2014/main" id="{79BB047D-1CE8-8706-0EEF-D217D0E979E5}"/>
                </a:ext>
              </a:extLst>
            </p:cNvPr>
            <p:cNvSpPr/>
            <p:nvPr/>
          </p:nvSpPr>
          <p:spPr>
            <a:xfrm>
              <a:off x="0" y="0"/>
              <a:ext cx="5840361" cy="57563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a:extLst>
                <a:ext uri="{FF2B5EF4-FFF2-40B4-BE49-F238E27FC236}">
                  <a16:creationId xmlns:a16="http://schemas.microsoft.com/office/drawing/2014/main" id="{FD60194B-CB63-97CE-DB2C-B41ABD7E9ED6}"/>
                </a:ext>
              </a:extLst>
            </p:cNvPr>
            <p:cNvSpPr txBox="1"/>
            <p:nvPr/>
          </p:nvSpPr>
          <p:spPr>
            <a:xfrm>
              <a:off x="0" y="42895"/>
              <a:ext cx="5840361" cy="4884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Questions</a:t>
              </a:r>
              <a:endParaRPr lang="en-US" sz="2400" kern="1200" dirty="0"/>
            </a:p>
          </p:txBody>
        </p:sp>
      </p:grpSp>
    </p:spTree>
    <p:extLst>
      <p:ext uri="{BB962C8B-B14F-4D97-AF65-F5344CB8AC3E}">
        <p14:creationId xmlns:p14="http://schemas.microsoft.com/office/powerpoint/2010/main" val="4171429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6B700-34FD-9349-54B8-31893BF243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2C36E-E176-C2A3-FEAE-AA9FE47E9D5C}"/>
              </a:ext>
            </a:extLst>
          </p:cNvPr>
          <p:cNvSpPr>
            <a:spLocks noGrp="1"/>
          </p:cNvSpPr>
          <p:nvPr>
            <p:ph type="title"/>
          </p:nvPr>
        </p:nvSpPr>
        <p:spPr>
          <a:xfrm>
            <a:off x="639479" y="1043090"/>
            <a:ext cx="7886700" cy="571213"/>
          </a:xfrm>
        </p:spPr>
        <p:txBody>
          <a:bodyPr>
            <a:noAutofit/>
          </a:bodyPr>
          <a:lstStyle/>
          <a:p>
            <a:pPr algn="ctr"/>
            <a:r>
              <a:rPr lang="en-GR" sz="1800" b="1" dirty="0">
                <a:effectLst/>
                <a:latin typeface="Arial" panose="020B0604020202020204" pitchFamily="34" charset="0"/>
                <a:ea typeface="Times New Roman" panose="02020603050405020304" pitchFamily="18" charset="0"/>
              </a:rPr>
              <a:t>Learning Objectives</a:t>
            </a:r>
            <a:endParaRPr lang="en-GB" sz="2400" b="1" noProof="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FCC15012-7A6A-6682-8A77-E85A182D3129}"/>
              </a:ext>
            </a:extLst>
          </p:cNvPr>
          <p:cNvSpPr txBox="1"/>
          <p:nvPr/>
        </p:nvSpPr>
        <p:spPr>
          <a:xfrm>
            <a:off x="280946" y="1415484"/>
            <a:ext cx="8493617" cy="5283498"/>
          </a:xfrm>
          <a:prstGeom prst="rect">
            <a:avLst/>
          </a:prstGeom>
          <a:noFill/>
        </p:spPr>
        <p:txBody>
          <a:bodyPr wrap="square" rtlCol="0">
            <a:spAutoFit/>
          </a:bodyPr>
          <a:lstStyle/>
          <a:p>
            <a:pPr algn="just">
              <a:spcAft>
                <a:spcPts val="200"/>
              </a:spcAft>
            </a:pPr>
            <a:endParaRPr lang="bg-BG" sz="1400" dirty="0">
              <a:effectLst/>
              <a:latin typeface="Times New Roman" panose="02020603050405020304" pitchFamily="18" charset="0"/>
              <a:ea typeface="Arial" panose="020B0604020202020204" pitchFamily="34" charset="0"/>
            </a:endParaRPr>
          </a:p>
          <a:p>
            <a:pPr algn="ctr">
              <a:spcAft>
                <a:spcPts val="200"/>
              </a:spcAft>
            </a:pPr>
            <a:r>
              <a:rPr lang="en-GB" sz="2800" b="1" dirty="0">
                <a:ea typeface="+mj-ea"/>
                <a:cs typeface="Times New Roman" panose="02020603050405020304" pitchFamily="18" charset="0"/>
              </a:rPr>
              <a:t>WEEK 2 – </a:t>
            </a:r>
            <a:r>
              <a:rPr lang="en-US" sz="2800" b="1" dirty="0">
                <a:ea typeface="+mj-ea"/>
                <a:cs typeface="Times New Roman" panose="02020603050405020304" pitchFamily="18" charset="0"/>
              </a:rPr>
              <a:t>Energy Efficiency Onboard, </a:t>
            </a:r>
            <a:r>
              <a:rPr lang="en-GR" sz="2800" b="1" dirty="0">
                <a:cs typeface="Times New Roman" panose="02020603050405020304" pitchFamily="18" charset="0"/>
              </a:rPr>
              <a:t>Optimizing Galley Operations for a Sustainable Future</a:t>
            </a:r>
            <a:endParaRPr lang="en-GB" sz="2800" b="1" dirty="0">
              <a:ea typeface="+mj-ea"/>
              <a:cs typeface="Times New Roman" panose="02020603050405020304" pitchFamily="18" charset="0"/>
            </a:endParaRPr>
          </a:p>
          <a:p>
            <a:pPr algn="just">
              <a:spcAft>
                <a:spcPts val="200"/>
              </a:spcAft>
            </a:pPr>
            <a:r>
              <a:rPr lang="en-GB" dirty="0">
                <a:effectLst/>
                <a:ea typeface="Arial" panose="020B0604020202020204" pitchFamily="34" charset="0"/>
              </a:rPr>
              <a:t>Upon completion of this training module, participants will be able to:</a:t>
            </a:r>
          </a:p>
          <a:p>
            <a:pPr algn="just">
              <a:spcAft>
                <a:spcPts val="200"/>
              </a:spcAft>
            </a:pPr>
            <a:endParaRPr lang="en-US" dirty="0">
              <a:effectLst/>
              <a:ea typeface="Arial" panose="020B0604020202020204" pitchFamily="34" charset="0"/>
            </a:endParaRPr>
          </a:p>
          <a:p>
            <a:pPr marL="285750" indent="-285750" algn="just">
              <a:spcAft>
                <a:spcPts val="200"/>
              </a:spcAft>
              <a:buFont typeface="Wingdings" panose="05000000000000000000" pitchFamily="2" charset="2"/>
              <a:buChar char="ü"/>
            </a:pPr>
            <a:r>
              <a:rPr lang="en-US" dirty="0">
                <a:ea typeface="Arial" panose="020B0604020202020204" pitchFamily="34" charset="0"/>
              </a:rPr>
              <a:t>Evaluate the main energy consumers in a ship’s galley.</a:t>
            </a:r>
          </a:p>
          <a:p>
            <a:pPr marL="285750" indent="-285750" algn="just">
              <a:spcAft>
                <a:spcPts val="200"/>
              </a:spcAft>
              <a:buFont typeface="Wingdings" panose="05000000000000000000" pitchFamily="2" charset="2"/>
              <a:buChar char="ü"/>
            </a:pPr>
            <a:endParaRPr lang="en-US" dirty="0">
              <a:ea typeface="Arial" panose="020B0604020202020204" pitchFamily="34" charset="0"/>
            </a:endParaRPr>
          </a:p>
          <a:p>
            <a:pPr marL="285750" indent="-285750" algn="just">
              <a:spcAft>
                <a:spcPts val="200"/>
              </a:spcAft>
              <a:buFont typeface="Wingdings" panose="05000000000000000000" pitchFamily="2" charset="2"/>
              <a:buChar char="ü"/>
            </a:pPr>
            <a:r>
              <a:rPr lang="en-US" dirty="0">
                <a:ea typeface="Arial" panose="020B0604020202020204" pitchFamily="34" charset="0"/>
              </a:rPr>
              <a:t>Implement best practices to reduce energy consumption.</a:t>
            </a:r>
          </a:p>
          <a:p>
            <a:pPr marL="285750" indent="-285750" algn="just">
              <a:spcAft>
                <a:spcPts val="200"/>
              </a:spcAft>
              <a:buFont typeface="Wingdings" panose="05000000000000000000" pitchFamily="2" charset="2"/>
              <a:buChar char="ü"/>
            </a:pPr>
            <a:endParaRPr lang="en-US" dirty="0">
              <a:ea typeface="Arial" panose="020B0604020202020204" pitchFamily="34" charset="0"/>
            </a:endParaRPr>
          </a:p>
          <a:p>
            <a:pPr marL="285750" indent="-285750" algn="just">
              <a:spcAft>
                <a:spcPts val="200"/>
              </a:spcAft>
              <a:buFont typeface="Wingdings" panose="05000000000000000000" pitchFamily="2" charset="2"/>
              <a:buChar char="ü"/>
            </a:pPr>
            <a:r>
              <a:rPr lang="en-US" dirty="0">
                <a:ea typeface="Arial" panose="020B0604020202020204" pitchFamily="34" charset="0"/>
              </a:rPr>
              <a:t>Identify and advocate for the use of energy-efficient cooking equipment.</a:t>
            </a:r>
          </a:p>
          <a:p>
            <a:pPr algn="just">
              <a:spcAft>
                <a:spcPts val="200"/>
              </a:spcAft>
            </a:pPr>
            <a:endParaRPr lang="en-US" dirty="0">
              <a:ea typeface="Arial" panose="020B0604020202020204" pitchFamily="34" charset="0"/>
            </a:endParaRPr>
          </a:p>
          <a:p>
            <a:pPr marL="285750" indent="-285750" algn="just">
              <a:spcAft>
                <a:spcPts val="200"/>
              </a:spcAft>
              <a:buFont typeface="Wingdings" panose="05000000000000000000" pitchFamily="2" charset="2"/>
              <a:buChar char="ü"/>
            </a:pPr>
            <a:r>
              <a:rPr lang="en-US" dirty="0">
                <a:ea typeface="Arial" panose="020B0604020202020204" pitchFamily="34" charset="0"/>
              </a:rPr>
              <a:t>Analyze the financial and environmental benefits of energy efficiency</a:t>
            </a:r>
          </a:p>
          <a:p>
            <a:endParaRPr lang="en-GR" dirty="0">
              <a:effectLst/>
            </a:endParaRPr>
          </a:p>
          <a:p>
            <a:pPr marL="285750" indent="-285750" algn="just">
              <a:spcAft>
                <a:spcPts val="200"/>
              </a:spcAft>
              <a:buFont typeface="Wingdings" panose="05000000000000000000" pitchFamily="2" charset="2"/>
              <a:buChar char="ü"/>
            </a:pPr>
            <a:endParaRPr lang="en-US" dirty="0">
              <a:ea typeface="Arial" panose="020B0604020202020204" pitchFamily="34" charset="0"/>
            </a:endParaRPr>
          </a:p>
          <a:p>
            <a:pPr marL="285750" indent="-285750" algn="just">
              <a:spcAft>
                <a:spcPts val="200"/>
              </a:spcAft>
              <a:buFont typeface="Wingdings" panose="05000000000000000000" pitchFamily="2" charset="2"/>
              <a:buChar char="ü"/>
            </a:pPr>
            <a:endParaRPr lang="en-US" dirty="0">
              <a:ea typeface="Arial" panose="020B0604020202020204" pitchFamily="34" charset="0"/>
            </a:endParaRPr>
          </a:p>
          <a:p>
            <a:pPr algn="just">
              <a:spcAft>
                <a:spcPts val="200"/>
              </a:spcAft>
            </a:pPr>
            <a:endParaRPr lang="en-US" sz="1400" dirty="0">
              <a:latin typeface="Times New Roman" panose="02020603050405020304" pitchFamily="18" charset="0"/>
              <a:ea typeface="Arial" panose="020B0604020202020204" pitchFamily="34" charset="0"/>
            </a:endParaRPr>
          </a:p>
          <a:p>
            <a:pPr algn="just">
              <a:spcAft>
                <a:spcPts val="200"/>
              </a:spcAft>
            </a:pPr>
            <a:endParaRPr lang="en-US" sz="1400" dirty="0">
              <a:effectLst/>
              <a:latin typeface="Times New Roman" panose="02020603050405020304" pitchFamily="18" charset="0"/>
              <a:ea typeface="Arial" panose="020B0604020202020204" pitchFamily="34" charset="0"/>
            </a:endParaRPr>
          </a:p>
        </p:txBody>
      </p:sp>
      <p:grpSp>
        <p:nvGrpSpPr>
          <p:cNvPr id="3" name="Group 2">
            <a:extLst>
              <a:ext uri="{FF2B5EF4-FFF2-40B4-BE49-F238E27FC236}">
                <a16:creationId xmlns:a16="http://schemas.microsoft.com/office/drawing/2014/main" id="{1D8B30D3-7099-FCE4-0F67-43E44C79FE96}"/>
              </a:ext>
            </a:extLst>
          </p:cNvPr>
          <p:cNvGrpSpPr/>
          <p:nvPr/>
        </p:nvGrpSpPr>
        <p:grpSpPr>
          <a:xfrm>
            <a:off x="0" y="124794"/>
            <a:ext cx="9035846" cy="6787384"/>
            <a:chOff x="89508" y="93100"/>
            <a:chExt cx="9035846" cy="6786450"/>
          </a:xfrm>
        </p:grpSpPr>
        <p:grpSp>
          <p:nvGrpSpPr>
            <p:cNvPr id="18" name="Group 17">
              <a:extLst>
                <a:ext uri="{FF2B5EF4-FFF2-40B4-BE49-F238E27FC236}">
                  <a16:creationId xmlns:a16="http://schemas.microsoft.com/office/drawing/2014/main" id="{33A720FF-D7EC-7B3D-8DB4-E67E1DF95FA9}"/>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E99385D7-5879-F6A0-EC86-D31FD64E875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15C7BB08-4EB6-4237-9AEF-8B4D54FF59CC}"/>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grpSp>
        <p:sp>
          <p:nvSpPr>
            <p:cNvPr id="22" name="Rectangle 21">
              <a:extLst>
                <a:ext uri="{FF2B5EF4-FFF2-40B4-BE49-F238E27FC236}">
                  <a16:creationId xmlns:a16="http://schemas.microsoft.com/office/drawing/2014/main" id="{7CE27593-26B4-3F34-7368-D0161099CF54}"/>
                </a:ext>
              </a:extLst>
            </p:cNvPr>
            <p:cNvSpPr/>
            <p:nvPr/>
          </p:nvSpPr>
          <p:spPr>
            <a:xfrm>
              <a:off x="89508" y="6144578"/>
              <a:ext cx="9035846" cy="73497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a:p>
              <a:pPr algn="ctr">
                <a:lnSpc>
                  <a:spcPct val="150000"/>
                </a:lnSpc>
                <a:spcAft>
                  <a:spcPts val="1000"/>
                </a:spcAft>
              </a:pPr>
              <a:endPar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25" name="Picture 24">
            <a:extLst>
              <a:ext uri="{FF2B5EF4-FFF2-40B4-BE49-F238E27FC236}">
                <a16:creationId xmlns:a16="http://schemas.microsoft.com/office/drawing/2014/main" id="{7B6778C4-903C-233E-922A-F381425999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7C7ED8B-7FFD-FFDA-519D-94F0CBCBB97F}"/>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1599A04-FBD3-43F0-A77C-5DFC64AF7E19}"/>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D6679B7-1B1B-C917-405C-A922FE71F24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262E3B7D-F31A-0FD7-ACBE-2E1D4B9AC02C}"/>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D664D59-D9ED-7EF1-185F-D47B692EAE3B}"/>
              </a:ext>
            </a:extLst>
          </p:cNvPr>
          <p:cNvPicPr>
            <a:picLocks noChangeAspect="1"/>
          </p:cNvPicPr>
          <p:nvPr/>
        </p:nvPicPr>
        <p:blipFill>
          <a:blip r:embed="rId9"/>
          <a:stretch>
            <a:fillRect/>
          </a:stretch>
        </p:blipFill>
        <p:spPr>
          <a:xfrm>
            <a:off x="7704595" y="0"/>
            <a:ext cx="1227464" cy="1224789"/>
          </a:xfrm>
          <a:prstGeom prst="rect">
            <a:avLst/>
          </a:prstGeom>
        </p:spPr>
      </p:pic>
    </p:spTree>
    <p:extLst>
      <p:ext uri="{BB962C8B-B14F-4D97-AF65-F5344CB8AC3E}">
        <p14:creationId xmlns:p14="http://schemas.microsoft.com/office/powerpoint/2010/main" val="78066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64150" y="183441"/>
            <a:ext cx="3218912" cy="680419"/>
          </a:xfrm>
          <a:prstGeom prst="rect">
            <a:avLst/>
          </a:prstGeom>
        </p:spPr>
      </p:pic>
      <p:sp>
        <p:nvSpPr>
          <p:cNvPr id="2" name="Title 1">
            <a:extLst>
              <a:ext uri="{FF2B5EF4-FFF2-40B4-BE49-F238E27FC236}">
                <a16:creationId xmlns:a16="http://schemas.microsoft.com/office/drawing/2014/main" id="{1E077076-9448-912D-8663-BEAC2D209EA3}"/>
              </a:ext>
            </a:extLst>
          </p:cNvPr>
          <p:cNvSpPr>
            <a:spLocks noGrp="1"/>
          </p:cNvSpPr>
          <p:nvPr>
            <p:ph type="title"/>
          </p:nvPr>
        </p:nvSpPr>
        <p:spPr>
          <a:xfrm>
            <a:off x="-185736" y="642354"/>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3</a:t>
            </a:r>
            <a:r>
              <a:rPr lang="el-GR" sz="2400" b="1" dirty="0">
                <a:latin typeface="Times New Roman" panose="02020603050405020304" pitchFamily="18" charset="0"/>
                <a:cs typeface="Times New Roman" panose="02020603050405020304" pitchFamily="18" charset="0"/>
              </a:rPr>
              <a:t>. </a:t>
            </a:r>
            <a:r>
              <a:rPr lang="en-US" sz="2400" b="1" noProof="0" dirty="0">
                <a:latin typeface="Times New Roman" panose="02020603050405020304" pitchFamily="18" charset="0"/>
                <a:cs typeface="Times New Roman" panose="02020603050405020304" pitchFamily="18" charset="0"/>
              </a:rPr>
              <a:t>Best Practices for Galley Energy Management</a:t>
            </a:r>
            <a:endParaRPr lang="en-GB"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946CC71-8C44-8F9A-B0C5-7AD58E1A2381}"/>
              </a:ext>
            </a:extLst>
          </p:cNvPr>
          <p:cNvSpPr/>
          <p:nvPr/>
        </p:nvSpPr>
        <p:spPr>
          <a:xfrm>
            <a:off x="3383062" y="90848"/>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391062"/>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3" name="TextBox 2">
            <a:extLst>
              <a:ext uri="{FF2B5EF4-FFF2-40B4-BE49-F238E27FC236}">
                <a16:creationId xmlns:a16="http://schemas.microsoft.com/office/drawing/2014/main" id="{4DDF6129-19B3-3AA6-E65A-77E482AB728D}"/>
              </a:ext>
            </a:extLst>
          </p:cNvPr>
          <p:cNvSpPr txBox="1"/>
          <p:nvPr/>
        </p:nvSpPr>
        <p:spPr>
          <a:xfrm>
            <a:off x="108154" y="2184460"/>
            <a:ext cx="4435517" cy="3693319"/>
          </a:xfrm>
          <a:prstGeom prst="rect">
            <a:avLst/>
          </a:prstGeom>
          <a:noFill/>
        </p:spPr>
        <p:txBody>
          <a:bodyPr wrap="square" rtlCol="0">
            <a:spAutoFit/>
          </a:bodyPr>
          <a:lstStyle/>
          <a:p>
            <a:r>
              <a:rPr lang="en-GB" dirty="0">
                <a:effectLst/>
              </a:rPr>
              <a:t>4. The final section of the article emphasizes "Personnel Training." Why is training the crew just as important as choosing the right equipment, especially in a galley with limited supervision? How does the article imply that staff habits directly impact the efficiency of the systems?</a:t>
            </a:r>
          </a:p>
          <a:p>
            <a:pPr rtl="0"/>
            <a:r>
              <a:rPr lang="en-GB" dirty="0"/>
              <a:t>5. </a:t>
            </a:r>
            <a:r>
              <a:rPr lang="en-GB" dirty="0">
                <a:effectLst/>
              </a:rPr>
              <a:t>The text introduces two key concepts: "Multifunctional Equipment" and "Water-Saving Equipment." How do these two concepts, while seemingly different, both contribute to overall energy efficiency in a ship's kitchen?</a:t>
            </a:r>
          </a:p>
        </p:txBody>
      </p:sp>
      <p:pic>
        <p:nvPicPr>
          <p:cNvPr id="4" name="Picture 3">
            <a:extLst>
              <a:ext uri="{FF2B5EF4-FFF2-40B4-BE49-F238E27FC236}">
                <a16:creationId xmlns:a16="http://schemas.microsoft.com/office/drawing/2014/main" id="{2427CFF1-7543-4395-2FD5-41B39003EB61}"/>
              </a:ext>
            </a:extLst>
          </p:cNvPr>
          <p:cNvPicPr>
            <a:picLocks noChangeAspect="1"/>
          </p:cNvPicPr>
          <p:nvPr/>
        </p:nvPicPr>
        <p:blipFill>
          <a:blip r:embed="rId10"/>
          <a:stretch>
            <a:fillRect/>
          </a:stretch>
        </p:blipFill>
        <p:spPr>
          <a:xfrm>
            <a:off x="4543671" y="1928397"/>
            <a:ext cx="3630834" cy="3322247"/>
          </a:xfrm>
          <a:prstGeom prst="rect">
            <a:avLst/>
          </a:prstGeom>
        </p:spPr>
      </p:pic>
      <p:grpSp>
        <p:nvGrpSpPr>
          <p:cNvPr id="9" name="Group 8">
            <a:extLst>
              <a:ext uri="{FF2B5EF4-FFF2-40B4-BE49-F238E27FC236}">
                <a16:creationId xmlns:a16="http://schemas.microsoft.com/office/drawing/2014/main" id="{ACCA339B-3424-8CC9-9936-4DE2722F7ED3}"/>
              </a:ext>
            </a:extLst>
          </p:cNvPr>
          <p:cNvGrpSpPr/>
          <p:nvPr/>
        </p:nvGrpSpPr>
        <p:grpSpPr>
          <a:xfrm>
            <a:off x="1527689" y="1177300"/>
            <a:ext cx="5840361" cy="575639"/>
            <a:chOff x="0" y="0"/>
            <a:chExt cx="5840361" cy="575639"/>
          </a:xfrm>
        </p:grpSpPr>
        <p:sp>
          <p:nvSpPr>
            <p:cNvPr id="10" name="Rounded Rectangle 9">
              <a:extLst>
                <a:ext uri="{FF2B5EF4-FFF2-40B4-BE49-F238E27FC236}">
                  <a16:creationId xmlns:a16="http://schemas.microsoft.com/office/drawing/2014/main" id="{5FDFA510-F924-898E-8356-882D4D482970}"/>
                </a:ext>
              </a:extLst>
            </p:cNvPr>
            <p:cNvSpPr/>
            <p:nvPr/>
          </p:nvSpPr>
          <p:spPr>
            <a:xfrm>
              <a:off x="0" y="0"/>
              <a:ext cx="5840361" cy="57563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a:extLst>
                <a:ext uri="{FF2B5EF4-FFF2-40B4-BE49-F238E27FC236}">
                  <a16:creationId xmlns:a16="http://schemas.microsoft.com/office/drawing/2014/main" id="{4DBAFBBA-60E8-1FFE-1649-12E61264DE5E}"/>
                </a:ext>
              </a:extLst>
            </p:cNvPr>
            <p:cNvSpPr txBox="1"/>
            <p:nvPr/>
          </p:nvSpPr>
          <p:spPr>
            <a:xfrm>
              <a:off x="0" y="42895"/>
              <a:ext cx="5840361" cy="4884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Questions</a:t>
              </a:r>
              <a:endParaRPr lang="en-US" sz="2400" kern="1200" dirty="0"/>
            </a:p>
          </p:txBody>
        </p:sp>
      </p:grpSp>
    </p:spTree>
    <p:extLst>
      <p:ext uri="{BB962C8B-B14F-4D97-AF65-F5344CB8AC3E}">
        <p14:creationId xmlns:p14="http://schemas.microsoft.com/office/powerpoint/2010/main" val="1830906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ADCE1-39E1-6A77-C6A8-DE2DEE2BC74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32502F4F-863C-ECDF-F2F6-C1F6C282818B}"/>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A574B49-120E-348E-1F51-6319BF695383}"/>
              </a:ext>
            </a:extLst>
          </p:cNvPr>
          <p:cNvSpPr>
            <a:spLocks noGrp="1"/>
          </p:cNvSpPr>
          <p:nvPr>
            <p:ph type="title"/>
          </p:nvPr>
        </p:nvSpPr>
        <p:spPr>
          <a:xfrm>
            <a:off x="0" y="805570"/>
            <a:ext cx="9115424"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4</a:t>
            </a:r>
            <a:r>
              <a:rPr lang="en-US" sz="2400" b="1" noProof="0" dirty="0">
                <a:latin typeface="Times New Roman" panose="02020603050405020304" pitchFamily="18" charset="0"/>
                <a:cs typeface="Times New Roman" panose="02020603050405020304" pitchFamily="18" charset="0"/>
              </a:rPr>
              <a:t>. Equipment &amp; Technology</a:t>
            </a:r>
            <a:br>
              <a:rPr lang="en-US" sz="2400" b="1" noProof="0" dirty="0">
                <a:latin typeface="Times New Roman" panose="02020603050405020304" pitchFamily="18" charset="0"/>
                <a:cs typeface="Times New Roman" panose="02020603050405020304" pitchFamily="18" charset="0"/>
              </a:rPr>
            </a:br>
            <a:endParaRPr lang="en-US"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8DBD0720-1313-F052-0B61-62B4722E6D52}"/>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3031CB4-8108-37F0-5C63-CADB2DBB28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BD3351A-B474-FE3E-619B-2A0990067E03}"/>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4CF0CCB-EB5A-2BD4-BD61-97A34AE99B76}"/>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42A2EA5-4B9E-2BA0-D406-7A894EDEE3D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41F2790-47E2-220D-6B2C-7E5B2993EBF3}"/>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29BA608-6038-90CF-03B9-3FAF3C47C420}"/>
              </a:ext>
            </a:extLst>
          </p:cNvPr>
          <p:cNvPicPr>
            <a:picLocks noChangeAspect="1"/>
          </p:cNvPicPr>
          <p:nvPr/>
        </p:nvPicPr>
        <p:blipFill>
          <a:blip r:embed="rId9"/>
          <a:stretch>
            <a:fillRect/>
          </a:stretch>
        </p:blipFill>
        <p:spPr>
          <a:xfrm>
            <a:off x="7704595" y="0"/>
            <a:ext cx="1227464" cy="1224789"/>
          </a:xfrm>
          <a:prstGeom prst="rect">
            <a:avLst/>
          </a:prstGeom>
        </p:spPr>
      </p:pic>
      <p:sp>
        <p:nvSpPr>
          <p:cNvPr id="11" name="Rectangle 10">
            <a:extLst>
              <a:ext uri="{FF2B5EF4-FFF2-40B4-BE49-F238E27FC236}">
                <a16:creationId xmlns:a16="http://schemas.microsoft.com/office/drawing/2014/main" id="{8374CAD6-66FB-F8A3-17EF-9058E3D9E4EB}"/>
              </a:ext>
            </a:extLst>
          </p:cNvPr>
          <p:cNvSpPr/>
          <p:nvPr/>
        </p:nvSpPr>
        <p:spPr>
          <a:xfrm>
            <a:off x="0" y="6391062"/>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14" name="TextBox 13">
            <a:extLst>
              <a:ext uri="{FF2B5EF4-FFF2-40B4-BE49-F238E27FC236}">
                <a16:creationId xmlns:a16="http://schemas.microsoft.com/office/drawing/2014/main" id="{755DA226-157D-F51D-FF77-84542FEF2541}"/>
              </a:ext>
            </a:extLst>
          </p:cNvPr>
          <p:cNvSpPr txBox="1"/>
          <p:nvPr/>
        </p:nvSpPr>
        <p:spPr>
          <a:xfrm>
            <a:off x="396815" y="1132540"/>
            <a:ext cx="6750745" cy="5447645"/>
          </a:xfrm>
          <a:prstGeom prst="rect">
            <a:avLst/>
          </a:prstGeom>
          <a:noFill/>
        </p:spPr>
        <p:txBody>
          <a:bodyPr wrap="square">
            <a:spAutoFit/>
          </a:bodyPr>
          <a:lstStyle/>
          <a:p>
            <a:endParaRPr lang="en-GB" sz="1600" dirty="0">
              <a:effectLst/>
            </a:endParaRPr>
          </a:p>
          <a:p>
            <a:r>
              <a:rPr lang="en-GB" sz="1600" dirty="0"/>
              <a:t>The maritime industry is implementing onboard energy efficiency practices to reduce fuel costs and environmental impact, complementing global regulations like the </a:t>
            </a:r>
            <a:r>
              <a:rPr lang="en-GB" sz="1600" dirty="0">
                <a:hlinkClick r:id="rId10"/>
              </a:rPr>
              <a:t>IMO's Energy Efficiency Design Index (EEDI)</a:t>
            </a:r>
            <a:r>
              <a:rPr lang="en-GB" sz="1600" dirty="0"/>
              <a:t> and the EU's </a:t>
            </a:r>
            <a:r>
              <a:rPr lang="en-GB" sz="1600" dirty="0">
                <a:hlinkClick r:id="rId11"/>
              </a:rPr>
              <a:t>FuelEU Maritime Regulation</a:t>
            </a:r>
            <a:r>
              <a:rPr lang="en-GB" sz="1600" dirty="0"/>
              <a:t>. These practices include optimizing hull design, using wind-assisted propulsion and waste heat recovery systems, and applying advanced hull coatings to reduce drag. Furthermore, the galley, as a significant energy user, presents opportunities for significant energy savings through improved operational practices and the integration of energy-efficient technologies</a:t>
            </a:r>
          </a:p>
          <a:p>
            <a:r>
              <a:rPr lang="en-GB" sz="1600" dirty="0">
                <a:effectLst/>
              </a:rPr>
              <a:t>Focus on the Galley </a:t>
            </a:r>
          </a:p>
          <a:p>
            <a:r>
              <a:rPr lang="en-GB" sz="1600" b="1" dirty="0">
                <a:effectLst/>
              </a:rPr>
              <a:t>High Energy Demand:</a:t>
            </a:r>
            <a:r>
              <a:rPr lang="en-GB" sz="1600" dirty="0">
                <a:effectLst/>
              </a:rPr>
              <a:t> </a:t>
            </a:r>
          </a:p>
          <a:p>
            <a:r>
              <a:rPr lang="en-GB" sz="1600" dirty="0">
                <a:effectLst/>
              </a:rPr>
              <a:t>The galley is recognized as one of the most energy-intensive areas on a vessel, making it a key target for efficiency improvements. </a:t>
            </a:r>
          </a:p>
          <a:p>
            <a:r>
              <a:rPr lang="en-GB" sz="1600" b="1" dirty="0"/>
              <a:t>Operational Efficiency:</a:t>
            </a:r>
            <a:r>
              <a:rPr lang="en-GB" sz="1600" dirty="0"/>
              <a:t> </a:t>
            </a:r>
          </a:p>
          <a:p>
            <a:r>
              <a:rPr lang="en-GB" sz="1600" dirty="0"/>
              <a:t>Implementing best practices in galley operations is crucial for achieving energy savings and reducing emissions. </a:t>
            </a:r>
          </a:p>
          <a:p>
            <a:r>
              <a:rPr lang="en-GB" sz="1600" b="1" dirty="0"/>
              <a:t>Technological Integration:</a:t>
            </a:r>
            <a:r>
              <a:rPr lang="en-GB" sz="1600" dirty="0"/>
              <a:t> </a:t>
            </a:r>
          </a:p>
          <a:p>
            <a:r>
              <a:rPr lang="en-GB" sz="1600" dirty="0"/>
              <a:t>The adoption of energy-efficient appliances and smart galley designs can significantly decrease energy use and contribute to the overall sustainability goals of the vessel. </a:t>
            </a:r>
          </a:p>
          <a:p>
            <a:pPr marL="342900" lvl="0" indent="-342900">
              <a:buSzPts val="1000"/>
              <a:buFont typeface="Symbol" pitchFamily="2" charset="2"/>
              <a:buChar char=""/>
              <a:tabLst>
                <a:tab pos="457200" algn="l"/>
              </a:tabLst>
            </a:pP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Graphic 14" descr="Chef">
            <a:extLst>
              <a:ext uri="{FF2B5EF4-FFF2-40B4-BE49-F238E27FC236}">
                <a16:creationId xmlns:a16="http://schemas.microsoft.com/office/drawing/2014/main" id="{6F47263F-BBA1-E338-F4D9-D3161967FAC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43556" y="959700"/>
            <a:ext cx="3620021" cy="3620021"/>
          </a:xfrm>
          <a:prstGeom prst="rect">
            <a:avLst/>
          </a:prstGeom>
        </p:spPr>
      </p:pic>
    </p:spTree>
    <p:extLst>
      <p:ext uri="{BB962C8B-B14F-4D97-AF65-F5344CB8AC3E}">
        <p14:creationId xmlns:p14="http://schemas.microsoft.com/office/powerpoint/2010/main" val="918713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ADCE1-39E1-6A77-C6A8-DE2DEE2BC74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32502F4F-863C-ECDF-F2F6-C1F6C282818B}"/>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A574B49-120E-348E-1F51-6319BF695383}"/>
              </a:ext>
            </a:extLst>
          </p:cNvPr>
          <p:cNvSpPr>
            <a:spLocks noGrp="1"/>
          </p:cNvSpPr>
          <p:nvPr>
            <p:ph type="title"/>
          </p:nvPr>
        </p:nvSpPr>
        <p:spPr>
          <a:xfrm>
            <a:off x="0" y="1354210"/>
            <a:ext cx="9115424"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4</a:t>
            </a:r>
            <a:r>
              <a:rPr lang="en-US" sz="2400" b="1" noProof="0" dirty="0">
                <a:latin typeface="Times New Roman" panose="02020603050405020304" pitchFamily="18" charset="0"/>
                <a:cs typeface="Times New Roman" panose="02020603050405020304" pitchFamily="18" charset="0"/>
              </a:rPr>
              <a:t>. Equipment &amp; Technology</a:t>
            </a:r>
            <a:br>
              <a:rPr lang="en-US" sz="2400" b="1" noProof="0" dirty="0">
                <a:latin typeface="Times New Roman" panose="02020603050405020304" pitchFamily="18" charset="0"/>
                <a:cs typeface="Times New Roman" panose="02020603050405020304" pitchFamily="18" charset="0"/>
              </a:rPr>
            </a:br>
            <a:endParaRPr lang="en-US"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8DBD0720-1313-F052-0B61-62B4722E6D52}"/>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3031CB4-8108-37F0-5C63-CADB2DBB28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BD3351A-B474-FE3E-619B-2A0990067E03}"/>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4CF0CCB-EB5A-2BD4-BD61-97A34AE99B76}"/>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42A2EA5-4B9E-2BA0-D406-7A894EDEE3D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41F2790-47E2-220D-6B2C-7E5B2993EBF3}"/>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29BA608-6038-90CF-03B9-3FAF3C47C420}"/>
              </a:ext>
            </a:extLst>
          </p:cNvPr>
          <p:cNvPicPr>
            <a:picLocks noChangeAspect="1"/>
          </p:cNvPicPr>
          <p:nvPr/>
        </p:nvPicPr>
        <p:blipFill>
          <a:blip r:embed="rId9"/>
          <a:stretch>
            <a:fillRect/>
          </a:stretch>
        </p:blipFill>
        <p:spPr>
          <a:xfrm>
            <a:off x="7704595" y="0"/>
            <a:ext cx="1227464" cy="1224789"/>
          </a:xfrm>
          <a:prstGeom prst="rect">
            <a:avLst/>
          </a:prstGeom>
        </p:spPr>
      </p:pic>
      <p:sp>
        <p:nvSpPr>
          <p:cNvPr id="11" name="Rectangle 10">
            <a:extLst>
              <a:ext uri="{FF2B5EF4-FFF2-40B4-BE49-F238E27FC236}">
                <a16:creationId xmlns:a16="http://schemas.microsoft.com/office/drawing/2014/main" id="{8374CAD6-66FB-F8A3-17EF-9058E3D9E4EB}"/>
              </a:ext>
            </a:extLst>
          </p:cNvPr>
          <p:cNvSpPr/>
          <p:nvPr/>
        </p:nvSpPr>
        <p:spPr>
          <a:xfrm>
            <a:off x="0" y="6440489"/>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14" name="TextBox 13">
            <a:extLst>
              <a:ext uri="{FF2B5EF4-FFF2-40B4-BE49-F238E27FC236}">
                <a16:creationId xmlns:a16="http://schemas.microsoft.com/office/drawing/2014/main" id="{755DA226-157D-F51D-FF77-84542FEF2541}"/>
              </a:ext>
            </a:extLst>
          </p:cNvPr>
          <p:cNvSpPr txBox="1"/>
          <p:nvPr/>
        </p:nvSpPr>
        <p:spPr>
          <a:xfrm>
            <a:off x="603850" y="1673525"/>
            <a:ext cx="4306376" cy="4524315"/>
          </a:xfrm>
          <a:prstGeom prst="rect">
            <a:avLst/>
          </a:prstGeom>
          <a:noFill/>
        </p:spPr>
        <p:txBody>
          <a:bodyPr wrap="square">
            <a:spAutoFit/>
          </a:bodyPr>
          <a:lstStyle/>
          <a:p>
            <a:pPr marL="342900" lvl="0" indent="-342900">
              <a:buSzPts val="1000"/>
              <a:buFont typeface="Symbol" pitchFamily="2" charset="2"/>
              <a:buChar char=""/>
              <a:tabLst>
                <a:tab pos="457200" algn="l"/>
              </a:tabLst>
            </a:pPr>
            <a:r>
              <a:rPr lang="en-GR" b="1" dirty="0">
                <a:effectLst/>
                <a:ea typeface="Times New Roman" panose="02020603050405020304" pitchFamily="18" charset="0"/>
                <a:cs typeface="Times New Roman" panose="02020603050405020304" pitchFamily="18" charset="0"/>
              </a:rPr>
              <a:t>Key Technologies:</a:t>
            </a:r>
            <a:endParaRPr lang="en-GR" dirty="0">
              <a:effectLst/>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b="1" dirty="0">
                <a:effectLst/>
                <a:ea typeface="Times New Roman" panose="02020603050405020304" pitchFamily="18" charset="0"/>
                <a:cs typeface="Times New Roman" panose="02020603050405020304" pitchFamily="18" charset="0"/>
              </a:rPr>
              <a:t>Induction Cooktops:</a:t>
            </a:r>
            <a:r>
              <a:rPr lang="en-GR" dirty="0">
                <a:effectLst/>
                <a:ea typeface="Times New Roman" panose="02020603050405020304" pitchFamily="18" charset="0"/>
                <a:cs typeface="Times New Roman" panose="02020603050405020304" pitchFamily="18" charset="0"/>
              </a:rPr>
              <a:t> More efficient than traditional electric cooktops, as they heat the pan directly.</a:t>
            </a:r>
            <a:endParaRPr lang="en-GR" dirty="0">
              <a:effectLst/>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b="1" dirty="0">
                <a:effectLst/>
                <a:ea typeface="Times New Roman" panose="02020603050405020304" pitchFamily="18" charset="0"/>
                <a:cs typeface="Times New Roman" panose="02020603050405020304" pitchFamily="18" charset="0"/>
              </a:rPr>
              <a:t>Combi Ovens:</a:t>
            </a:r>
            <a:r>
              <a:rPr lang="en-GR" dirty="0">
                <a:effectLst/>
                <a:ea typeface="Times New Roman" panose="02020603050405020304" pitchFamily="18" charset="0"/>
                <a:cs typeface="Times New Roman" panose="02020603050405020304" pitchFamily="18" charset="0"/>
              </a:rPr>
              <a:t> Combine convection and steam cooking for faster, more energy-efficient results.</a:t>
            </a:r>
            <a:endParaRPr lang="en-GR" dirty="0">
              <a:effectLst/>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b="1" dirty="0">
                <a:effectLst/>
                <a:ea typeface="Times New Roman" panose="02020603050405020304" pitchFamily="18" charset="0"/>
                <a:cs typeface="Times New Roman" panose="02020603050405020304" pitchFamily="18" charset="0"/>
              </a:rPr>
              <a:t>High-Efficiency Refrigeration:</a:t>
            </a:r>
            <a:r>
              <a:rPr lang="en-GR" dirty="0">
                <a:effectLst/>
                <a:ea typeface="Times New Roman" panose="02020603050405020304" pitchFamily="18" charset="0"/>
                <a:cs typeface="Times New Roman" panose="02020603050405020304" pitchFamily="18" charset="0"/>
              </a:rPr>
              <a:t> Units with better insulation and smart temperature controls.</a:t>
            </a:r>
            <a:endParaRPr lang="en-GR" dirty="0">
              <a:effectLst/>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b="1" dirty="0">
                <a:effectLst/>
                <a:ea typeface="Times New Roman" panose="02020603050405020304" pitchFamily="18" charset="0"/>
                <a:cs typeface="Times New Roman" panose="02020603050405020304" pitchFamily="18" charset="0"/>
              </a:rPr>
              <a:t>LED Lighting:</a:t>
            </a:r>
            <a:r>
              <a:rPr lang="en-GR" dirty="0">
                <a:effectLst/>
                <a:ea typeface="Times New Roman" panose="02020603050405020304" pitchFamily="18" charset="0"/>
                <a:cs typeface="Times New Roman" panose="02020603050405020304" pitchFamily="18" charset="0"/>
              </a:rPr>
              <a:t> Significantly reduces energy consumption in the galley.</a:t>
            </a:r>
            <a:endParaRPr lang="en-GR" dirty="0">
              <a:effectLst/>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b="1" dirty="0">
                <a:effectLst/>
                <a:ea typeface="Times New Roman" panose="02020603050405020304" pitchFamily="18" charset="0"/>
                <a:cs typeface="Times New Roman" panose="02020603050405020304" pitchFamily="18" charset="0"/>
              </a:rPr>
              <a:t>Smart Monitoring Systems:</a:t>
            </a:r>
            <a:r>
              <a:rPr lang="en-GR" dirty="0">
                <a:effectLst/>
                <a:ea typeface="Times New Roman" panose="02020603050405020304" pitchFamily="18" charset="0"/>
                <a:cs typeface="Times New Roman" panose="02020603050405020304" pitchFamily="18" charset="0"/>
              </a:rPr>
              <a:t> Provide real-time data on energy usage, helping to identify and address inefficiencies</a:t>
            </a:r>
            <a:r>
              <a:rPr lang="en-GR" sz="1400" dirty="0">
                <a:effectLst/>
                <a:ea typeface="Times New Roman" panose="02020603050405020304" pitchFamily="18" charset="0"/>
                <a:cs typeface="Times New Roman" panose="02020603050405020304" pitchFamily="18" charset="0"/>
              </a:rPr>
              <a:t>.</a:t>
            </a:r>
            <a:endParaRPr lang="en-GR" sz="1400" dirty="0">
              <a:effectLst/>
              <a:ea typeface="Calibri" panose="020F0502020204030204" pitchFamily="34" charset="0"/>
              <a:cs typeface="Times New Roman" panose="02020603050405020304" pitchFamily="18" charset="0"/>
            </a:endParaRPr>
          </a:p>
        </p:txBody>
      </p:sp>
      <p:pic>
        <p:nvPicPr>
          <p:cNvPr id="3" name="Graphic 2" descr="Chef">
            <a:extLst>
              <a:ext uri="{FF2B5EF4-FFF2-40B4-BE49-F238E27FC236}">
                <a16:creationId xmlns:a16="http://schemas.microsoft.com/office/drawing/2014/main" id="{DE95FD3B-92D3-A66E-52EC-A76104913B0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113916" y="1599780"/>
            <a:ext cx="3620021" cy="3620021"/>
          </a:xfrm>
          <a:prstGeom prst="rect">
            <a:avLst/>
          </a:prstGeom>
        </p:spPr>
      </p:pic>
    </p:spTree>
    <p:extLst>
      <p:ext uri="{BB962C8B-B14F-4D97-AF65-F5344CB8AC3E}">
        <p14:creationId xmlns:p14="http://schemas.microsoft.com/office/powerpoint/2010/main" val="2988495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ADCE1-39E1-6A77-C6A8-DE2DEE2BC74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32502F4F-863C-ECDF-F2F6-C1F6C282818B}"/>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A574B49-120E-348E-1F51-6319BF695383}"/>
              </a:ext>
            </a:extLst>
          </p:cNvPr>
          <p:cNvSpPr>
            <a:spLocks noGrp="1"/>
          </p:cNvSpPr>
          <p:nvPr>
            <p:ph type="title"/>
          </p:nvPr>
        </p:nvSpPr>
        <p:spPr>
          <a:xfrm>
            <a:off x="0" y="733110"/>
            <a:ext cx="9115424"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4</a:t>
            </a:r>
            <a:r>
              <a:rPr lang="en-US" sz="2400" b="1" noProof="0" dirty="0">
                <a:latin typeface="Times New Roman" panose="02020603050405020304" pitchFamily="18" charset="0"/>
                <a:cs typeface="Times New Roman" panose="02020603050405020304" pitchFamily="18" charset="0"/>
              </a:rPr>
              <a:t>. Equipment &amp; Technology</a:t>
            </a:r>
            <a:br>
              <a:rPr lang="en-US" sz="2400" b="1" noProof="0" dirty="0">
                <a:latin typeface="Times New Roman" panose="02020603050405020304" pitchFamily="18" charset="0"/>
                <a:cs typeface="Times New Roman" panose="02020603050405020304" pitchFamily="18" charset="0"/>
              </a:rPr>
            </a:br>
            <a:endParaRPr lang="en-US"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8DBD0720-1313-F052-0B61-62B4722E6D52}"/>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3031CB4-8108-37F0-5C63-CADB2DBB28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BD3351A-B474-FE3E-619B-2A0990067E03}"/>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4CF0CCB-EB5A-2BD4-BD61-97A34AE99B76}"/>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42A2EA5-4B9E-2BA0-D406-7A894EDEE3D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41F2790-47E2-220D-6B2C-7E5B2993EBF3}"/>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29BA608-6038-90CF-03B9-3FAF3C47C420}"/>
              </a:ext>
            </a:extLst>
          </p:cNvPr>
          <p:cNvPicPr>
            <a:picLocks noChangeAspect="1"/>
          </p:cNvPicPr>
          <p:nvPr/>
        </p:nvPicPr>
        <p:blipFill>
          <a:blip r:embed="rId9"/>
          <a:stretch>
            <a:fillRect/>
          </a:stretch>
        </p:blipFill>
        <p:spPr>
          <a:xfrm>
            <a:off x="7704595" y="0"/>
            <a:ext cx="1227464" cy="1224789"/>
          </a:xfrm>
          <a:prstGeom prst="rect">
            <a:avLst/>
          </a:prstGeom>
        </p:spPr>
      </p:pic>
      <p:sp>
        <p:nvSpPr>
          <p:cNvPr id="11" name="Rectangle 10">
            <a:extLst>
              <a:ext uri="{FF2B5EF4-FFF2-40B4-BE49-F238E27FC236}">
                <a16:creationId xmlns:a16="http://schemas.microsoft.com/office/drawing/2014/main" id="{8374CAD6-66FB-F8A3-17EF-9058E3D9E4EB}"/>
              </a:ext>
            </a:extLst>
          </p:cNvPr>
          <p:cNvSpPr/>
          <p:nvPr/>
        </p:nvSpPr>
        <p:spPr>
          <a:xfrm>
            <a:off x="0" y="6415775"/>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14" name="TextBox 13">
            <a:extLst>
              <a:ext uri="{FF2B5EF4-FFF2-40B4-BE49-F238E27FC236}">
                <a16:creationId xmlns:a16="http://schemas.microsoft.com/office/drawing/2014/main" id="{755DA226-157D-F51D-FF77-84542FEF2541}"/>
              </a:ext>
            </a:extLst>
          </p:cNvPr>
          <p:cNvSpPr txBox="1"/>
          <p:nvPr/>
        </p:nvSpPr>
        <p:spPr>
          <a:xfrm>
            <a:off x="34506" y="1173192"/>
            <a:ext cx="6193121" cy="5447645"/>
          </a:xfrm>
          <a:prstGeom prst="rect">
            <a:avLst/>
          </a:prstGeom>
          <a:noFill/>
        </p:spPr>
        <p:txBody>
          <a:bodyPr wrap="square">
            <a:spAutoFit/>
          </a:bodyPr>
          <a:lstStyle/>
          <a:p>
            <a:r>
              <a:rPr lang="en-GB" sz="1600" dirty="0"/>
              <a:t>To save energy in a ship's galley, install energy-efficient equipment like induction cookers and modern convection ovens, smart monitoring systems to control usage, LED lighting, and water-saving dishwashers. Choose ENERGY STAR-certified appliances and multifunctional equipment to optimize space and power, which significantly reduces overall consumption. </a:t>
            </a:r>
          </a:p>
          <a:p>
            <a:pPr marL="171450" indent="-171450">
              <a:buFont typeface="Arial" panose="020B0604020202020204" pitchFamily="34" charset="0"/>
              <a:buChar char="•"/>
            </a:pPr>
            <a:r>
              <a:rPr lang="en-GB" sz="1600" b="1" dirty="0">
                <a:effectLst/>
              </a:rPr>
              <a:t>Cooking &amp; Refrigeration Equipment </a:t>
            </a:r>
          </a:p>
          <a:p>
            <a:pPr marL="628650" lvl="1" indent="-171450">
              <a:buFont typeface="Courier New" panose="02070309020205020404" pitchFamily="49" charset="0"/>
              <a:buChar char="o"/>
            </a:pPr>
            <a:r>
              <a:rPr lang="en-GB" sz="1600" b="1" dirty="0">
                <a:effectLst/>
              </a:rPr>
              <a:t>Induction cookers and convection ovens:</a:t>
            </a:r>
            <a:r>
              <a:rPr lang="en-GB" sz="1600" dirty="0">
                <a:effectLst/>
              </a:rPr>
              <a:t> These consume less energy and shorten cooking times compared to traditional methods, providing better energy efficiency. </a:t>
            </a:r>
          </a:p>
          <a:p>
            <a:pPr marL="628650" lvl="1" indent="-171450">
              <a:buFont typeface="Courier New" panose="02070309020205020404" pitchFamily="49" charset="0"/>
              <a:buChar char="o"/>
            </a:pPr>
            <a:r>
              <a:rPr lang="en-GB" sz="1600" b="1" dirty="0">
                <a:effectLst/>
              </a:rPr>
              <a:t>Modern coolers and freezers:</a:t>
            </a:r>
            <a:r>
              <a:rPr lang="en-GB" sz="1600" dirty="0">
                <a:effectLst/>
              </a:rPr>
              <a:t> Select energy-efficient models and perform regular maintenance to ensure they maintain peak performance and efficiency. </a:t>
            </a:r>
          </a:p>
          <a:p>
            <a:pPr marL="171450" indent="-171450">
              <a:buFont typeface="Arial" panose="020B0604020202020204" pitchFamily="34" charset="0"/>
              <a:buChar char="•"/>
            </a:pPr>
            <a:r>
              <a:rPr lang="en-GB" sz="1600" b="1" dirty="0">
                <a:effectLst/>
              </a:rPr>
              <a:t>Lighting </a:t>
            </a:r>
          </a:p>
          <a:p>
            <a:pPr marL="628650" lvl="1" indent="-171450">
              <a:buFont typeface="Courier New" panose="02070309020205020404" pitchFamily="49" charset="0"/>
              <a:buChar char="o"/>
            </a:pPr>
            <a:r>
              <a:rPr lang="en-GB" sz="1600" b="1" dirty="0">
                <a:effectLst/>
              </a:rPr>
              <a:t>LED lighting:</a:t>
            </a:r>
            <a:r>
              <a:rPr lang="en-GB" sz="1600" dirty="0">
                <a:effectLst/>
              </a:rPr>
              <a:t> Install LED fixtures, which consume less energy and have lower operating costs due to their longer lifespan and lower maintenance requirements. </a:t>
            </a:r>
          </a:p>
          <a:p>
            <a:pPr marL="171450" indent="-171450">
              <a:buFont typeface="Arial" panose="020B0604020202020204" pitchFamily="34" charset="0"/>
              <a:buChar char="•"/>
            </a:pPr>
            <a:r>
              <a:rPr lang="en-GB" sz="1600" b="1" dirty="0">
                <a:effectLst/>
              </a:rPr>
              <a:t>Water Systems </a:t>
            </a:r>
          </a:p>
          <a:p>
            <a:pPr marL="628650" lvl="1" indent="-171450">
              <a:buFont typeface="Courier New" panose="02070309020205020404" pitchFamily="49" charset="0"/>
              <a:buChar char="o"/>
            </a:pPr>
            <a:r>
              <a:rPr lang="en-GB" sz="1600" b="1" dirty="0">
                <a:effectLst/>
              </a:rPr>
              <a:t>Water-saving dishwashers:</a:t>
            </a:r>
            <a:r>
              <a:rPr lang="en-GB" sz="1600" dirty="0">
                <a:effectLst/>
              </a:rPr>
              <a:t> </a:t>
            </a:r>
            <a:r>
              <a:rPr lang="en-GB" sz="1600" dirty="0" err="1">
                <a:effectLst/>
              </a:rPr>
              <a:t>Opt</a:t>
            </a:r>
            <a:r>
              <a:rPr lang="en-GB" sz="1600" dirty="0">
                <a:effectLst/>
              </a:rPr>
              <a:t> for water-efficient dishwashers, which reduce both water usage and the energy needed to heat water. </a:t>
            </a:r>
          </a:p>
          <a:p>
            <a:pPr lvl="0">
              <a:buSzPts val="1000"/>
              <a:tabLst>
                <a:tab pos="457200" algn="l"/>
              </a:tabLst>
            </a:pP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phic 2" descr="Chef">
            <a:extLst>
              <a:ext uri="{FF2B5EF4-FFF2-40B4-BE49-F238E27FC236}">
                <a16:creationId xmlns:a16="http://schemas.microsoft.com/office/drawing/2014/main" id="{A1EF0DDB-4D69-B8FB-D727-98152B7083F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82596" y="1203540"/>
            <a:ext cx="3620021" cy="3620021"/>
          </a:xfrm>
          <a:prstGeom prst="rect">
            <a:avLst/>
          </a:prstGeom>
        </p:spPr>
      </p:pic>
    </p:spTree>
    <p:extLst>
      <p:ext uri="{BB962C8B-B14F-4D97-AF65-F5344CB8AC3E}">
        <p14:creationId xmlns:p14="http://schemas.microsoft.com/office/powerpoint/2010/main" val="3206867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ADCE1-39E1-6A77-C6A8-DE2DEE2BC74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32502F4F-863C-ECDF-F2F6-C1F6C282818B}"/>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A574B49-120E-348E-1F51-6319BF695383}"/>
              </a:ext>
            </a:extLst>
          </p:cNvPr>
          <p:cNvSpPr>
            <a:spLocks noGrp="1"/>
          </p:cNvSpPr>
          <p:nvPr>
            <p:ph type="title"/>
          </p:nvPr>
        </p:nvSpPr>
        <p:spPr>
          <a:xfrm>
            <a:off x="0" y="733110"/>
            <a:ext cx="9115424"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4</a:t>
            </a:r>
            <a:r>
              <a:rPr lang="en-US" sz="2400" b="1" noProof="0" dirty="0">
                <a:latin typeface="Times New Roman" panose="02020603050405020304" pitchFamily="18" charset="0"/>
                <a:cs typeface="Times New Roman" panose="02020603050405020304" pitchFamily="18" charset="0"/>
              </a:rPr>
              <a:t>. Equipment &amp; Technology</a:t>
            </a:r>
            <a:br>
              <a:rPr lang="en-US" sz="2400" b="1" noProof="0" dirty="0">
                <a:latin typeface="Times New Roman" panose="02020603050405020304" pitchFamily="18" charset="0"/>
                <a:cs typeface="Times New Roman" panose="02020603050405020304" pitchFamily="18" charset="0"/>
              </a:rPr>
            </a:br>
            <a:endParaRPr lang="en-US"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8DBD0720-1313-F052-0B61-62B4722E6D52}"/>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3031CB4-8108-37F0-5C63-CADB2DBB28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BD3351A-B474-FE3E-619B-2A0990067E03}"/>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4CF0CCB-EB5A-2BD4-BD61-97A34AE99B76}"/>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42A2EA5-4B9E-2BA0-D406-7A894EDEE3D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41F2790-47E2-220D-6B2C-7E5B2993EBF3}"/>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29BA608-6038-90CF-03B9-3FAF3C47C420}"/>
              </a:ext>
            </a:extLst>
          </p:cNvPr>
          <p:cNvPicPr>
            <a:picLocks noChangeAspect="1"/>
          </p:cNvPicPr>
          <p:nvPr/>
        </p:nvPicPr>
        <p:blipFill>
          <a:blip r:embed="rId9"/>
          <a:stretch>
            <a:fillRect/>
          </a:stretch>
        </p:blipFill>
        <p:spPr>
          <a:xfrm>
            <a:off x="7704595" y="0"/>
            <a:ext cx="1227464" cy="1224789"/>
          </a:xfrm>
          <a:prstGeom prst="rect">
            <a:avLst/>
          </a:prstGeom>
        </p:spPr>
      </p:pic>
      <p:sp>
        <p:nvSpPr>
          <p:cNvPr id="11" name="Rectangle 10">
            <a:extLst>
              <a:ext uri="{FF2B5EF4-FFF2-40B4-BE49-F238E27FC236}">
                <a16:creationId xmlns:a16="http://schemas.microsoft.com/office/drawing/2014/main" id="{8374CAD6-66FB-F8A3-17EF-9058E3D9E4EB}"/>
              </a:ext>
            </a:extLst>
          </p:cNvPr>
          <p:cNvSpPr/>
          <p:nvPr/>
        </p:nvSpPr>
        <p:spPr>
          <a:xfrm>
            <a:off x="0" y="6428132"/>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14" name="TextBox 13">
            <a:extLst>
              <a:ext uri="{FF2B5EF4-FFF2-40B4-BE49-F238E27FC236}">
                <a16:creationId xmlns:a16="http://schemas.microsoft.com/office/drawing/2014/main" id="{755DA226-157D-F51D-FF77-84542FEF2541}"/>
              </a:ext>
            </a:extLst>
          </p:cNvPr>
          <p:cNvSpPr txBox="1"/>
          <p:nvPr/>
        </p:nvSpPr>
        <p:spPr>
          <a:xfrm>
            <a:off x="34506" y="1173192"/>
            <a:ext cx="5460897" cy="5447645"/>
          </a:xfrm>
          <a:prstGeom prst="rect">
            <a:avLst/>
          </a:prstGeom>
          <a:noFill/>
        </p:spPr>
        <p:txBody>
          <a:bodyPr wrap="square">
            <a:spAutoFit/>
          </a:bodyPr>
          <a:lstStyle/>
          <a:p>
            <a:pPr marL="171450" indent="-171450">
              <a:buFont typeface="Arial" panose="020B0604020202020204" pitchFamily="34" charset="0"/>
              <a:buChar char="•"/>
            </a:pPr>
            <a:r>
              <a:rPr lang="en-GB" sz="1600" b="1" dirty="0">
                <a:effectLst/>
              </a:rPr>
              <a:t>Smart Technology &amp; Systems </a:t>
            </a:r>
          </a:p>
          <a:p>
            <a:pPr marL="628650" lvl="1" indent="-171450">
              <a:buFont typeface="Courier New" panose="02070309020205020404" pitchFamily="49" charset="0"/>
              <a:buChar char="o"/>
            </a:pPr>
            <a:r>
              <a:rPr lang="en-GB" sz="1600" b="1" dirty="0">
                <a:effectLst/>
              </a:rPr>
              <a:t>Energy management systems: </a:t>
            </a:r>
            <a:r>
              <a:rPr lang="en-GB" sz="1600" dirty="0">
                <a:effectLst/>
              </a:rPr>
              <a:t>Install smart systems like </a:t>
            </a:r>
            <a:r>
              <a:rPr lang="en-GB" sz="1600" dirty="0" err="1">
                <a:effectLst/>
              </a:rPr>
              <a:t>Ünoks’s</a:t>
            </a:r>
            <a:r>
              <a:rPr lang="en-GB" sz="1600" dirty="0">
                <a:effectLst/>
              </a:rPr>
              <a:t> GEM or </a:t>
            </a:r>
            <a:r>
              <a:rPr lang="en-GB" sz="1600" dirty="0" err="1">
                <a:effectLst/>
              </a:rPr>
              <a:t>SeaKing's</a:t>
            </a:r>
            <a:r>
              <a:rPr lang="en-GB" sz="1600" dirty="0">
                <a:effectLst/>
              </a:rPr>
              <a:t> CMS systems to monitor and control energy usage, preventing unnecessary consumption and optimizing when equipment is turned on or off. </a:t>
            </a:r>
          </a:p>
          <a:p>
            <a:pPr marL="628650" lvl="1" indent="-171450">
              <a:buFont typeface="Courier New" panose="02070309020205020404" pitchFamily="49" charset="0"/>
              <a:buChar char="o"/>
            </a:pPr>
            <a:r>
              <a:rPr lang="en-GB" sz="1600" b="1" dirty="0"/>
              <a:t>Demand-based ventilation:  </a:t>
            </a:r>
            <a:r>
              <a:rPr lang="en-GB" sz="1600" dirty="0"/>
              <a:t>Utilize ventilation systems that automatically adjust based on actual cooking activity, significantly reducing energy waste. </a:t>
            </a:r>
          </a:p>
          <a:p>
            <a:pPr marL="171450" indent="-171450">
              <a:buFont typeface="Arial" panose="020B0604020202020204" pitchFamily="34" charset="0"/>
              <a:buChar char="•"/>
            </a:pPr>
            <a:r>
              <a:rPr lang="en-GB" sz="1600" b="1" dirty="0">
                <a:effectLst/>
              </a:rPr>
              <a:t>Equipment Selection &amp; Design </a:t>
            </a:r>
          </a:p>
          <a:p>
            <a:pPr marL="628650" lvl="1" indent="-171450">
              <a:buFont typeface="Courier New" panose="02070309020205020404" pitchFamily="49" charset="0"/>
              <a:buChar char="o"/>
            </a:pPr>
            <a:r>
              <a:rPr lang="en-GB" sz="1600" b="1" dirty="0">
                <a:effectLst/>
              </a:rPr>
              <a:t>Energy Star certification:</a:t>
            </a:r>
            <a:r>
              <a:rPr lang="en-GB" sz="1600" dirty="0">
                <a:effectLst/>
              </a:rPr>
              <a:t> When purchasing new equipment, look for the ENERGY STAR label to ensure it meets high energy-saving standards. </a:t>
            </a:r>
          </a:p>
          <a:p>
            <a:pPr marL="628650" lvl="1" indent="-171450">
              <a:buFont typeface="Courier New" panose="02070309020205020404" pitchFamily="49" charset="0"/>
              <a:buChar char="o"/>
            </a:pPr>
            <a:r>
              <a:rPr lang="en-GB" sz="1600" b="1" dirty="0"/>
              <a:t>Multifunctional equipment:</a:t>
            </a:r>
            <a:r>
              <a:rPr lang="en-GB" sz="1600" dirty="0"/>
              <a:t> Select appliances that combine multiple functions into one, saving space and optimizing energy use in limited ship galley environments. </a:t>
            </a:r>
          </a:p>
          <a:p>
            <a:pPr marL="628650" lvl="1" indent="-171450">
              <a:buFont typeface="Courier New" panose="02070309020205020404" pitchFamily="49" charset="0"/>
              <a:buChar char="o"/>
            </a:pPr>
            <a:r>
              <a:rPr lang="en-GB" sz="1600" b="1" dirty="0"/>
              <a:t>Corrosion-resistant materials: </a:t>
            </a:r>
            <a:r>
              <a:rPr lang="en-GB" sz="1600" dirty="0"/>
              <a:t>Choose durable, corrosion-resistant materials like stainless steel to prolong the life of equipment and reduce replacement needs. </a:t>
            </a:r>
          </a:p>
          <a:p>
            <a:pPr lvl="0">
              <a:buSzPts val="1000"/>
              <a:tabLst>
                <a:tab pos="457200" algn="l"/>
              </a:tabLst>
            </a:pP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phic 2" descr="Chef">
            <a:extLst>
              <a:ext uri="{FF2B5EF4-FFF2-40B4-BE49-F238E27FC236}">
                <a16:creationId xmlns:a16="http://schemas.microsoft.com/office/drawing/2014/main" id="{C5D83192-C845-8EDF-4BA8-7D14BFACD59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82596" y="1203540"/>
            <a:ext cx="3620021" cy="3620021"/>
          </a:xfrm>
          <a:prstGeom prst="rect">
            <a:avLst/>
          </a:prstGeom>
        </p:spPr>
      </p:pic>
    </p:spTree>
    <p:extLst>
      <p:ext uri="{BB962C8B-B14F-4D97-AF65-F5344CB8AC3E}">
        <p14:creationId xmlns:p14="http://schemas.microsoft.com/office/powerpoint/2010/main" val="2834742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ADCE1-39E1-6A77-C6A8-DE2DEE2BC74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32502F4F-863C-ECDF-F2F6-C1F6C282818B}"/>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A574B49-120E-348E-1F51-6319BF695383}"/>
              </a:ext>
            </a:extLst>
          </p:cNvPr>
          <p:cNvSpPr>
            <a:spLocks noGrp="1"/>
          </p:cNvSpPr>
          <p:nvPr>
            <p:ph type="title"/>
          </p:nvPr>
        </p:nvSpPr>
        <p:spPr>
          <a:xfrm>
            <a:off x="0" y="733110"/>
            <a:ext cx="9115424"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4</a:t>
            </a:r>
            <a:r>
              <a:rPr lang="en-US" sz="2400" b="1" noProof="0" dirty="0">
                <a:latin typeface="Times New Roman" panose="02020603050405020304" pitchFamily="18" charset="0"/>
                <a:cs typeface="Times New Roman" panose="02020603050405020304" pitchFamily="18" charset="0"/>
              </a:rPr>
              <a:t>. Equipment &amp; Technology</a:t>
            </a:r>
            <a:br>
              <a:rPr lang="en-US" sz="2400" b="1" noProof="0" dirty="0">
                <a:latin typeface="Times New Roman" panose="02020603050405020304" pitchFamily="18" charset="0"/>
                <a:cs typeface="Times New Roman" panose="02020603050405020304" pitchFamily="18" charset="0"/>
              </a:rPr>
            </a:br>
            <a:endParaRPr lang="en-US"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8DBD0720-1313-F052-0B61-62B4722E6D52}"/>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3031CB4-8108-37F0-5C63-CADB2DBB28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BD3351A-B474-FE3E-619B-2A0990067E03}"/>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4CF0CCB-EB5A-2BD4-BD61-97A34AE99B76}"/>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42A2EA5-4B9E-2BA0-D406-7A894EDEE3D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41F2790-47E2-220D-6B2C-7E5B2993EBF3}"/>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29BA608-6038-90CF-03B9-3FAF3C47C420}"/>
              </a:ext>
            </a:extLst>
          </p:cNvPr>
          <p:cNvPicPr>
            <a:picLocks noChangeAspect="1"/>
          </p:cNvPicPr>
          <p:nvPr/>
        </p:nvPicPr>
        <p:blipFill>
          <a:blip r:embed="rId9"/>
          <a:stretch>
            <a:fillRect/>
          </a:stretch>
        </p:blipFill>
        <p:spPr>
          <a:xfrm>
            <a:off x="7704595" y="0"/>
            <a:ext cx="1227464" cy="1224789"/>
          </a:xfrm>
          <a:prstGeom prst="rect">
            <a:avLst/>
          </a:prstGeom>
        </p:spPr>
      </p:pic>
      <p:sp>
        <p:nvSpPr>
          <p:cNvPr id="11" name="Rectangle 10">
            <a:extLst>
              <a:ext uri="{FF2B5EF4-FFF2-40B4-BE49-F238E27FC236}">
                <a16:creationId xmlns:a16="http://schemas.microsoft.com/office/drawing/2014/main" id="{8374CAD6-66FB-F8A3-17EF-9058E3D9E4EB}"/>
              </a:ext>
            </a:extLst>
          </p:cNvPr>
          <p:cNvSpPr/>
          <p:nvPr/>
        </p:nvSpPr>
        <p:spPr>
          <a:xfrm>
            <a:off x="0" y="6428132"/>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14" name="TextBox 13">
            <a:extLst>
              <a:ext uri="{FF2B5EF4-FFF2-40B4-BE49-F238E27FC236}">
                <a16:creationId xmlns:a16="http://schemas.microsoft.com/office/drawing/2014/main" id="{755DA226-157D-F51D-FF77-84542FEF2541}"/>
              </a:ext>
            </a:extLst>
          </p:cNvPr>
          <p:cNvSpPr txBox="1"/>
          <p:nvPr/>
        </p:nvSpPr>
        <p:spPr>
          <a:xfrm>
            <a:off x="34506" y="1173192"/>
            <a:ext cx="8932059" cy="461665"/>
          </a:xfrm>
          <a:prstGeom prst="rect">
            <a:avLst/>
          </a:prstGeom>
          <a:noFill/>
        </p:spPr>
        <p:txBody>
          <a:bodyPr wrap="square">
            <a:spAutoFit/>
          </a:bodyPr>
          <a:lstStyle/>
          <a:p>
            <a:pPr lvl="0">
              <a:buSzPts val="1000"/>
              <a:tabLst>
                <a:tab pos="457200" algn="l"/>
              </a:tabLst>
            </a:pPr>
            <a:r>
              <a:rPr lang="en-GR" sz="1200" dirty="0">
                <a:effectLst/>
                <a:latin typeface="Calibri" panose="020F0502020204030204" pitchFamily="34" charset="0"/>
                <a:ea typeface="Calibri" panose="020F0502020204030204" pitchFamily="34" charset="0"/>
                <a:cs typeface="Times New Roman" panose="02020603050405020304" pitchFamily="18" charset="0"/>
              </a:rPr>
              <a:t>Read the following text and then answer the questions below</a:t>
            </a:r>
          </a:p>
          <a:p>
            <a:pPr lvl="0">
              <a:buSzPts val="1000"/>
              <a:tabLst>
                <a:tab pos="457200" algn="l"/>
              </a:tabLst>
            </a:pP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04CB6244-CAF2-BFDB-C640-8C4072F91727}"/>
              </a:ext>
            </a:extLst>
          </p:cNvPr>
          <p:cNvPicPr>
            <a:picLocks noChangeAspect="1"/>
          </p:cNvPicPr>
          <p:nvPr/>
        </p:nvPicPr>
        <p:blipFill>
          <a:blip r:embed="rId10"/>
          <a:stretch>
            <a:fillRect/>
          </a:stretch>
        </p:blipFill>
        <p:spPr>
          <a:xfrm>
            <a:off x="1018902" y="1430382"/>
            <a:ext cx="7439297" cy="4184605"/>
          </a:xfrm>
          <a:prstGeom prst="rect">
            <a:avLst/>
          </a:prstGeom>
        </p:spPr>
      </p:pic>
    </p:spTree>
    <p:extLst>
      <p:ext uri="{BB962C8B-B14F-4D97-AF65-F5344CB8AC3E}">
        <p14:creationId xmlns:p14="http://schemas.microsoft.com/office/powerpoint/2010/main" val="1484039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ADCE1-39E1-6A77-C6A8-DE2DEE2BC74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32502F4F-863C-ECDF-F2F6-C1F6C282818B}"/>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A574B49-120E-348E-1F51-6319BF695383}"/>
              </a:ext>
            </a:extLst>
          </p:cNvPr>
          <p:cNvSpPr>
            <a:spLocks noGrp="1"/>
          </p:cNvSpPr>
          <p:nvPr>
            <p:ph type="title"/>
          </p:nvPr>
        </p:nvSpPr>
        <p:spPr>
          <a:xfrm>
            <a:off x="0" y="733110"/>
            <a:ext cx="9115424"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4</a:t>
            </a:r>
            <a:r>
              <a:rPr lang="en-US" sz="2400" b="1" noProof="0" dirty="0">
                <a:latin typeface="Times New Roman" panose="02020603050405020304" pitchFamily="18" charset="0"/>
                <a:cs typeface="Times New Roman" panose="02020603050405020304" pitchFamily="18" charset="0"/>
              </a:rPr>
              <a:t>. Equipment &amp; Technology</a:t>
            </a:r>
            <a:br>
              <a:rPr lang="en-US" sz="2400" b="1" noProof="0" dirty="0">
                <a:latin typeface="Times New Roman" panose="02020603050405020304" pitchFamily="18" charset="0"/>
                <a:cs typeface="Times New Roman" panose="02020603050405020304" pitchFamily="18" charset="0"/>
              </a:rPr>
            </a:br>
            <a:endParaRPr lang="en-US"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8DBD0720-1313-F052-0B61-62B4722E6D52}"/>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3031CB4-8108-37F0-5C63-CADB2DBB28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BD3351A-B474-FE3E-619B-2A0990067E03}"/>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4CF0CCB-EB5A-2BD4-BD61-97A34AE99B76}"/>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42A2EA5-4B9E-2BA0-D406-7A894EDEE3D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41F2790-47E2-220D-6B2C-7E5B2993EBF3}"/>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29BA608-6038-90CF-03B9-3FAF3C47C420}"/>
              </a:ext>
            </a:extLst>
          </p:cNvPr>
          <p:cNvPicPr>
            <a:picLocks noChangeAspect="1"/>
          </p:cNvPicPr>
          <p:nvPr/>
        </p:nvPicPr>
        <p:blipFill>
          <a:blip r:embed="rId9"/>
          <a:stretch>
            <a:fillRect/>
          </a:stretch>
        </p:blipFill>
        <p:spPr>
          <a:xfrm>
            <a:off x="7704595" y="0"/>
            <a:ext cx="1227464" cy="1224789"/>
          </a:xfrm>
          <a:prstGeom prst="rect">
            <a:avLst/>
          </a:prstGeom>
        </p:spPr>
      </p:pic>
      <p:sp>
        <p:nvSpPr>
          <p:cNvPr id="11" name="Rectangle 10">
            <a:extLst>
              <a:ext uri="{FF2B5EF4-FFF2-40B4-BE49-F238E27FC236}">
                <a16:creationId xmlns:a16="http://schemas.microsoft.com/office/drawing/2014/main" id="{8374CAD6-66FB-F8A3-17EF-9058E3D9E4EB}"/>
              </a:ext>
            </a:extLst>
          </p:cNvPr>
          <p:cNvSpPr/>
          <p:nvPr/>
        </p:nvSpPr>
        <p:spPr>
          <a:xfrm>
            <a:off x="0" y="6391062"/>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14" name="TextBox 13">
            <a:extLst>
              <a:ext uri="{FF2B5EF4-FFF2-40B4-BE49-F238E27FC236}">
                <a16:creationId xmlns:a16="http://schemas.microsoft.com/office/drawing/2014/main" id="{755DA226-157D-F51D-FF77-84542FEF2541}"/>
              </a:ext>
            </a:extLst>
          </p:cNvPr>
          <p:cNvSpPr txBox="1"/>
          <p:nvPr/>
        </p:nvSpPr>
        <p:spPr>
          <a:xfrm>
            <a:off x="34506" y="1173192"/>
            <a:ext cx="8932059" cy="461665"/>
          </a:xfrm>
          <a:prstGeom prst="rect">
            <a:avLst/>
          </a:prstGeom>
          <a:noFill/>
        </p:spPr>
        <p:txBody>
          <a:bodyPr wrap="square">
            <a:spAutoFit/>
          </a:bodyPr>
          <a:lstStyle/>
          <a:p>
            <a:pPr lvl="0">
              <a:buSzPts val="1000"/>
              <a:tabLst>
                <a:tab pos="457200" algn="l"/>
              </a:tabLst>
            </a:pPr>
            <a:r>
              <a:rPr lang="en-GR" sz="1200" dirty="0">
                <a:effectLst/>
                <a:latin typeface="Calibri" panose="020F0502020204030204" pitchFamily="34" charset="0"/>
                <a:ea typeface="Calibri" panose="020F0502020204030204" pitchFamily="34" charset="0"/>
                <a:cs typeface="Times New Roman" panose="02020603050405020304" pitchFamily="18" charset="0"/>
              </a:rPr>
              <a:t>Read the following text and then answer the questions below</a:t>
            </a:r>
          </a:p>
          <a:p>
            <a:pPr lvl="0">
              <a:buSzPts val="1000"/>
              <a:tabLst>
                <a:tab pos="457200" algn="l"/>
              </a:tabLst>
            </a:pP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C48DD34-5ABB-6E2F-CF40-F0D7B8CA709C}"/>
              </a:ext>
            </a:extLst>
          </p:cNvPr>
          <p:cNvPicPr>
            <a:picLocks noChangeAspect="1"/>
          </p:cNvPicPr>
          <p:nvPr/>
        </p:nvPicPr>
        <p:blipFill>
          <a:blip r:embed="rId10"/>
          <a:stretch>
            <a:fillRect/>
          </a:stretch>
        </p:blipFill>
        <p:spPr>
          <a:xfrm>
            <a:off x="685800" y="1491487"/>
            <a:ext cx="7772400" cy="4371975"/>
          </a:xfrm>
          <a:prstGeom prst="rect">
            <a:avLst/>
          </a:prstGeom>
        </p:spPr>
      </p:pic>
    </p:spTree>
    <p:extLst>
      <p:ext uri="{BB962C8B-B14F-4D97-AF65-F5344CB8AC3E}">
        <p14:creationId xmlns:p14="http://schemas.microsoft.com/office/powerpoint/2010/main" val="1206116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ADCE1-39E1-6A77-C6A8-DE2DEE2BC74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32502F4F-863C-ECDF-F2F6-C1F6C282818B}"/>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A574B49-120E-348E-1F51-6319BF695383}"/>
              </a:ext>
            </a:extLst>
          </p:cNvPr>
          <p:cNvSpPr>
            <a:spLocks noGrp="1"/>
          </p:cNvSpPr>
          <p:nvPr>
            <p:ph type="title"/>
          </p:nvPr>
        </p:nvSpPr>
        <p:spPr>
          <a:xfrm>
            <a:off x="0" y="733110"/>
            <a:ext cx="9115424"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4</a:t>
            </a:r>
            <a:r>
              <a:rPr lang="en-US" sz="2400" b="1" noProof="0" dirty="0">
                <a:latin typeface="Times New Roman" panose="02020603050405020304" pitchFamily="18" charset="0"/>
                <a:cs typeface="Times New Roman" panose="02020603050405020304" pitchFamily="18" charset="0"/>
              </a:rPr>
              <a:t>. Equipment &amp; Technology</a:t>
            </a:r>
            <a:br>
              <a:rPr lang="en-US" sz="2400" b="1" noProof="0" dirty="0">
                <a:latin typeface="Times New Roman" panose="02020603050405020304" pitchFamily="18" charset="0"/>
                <a:cs typeface="Times New Roman" panose="02020603050405020304" pitchFamily="18" charset="0"/>
              </a:rPr>
            </a:br>
            <a:endParaRPr lang="en-US"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8DBD0720-1313-F052-0B61-62B4722E6D52}"/>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3031CB4-8108-37F0-5C63-CADB2DBB28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BD3351A-B474-FE3E-619B-2A0990067E03}"/>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4CF0CCB-EB5A-2BD4-BD61-97A34AE99B76}"/>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42A2EA5-4B9E-2BA0-D406-7A894EDEE3D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41F2790-47E2-220D-6B2C-7E5B2993EBF3}"/>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29BA608-6038-90CF-03B9-3FAF3C47C420}"/>
              </a:ext>
            </a:extLst>
          </p:cNvPr>
          <p:cNvPicPr>
            <a:picLocks noChangeAspect="1"/>
          </p:cNvPicPr>
          <p:nvPr/>
        </p:nvPicPr>
        <p:blipFill>
          <a:blip r:embed="rId9"/>
          <a:stretch>
            <a:fillRect/>
          </a:stretch>
        </p:blipFill>
        <p:spPr>
          <a:xfrm>
            <a:off x="7704595" y="0"/>
            <a:ext cx="1227464" cy="1224789"/>
          </a:xfrm>
          <a:prstGeom prst="rect">
            <a:avLst/>
          </a:prstGeom>
        </p:spPr>
      </p:pic>
      <p:sp>
        <p:nvSpPr>
          <p:cNvPr id="11" name="Rectangle 10">
            <a:extLst>
              <a:ext uri="{FF2B5EF4-FFF2-40B4-BE49-F238E27FC236}">
                <a16:creationId xmlns:a16="http://schemas.microsoft.com/office/drawing/2014/main" id="{8374CAD6-66FB-F8A3-17EF-9058E3D9E4EB}"/>
              </a:ext>
            </a:extLst>
          </p:cNvPr>
          <p:cNvSpPr/>
          <p:nvPr/>
        </p:nvSpPr>
        <p:spPr>
          <a:xfrm>
            <a:off x="0" y="6551702"/>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14" name="TextBox 13">
            <a:extLst>
              <a:ext uri="{FF2B5EF4-FFF2-40B4-BE49-F238E27FC236}">
                <a16:creationId xmlns:a16="http://schemas.microsoft.com/office/drawing/2014/main" id="{755DA226-157D-F51D-FF77-84542FEF2541}"/>
              </a:ext>
            </a:extLst>
          </p:cNvPr>
          <p:cNvSpPr txBox="1"/>
          <p:nvPr/>
        </p:nvSpPr>
        <p:spPr>
          <a:xfrm>
            <a:off x="34506" y="1173192"/>
            <a:ext cx="8932059" cy="461665"/>
          </a:xfrm>
          <a:prstGeom prst="rect">
            <a:avLst/>
          </a:prstGeom>
          <a:noFill/>
        </p:spPr>
        <p:txBody>
          <a:bodyPr wrap="square">
            <a:spAutoFit/>
          </a:bodyPr>
          <a:lstStyle/>
          <a:p>
            <a:pPr lvl="0">
              <a:buSzPts val="1000"/>
              <a:tabLst>
                <a:tab pos="457200" algn="l"/>
              </a:tabLst>
            </a:pPr>
            <a:r>
              <a:rPr lang="en-GR" sz="1200" dirty="0">
                <a:effectLst/>
                <a:latin typeface="Calibri" panose="020F0502020204030204" pitchFamily="34" charset="0"/>
                <a:ea typeface="Calibri" panose="020F0502020204030204" pitchFamily="34" charset="0"/>
                <a:cs typeface="Times New Roman" panose="02020603050405020304" pitchFamily="18" charset="0"/>
              </a:rPr>
              <a:t>Read the following text and then answer the questions below</a:t>
            </a:r>
          </a:p>
          <a:p>
            <a:pPr lvl="0">
              <a:buSzPts val="1000"/>
              <a:tabLst>
                <a:tab pos="457200" algn="l"/>
              </a:tabLst>
            </a:pP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3EDAE8E-2141-5961-FA1E-68768A935194}"/>
              </a:ext>
            </a:extLst>
          </p:cNvPr>
          <p:cNvPicPr>
            <a:picLocks noChangeAspect="1"/>
          </p:cNvPicPr>
          <p:nvPr/>
        </p:nvPicPr>
        <p:blipFill>
          <a:blip r:embed="rId10"/>
          <a:stretch>
            <a:fillRect/>
          </a:stretch>
        </p:blipFill>
        <p:spPr>
          <a:xfrm>
            <a:off x="685800" y="1660454"/>
            <a:ext cx="7772400" cy="4371975"/>
          </a:xfrm>
          <a:prstGeom prst="rect">
            <a:avLst/>
          </a:prstGeom>
        </p:spPr>
      </p:pic>
    </p:spTree>
    <p:extLst>
      <p:ext uri="{BB962C8B-B14F-4D97-AF65-F5344CB8AC3E}">
        <p14:creationId xmlns:p14="http://schemas.microsoft.com/office/powerpoint/2010/main" val="4049016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383062" y="90848"/>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391062"/>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8" name="TextBox 7">
            <a:extLst>
              <a:ext uri="{FF2B5EF4-FFF2-40B4-BE49-F238E27FC236}">
                <a16:creationId xmlns:a16="http://schemas.microsoft.com/office/drawing/2014/main" id="{38966EF3-F5E6-BC0A-4951-647BFA1EB647}"/>
              </a:ext>
            </a:extLst>
          </p:cNvPr>
          <p:cNvSpPr txBox="1"/>
          <p:nvPr/>
        </p:nvSpPr>
        <p:spPr>
          <a:xfrm>
            <a:off x="389106" y="1420238"/>
            <a:ext cx="7886700" cy="5016758"/>
          </a:xfrm>
          <a:prstGeom prst="rect">
            <a:avLst/>
          </a:prstGeom>
          <a:noFill/>
        </p:spPr>
        <p:txBody>
          <a:bodyPr wrap="square" rtlCol="0">
            <a:spAutoFit/>
          </a:bodyPr>
          <a:lstStyle/>
          <a:p>
            <a:r>
              <a:rPr lang="en-GR" sz="2000" dirty="0">
                <a:solidFill>
                  <a:srgbClr val="000000"/>
                </a:solidFill>
                <a:effectLst/>
                <a:ea typeface="Times New Roman" panose="02020603050405020304" pitchFamily="18" charset="0"/>
              </a:rPr>
              <a:t>1. What is the primary function of Almaco’s centralized control system for onboard refrigerators?</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a) To automatically order new food supplies.</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b) To monitor and record fridge temperatures to ensure compliance with USPH regulations.</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c) To control the ship's entire HVAC system.</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d) To turn off all galley equipment at the end of the day.</a:t>
            </a:r>
          </a:p>
          <a:p>
            <a:r>
              <a:rPr lang="en-GR" sz="2000" dirty="0">
                <a:solidFill>
                  <a:srgbClr val="000000"/>
                </a:solidFill>
                <a:effectLst/>
                <a:ea typeface="Times New Roman" panose="02020603050405020304" pitchFamily="18" charset="0"/>
              </a:rPr>
              <a:t>2. According to the text, a key benefit of Almaco's centralized control system is that it helps prevent "considerable food waste." How does it do this?</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a) By allowing galley personnel to check temperatures manually.</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b) By alerting personnel with an alarm if fridge temperatures go outside the specified range.</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c) By automatically disposing of food that has spoiled.</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d) By ensuring the fridges are always running at their maximum cooling capacity.</a:t>
            </a:r>
            <a:endParaRPr lang="en-GR" sz="2000" dirty="0">
              <a:effectLst/>
              <a:ea typeface="Times New Roman" panose="02020603050405020304" pitchFamily="18" charset="0"/>
            </a:endParaRPr>
          </a:p>
        </p:txBody>
      </p:sp>
      <p:grpSp>
        <p:nvGrpSpPr>
          <p:cNvPr id="17" name="Group 16">
            <a:extLst>
              <a:ext uri="{FF2B5EF4-FFF2-40B4-BE49-F238E27FC236}">
                <a16:creationId xmlns:a16="http://schemas.microsoft.com/office/drawing/2014/main" id="{F1F004B4-BAA6-22B2-C856-5419B3D6EE9E}"/>
              </a:ext>
            </a:extLst>
          </p:cNvPr>
          <p:cNvGrpSpPr/>
          <p:nvPr/>
        </p:nvGrpSpPr>
        <p:grpSpPr>
          <a:xfrm>
            <a:off x="1207649" y="857260"/>
            <a:ext cx="5840361" cy="575639"/>
            <a:chOff x="0" y="0"/>
            <a:chExt cx="5840361" cy="575639"/>
          </a:xfrm>
        </p:grpSpPr>
        <p:sp>
          <p:nvSpPr>
            <p:cNvPr id="18" name="Rounded Rectangle 17">
              <a:extLst>
                <a:ext uri="{FF2B5EF4-FFF2-40B4-BE49-F238E27FC236}">
                  <a16:creationId xmlns:a16="http://schemas.microsoft.com/office/drawing/2014/main" id="{8B40A85F-507A-F456-0240-0A7FBBE2D16C}"/>
                </a:ext>
              </a:extLst>
            </p:cNvPr>
            <p:cNvSpPr/>
            <p:nvPr/>
          </p:nvSpPr>
          <p:spPr>
            <a:xfrm>
              <a:off x="0" y="0"/>
              <a:ext cx="5840361" cy="57563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a:extLst>
                <a:ext uri="{FF2B5EF4-FFF2-40B4-BE49-F238E27FC236}">
                  <a16:creationId xmlns:a16="http://schemas.microsoft.com/office/drawing/2014/main" id="{817C4225-48A2-F512-F1D8-F805B777990A}"/>
                </a:ext>
              </a:extLst>
            </p:cNvPr>
            <p:cNvSpPr txBox="1"/>
            <p:nvPr/>
          </p:nvSpPr>
          <p:spPr>
            <a:xfrm>
              <a:off x="28100" y="28100"/>
              <a:ext cx="5784161" cy="5194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Questions</a:t>
              </a:r>
              <a:endParaRPr lang="en-US" sz="2400" kern="1200" dirty="0"/>
            </a:p>
          </p:txBody>
        </p:sp>
      </p:grpSp>
    </p:spTree>
    <p:extLst>
      <p:ext uri="{BB962C8B-B14F-4D97-AF65-F5344CB8AC3E}">
        <p14:creationId xmlns:p14="http://schemas.microsoft.com/office/powerpoint/2010/main" val="3828111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383062" y="90848"/>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366348"/>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8" name="TextBox 7">
            <a:extLst>
              <a:ext uri="{FF2B5EF4-FFF2-40B4-BE49-F238E27FC236}">
                <a16:creationId xmlns:a16="http://schemas.microsoft.com/office/drawing/2014/main" id="{38966EF3-F5E6-BC0A-4951-647BFA1EB647}"/>
              </a:ext>
            </a:extLst>
          </p:cNvPr>
          <p:cNvSpPr txBox="1"/>
          <p:nvPr/>
        </p:nvSpPr>
        <p:spPr>
          <a:xfrm>
            <a:off x="389106" y="1420238"/>
            <a:ext cx="7886700" cy="4370427"/>
          </a:xfrm>
          <a:prstGeom prst="rect">
            <a:avLst/>
          </a:prstGeom>
          <a:noFill/>
        </p:spPr>
        <p:txBody>
          <a:bodyPr wrap="square" rtlCol="0">
            <a:spAutoFit/>
          </a:bodyPr>
          <a:lstStyle/>
          <a:p>
            <a:r>
              <a:rPr lang="en-GR" sz="2000" dirty="0">
                <a:solidFill>
                  <a:srgbClr val="000000"/>
                </a:solidFill>
                <a:effectLst/>
                <a:ea typeface="Times New Roman" panose="02020603050405020304" pitchFamily="18" charset="0"/>
              </a:rPr>
              <a:t>3. The text mentions that Precetti encourages owners to "avoid redundancies." What does this mean in the context of energy efficiency?</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a) To avoid having more than one piece of equipment for the same job.</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b) To use older, less efficient equipment.</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c) To hire more staff to work in the galley.</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d) To always have a backup system in case of power failure.</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4. According to Paolo Passalacqua, owner of Precetti, what is a key feature of his company's products that contributes to sustainability at the end of their life cycle?</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a) They are designed to last forever.</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b) They are made almost entirely of stainless steel, which is recyclable.</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c) They can be used as fuel for the ship's engines.</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d) They are biodegradable.</a:t>
            </a:r>
            <a:endParaRPr lang="en-GR" sz="2000" dirty="0">
              <a:effectLst/>
              <a:ea typeface="Times New Roman" panose="02020603050405020304" pitchFamily="18" charset="0"/>
            </a:endParaRPr>
          </a:p>
          <a:p>
            <a:endParaRPr lang="en-GR" dirty="0"/>
          </a:p>
        </p:txBody>
      </p:sp>
      <p:grpSp>
        <p:nvGrpSpPr>
          <p:cNvPr id="4" name="Group 3">
            <a:extLst>
              <a:ext uri="{FF2B5EF4-FFF2-40B4-BE49-F238E27FC236}">
                <a16:creationId xmlns:a16="http://schemas.microsoft.com/office/drawing/2014/main" id="{D85F16E5-DF39-58CF-843C-F709F1B1839E}"/>
              </a:ext>
            </a:extLst>
          </p:cNvPr>
          <p:cNvGrpSpPr/>
          <p:nvPr/>
        </p:nvGrpSpPr>
        <p:grpSpPr>
          <a:xfrm>
            <a:off x="1438459" y="916140"/>
            <a:ext cx="5840361" cy="575639"/>
            <a:chOff x="0" y="0"/>
            <a:chExt cx="5840361" cy="575639"/>
          </a:xfrm>
        </p:grpSpPr>
        <p:sp>
          <p:nvSpPr>
            <p:cNvPr id="5" name="Rounded Rectangle 4">
              <a:extLst>
                <a:ext uri="{FF2B5EF4-FFF2-40B4-BE49-F238E27FC236}">
                  <a16:creationId xmlns:a16="http://schemas.microsoft.com/office/drawing/2014/main" id="{FCCFD763-4A2F-B04E-E4ED-E1B791A1C93B}"/>
                </a:ext>
              </a:extLst>
            </p:cNvPr>
            <p:cNvSpPr/>
            <p:nvPr/>
          </p:nvSpPr>
          <p:spPr>
            <a:xfrm>
              <a:off x="0" y="0"/>
              <a:ext cx="5840361" cy="57563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a:extLst>
                <a:ext uri="{FF2B5EF4-FFF2-40B4-BE49-F238E27FC236}">
                  <a16:creationId xmlns:a16="http://schemas.microsoft.com/office/drawing/2014/main" id="{B3499159-DFAC-9934-2D33-FE6ECDBCEA4F}"/>
                </a:ext>
              </a:extLst>
            </p:cNvPr>
            <p:cNvSpPr txBox="1"/>
            <p:nvPr/>
          </p:nvSpPr>
          <p:spPr>
            <a:xfrm>
              <a:off x="28100" y="28100"/>
              <a:ext cx="5784161" cy="5194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Questions</a:t>
              </a:r>
              <a:endParaRPr lang="en-US" sz="2400" kern="1200" dirty="0"/>
            </a:p>
          </p:txBody>
        </p:sp>
      </p:grpSp>
    </p:spTree>
    <p:extLst>
      <p:ext uri="{BB962C8B-B14F-4D97-AF65-F5344CB8AC3E}">
        <p14:creationId xmlns:p14="http://schemas.microsoft.com/office/powerpoint/2010/main" val="1833868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Content of the course </a:t>
            </a:r>
          </a:p>
        </p:txBody>
      </p:sp>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sp>
        <p:nvSpPr>
          <p:cNvPr id="21" name="TextBox 20">
            <a:extLst>
              <a:ext uri="{FF2B5EF4-FFF2-40B4-BE49-F238E27FC236}">
                <a16:creationId xmlns:a16="http://schemas.microsoft.com/office/drawing/2014/main" id="{4A543130-7339-D6F9-E1AD-DEEABE3928B8}"/>
              </a:ext>
            </a:extLst>
          </p:cNvPr>
          <p:cNvSpPr txBox="1"/>
          <p:nvPr/>
        </p:nvSpPr>
        <p:spPr>
          <a:xfrm>
            <a:off x="273476" y="1043090"/>
            <a:ext cx="8488894" cy="6370975"/>
          </a:xfrm>
          <a:prstGeom prst="rect">
            <a:avLst/>
          </a:prstGeom>
          <a:noFill/>
        </p:spPr>
        <p:txBody>
          <a:bodyPr wrap="square" lIns="91440" tIns="45720" rIns="91440" bIns="45720" rtlCol="0" anchor="t">
            <a:spAutoFit/>
          </a:bodyPr>
          <a:lstStyle/>
          <a:p>
            <a:endParaRPr lang="en-GR"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en-GR" sz="2400" b="1" dirty="0">
                <a:effectLst/>
                <a:ea typeface="Calibri" panose="020F0502020204030204" pitchFamily="34" charset="0"/>
                <a:cs typeface="Times New Roman" panose="02020603050405020304" pitchFamily="18" charset="0"/>
              </a:rPr>
              <a:t>Introduction</a:t>
            </a:r>
            <a:endParaRPr lang="en-GR" sz="2400" b="1" dirty="0">
              <a:ea typeface="Calibri" panose="020F0502020204030204" pitchFamily="34" charset="0"/>
              <a:cs typeface="Times New Roman" panose="02020603050405020304" pitchFamily="18" charset="0"/>
            </a:endParaRPr>
          </a:p>
          <a:p>
            <a:pPr marL="457200" indent="-457200">
              <a:buFont typeface="+mj-lt"/>
              <a:buAutoNum type="arabicPeriod"/>
            </a:pPr>
            <a:r>
              <a:rPr lang="en-GB" sz="2400" b="1" noProof="0" dirty="0">
                <a:cs typeface="Times New Roman" panose="02020603050405020304" pitchFamily="18" charset="0"/>
              </a:rPr>
              <a:t>Why Galley Energy Efficiency Matters</a:t>
            </a:r>
            <a:endParaRPr lang="en-GR" sz="2400" dirty="0">
              <a:effectLst/>
              <a:ea typeface="Calibri" panose="020F0502020204030204" pitchFamily="34" charset="0"/>
              <a:cs typeface="Times New Roman" panose="02020603050405020304" pitchFamily="18" charset="0"/>
            </a:endParaRPr>
          </a:p>
          <a:p>
            <a:pPr marL="457200" indent="-457200">
              <a:buFont typeface="+mj-lt"/>
              <a:buAutoNum type="arabicPeriod"/>
            </a:pPr>
            <a:r>
              <a:rPr lang="en-US" sz="2400" b="1" noProof="0" dirty="0">
                <a:cs typeface="Times New Roman" panose="02020603050405020304" pitchFamily="18" charset="0"/>
              </a:rPr>
              <a:t>Best Practices for Galley Energy Management</a:t>
            </a:r>
            <a:r>
              <a:rPr lang="en-GR" sz="2400" dirty="0">
                <a:effectLst/>
                <a:ea typeface="Calibri" panose="020F0502020204030204" pitchFamily="34" charset="0"/>
                <a:cs typeface="Times New Roman" panose="02020603050405020304" pitchFamily="18" charset="0"/>
              </a:rPr>
              <a:t>.</a:t>
            </a:r>
          </a:p>
          <a:p>
            <a:pPr marL="457200" indent="-457200">
              <a:buFont typeface="+mj-lt"/>
              <a:buAutoNum type="arabicPeriod"/>
            </a:pPr>
            <a:r>
              <a:rPr lang="en-US" sz="2400" b="1" noProof="0" dirty="0">
                <a:cs typeface="Times New Roman" panose="02020603050405020304" pitchFamily="18" charset="0"/>
              </a:rPr>
              <a:t>Equipment &amp; Technology</a:t>
            </a:r>
          </a:p>
          <a:p>
            <a:pPr marL="457200" indent="-457200">
              <a:buFont typeface="+mj-lt"/>
              <a:buAutoNum type="arabicPeriod"/>
            </a:pPr>
            <a:r>
              <a:rPr lang="en-GB" sz="2400" b="1" dirty="0"/>
              <a:t>Real-World Scenario &amp; Collaborative Activity</a:t>
            </a:r>
          </a:p>
          <a:p>
            <a:pPr marL="457200" indent="-457200">
              <a:buFont typeface="+mj-lt"/>
              <a:buAutoNum type="arabicPeriod"/>
            </a:pPr>
            <a:r>
              <a:rPr lang="en-GB" sz="2400" b="1" dirty="0"/>
              <a:t>Multimedia</a:t>
            </a:r>
          </a:p>
          <a:p>
            <a:pPr marL="457200" indent="-457200">
              <a:buFont typeface="+mj-lt"/>
              <a:buAutoNum type="arabicPeriod"/>
            </a:pPr>
            <a:r>
              <a:rPr lang="en-GB" sz="2400" b="1" dirty="0"/>
              <a:t>A short simulation</a:t>
            </a:r>
          </a:p>
          <a:p>
            <a:pPr marL="457200" indent="-457200">
              <a:buFont typeface="+mj-lt"/>
              <a:buAutoNum type="arabicPeriod"/>
            </a:pPr>
            <a:r>
              <a:rPr lang="en-GB" sz="2400" b="1" dirty="0"/>
              <a:t>A Critical Thinking Activity: A Debate</a:t>
            </a:r>
          </a:p>
          <a:p>
            <a:pPr marL="457200" indent="-457200">
              <a:buFont typeface="+mj-lt"/>
              <a:buAutoNum type="arabicPeriod"/>
            </a:pPr>
            <a:r>
              <a:rPr lang="en-GB" sz="2400" b="1" dirty="0"/>
              <a:t>Online Resources</a:t>
            </a:r>
          </a:p>
          <a:p>
            <a:pPr marL="457200" indent="-457200">
              <a:buFont typeface="+mj-lt"/>
              <a:buAutoNum type="arabicPeriod"/>
            </a:pPr>
            <a:r>
              <a:rPr lang="en-GB" sz="2400" b="1" dirty="0"/>
              <a:t>Conclusion</a:t>
            </a:r>
          </a:p>
          <a:p>
            <a:pPr marL="457200" indent="-457200">
              <a:buFont typeface="+mj-lt"/>
              <a:buAutoNum type="arabicPeriod"/>
            </a:pPr>
            <a:r>
              <a:rPr lang="en-GB" sz="2400" b="1" dirty="0"/>
              <a:t>Key Takeaways</a:t>
            </a:r>
          </a:p>
          <a:p>
            <a:pPr marL="457200" indent="-457200">
              <a:buFont typeface="+mj-lt"/>
              <a:buAutoNum type="arabicPeriod"/>
            </a:pPr>
            <a:r>
              <a:rPr lang="en-GB" sz="2400" b="1" dirty="0"/>
              <a:t>Course References</a:t>
            </a:r>
          </a:p>
          <a:p>
            <a:pPr marL="457200" indent="-457200">
              <a:buFont typeface="+mj-lt"/>
              <a:buAutoNum type="arabicPeriod"/>
            </a:pPr>
            <a:endParaRPr lang="en-GB" sz="2400" b="1" dirty="0"/>
          </a:p>
          <a:p>
            <a:pPr marL="457200" indent="-457200">
              <a:buFont typeface="+mj-lt"/>
              <a:buAutoNum type="arabicPeriod"/>
            </a:pPr>
            <a:endParaRPr lang="en-GR"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R" sz="2400" dirty="0">
                <a:effectLst/>
                <a:latin typeface="Calibri" panose="020F0502020204030204" pitchFamily="34" charset="0"/>
                <a:ea typeface="Calibri" panose="020F0502020204030204" pitchFamily="34" charset="0"/>
                <a:cs typeface="Times New Roman" panose="02020603050405020304" pitchFamily="18" charset="0"/>
              </a:rPr>
              <a:t>.</a:t>
            </a:r>
          </a:p>
          <a:p>
            <a:pPr algn="just">
              <a:spcAft>
                <a:spcPts val="200"/>
              </a:spcAft>
            </a:pPr>
            <a:endParaRPr lang="en-US" sz="2400" dirty="0">
              <a:effectLst/>
              <a:latin typeface="Times New Roman" panose="02020603050405020304" pitchFamily="18" charset="0"/>
              <a:ea typeface="Arial" panose="020B0604020202020204" pitchFamily="34" charset="0"/>
            </a:endParaRPr>
          </a:p>
        </p:txBody>
      </p:sp>
      <p:pic>
        <p:nvPicPr>
          <p:cNvPr id="18" name="Picture 17">
            <a:extLst>
              <a:ext uri="{FF2B5EF4-FFF2-40B4-BE49-F238E27FC236}">
                <a16:creationId xmlns:a16="http://schemas.microsoft.com/office/drawing/2014/main" id="{A963229A-E8BE-8801-D027-3F5C8D9619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151A0662-2225-F5BD-60BC-F97042F8A3FE}"/>
              </a:ext>
            </a:extLst>
          </p:cNvPr>
          <p:cNvPicPr>
            <a:picLocks noChangeAspect="1"/>
          </p:cNvPicPr>
          <p:nvPr/>
        </p:nvPicPr>
        <p:blipFill>
          <a:blip r:embed="rId4"/>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A2695C1C-6F36-EC6D-C5C1-4426212D4F63}"/>
              </a:ext>
            </a:extLst>
          </p:cNvPr>
          <p:cNvPicPr>
            <a:picLocks noChangeAspect="1"/>
          </p:cNvPicPr>
          <p:nvPr/>
        </p:nvPicPr>
        <p:blipFill>
          <a:blip r:embed="rId5"/>
          <a:stretch>
            <a:fillRect/>
          </a:stretch>
        </p:blipFill>
        <p:spPr>
          <a:xfrm>
            <a:off x="5631268" y="82543"/>
            <a:ext cx="1053458" cy="579268"/>
          </a:xfrm>
          <a:prstGeom prst="rect">
            <a:avLst/>
          </a:prstGeom>
        </p:spPr>
      </p:pic>
      <p:pic>
        <p:nvPicPr>
          <p:cNvPr id="23" name="Picture 22">
            <a:extLst>
              <a:ext uri="{FF2B5EF4-FFF2-40B4-BE49-F238E27FC236}">
                <a16:creationId xmlns:a16="http://schemas.microsoft.com/office/drawing/2014/main" id="{704CDA06-91E4-DB1A-BD68-BB219A8D5E92}"/>
              </a:ext>
            </a:extLst>
          </p:cNvPr>
          <p:cNvPicPr>
            <a:picLocks noChangeAspect="1"/>
          </p:cNvPicPr>
          <p:nvPr/>
        </p:nvPicPr>
        <p:blipFill>
          <a:blip r:embed="rId6"/>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5FAA71F-F8EE-762E-AF1D-42A6626C3D34}"/>
              </a:ext>
            </a:extLst>
          </p:cNvPr>
          <p:cNvPicPr>
            <a:picLocks noChangeAspect="1"/>
          </p:cNvPicPr>
          <p:nvPr/>
        </p:nvPicPr>
        <p:blipFill>
          <a:blip r:embed="rId7"/>
          <a:stretch>
            <a:fillRect/>
          </a:stretch>
        </p:blipFill>
        <p:spPr>
          <a:xfrm>
            <a:off x="7704595" y="0"/>
            <a:ext cx="1227464" cy="1224789"/>
          </a:xfrm>
          <a:prstGeom prst="rect">
            <a:avLst/>
          </a:prstGeom>
        </p:spPr>
      </p:pic>
      <p:pic>
        <p:nvPicPr>
          <p:cNvPr id="25" name="Picture 24">
            <a:extLst>
              <a:ext uri="{FF2B5EF4-FFF2-40B4-BE49-F238E27FC236}">
                <a16:creationId xmlns:a16="http://schemas.microsoft.com/office/drawing/2014/main" id="{B6E99952-81DA-D218-B34A-ED26AD8719AA}"/>
              </a:ext>
            </a:extLst>
          </p:cNvPr>
          <p:cNvPicPr>
            <a:picLocks noChangeAspect="1"/>
          </p:cNvPicPr>
          <p:nvPr/>
        </p:nvPicPr>
        <p:blipFill>
          <a:blip r:embed="rId8"/>
          <a:stretch>
            <a:fillRect/>
          </a:stretch>
        </p:blipFill>
        <p:spPr>
          <a:xfrm>
            <a:off x="18646" y="154232"/>
            <a:ext cx="3218912" cy="680419"/>
          </a:xfrm>
          <a:prstGeom prst="rect">
            <a:avLst/>
          </a:prstGeom>
        </p:spPr>
      </p:pic>
      <p:pic>
        <p:nvPicPr>
          <p:cNvPr id="22" name="Picture 21">
            <a:extLst>
              <a:ext uri="{FF2B5EF4-FFF2-40B4-BE49-F238E27FC236}">
                <a16:creationId xmlns:a16="http://schemas.microsoft.com/office/drawing/2014/main" id="{D26F931A-B16F-764A-FAA2-2A19FA2D477C}"/>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sp>
        <p:nvSpPr>
          <p:cNvPr id="6" name="Rectangle 5">
            <a:extLst>
              <a:ext uri="{FF2B5EF4-FFF2-40B4-BE49-F238E27FC236}">
                <a16:creationId xmlns:a16="http://schemas.microsoft.com/office/drawing/2014/main" id="{44F025FE-87FF-AEB5-3BD9-9EC9942BDF23}"/>
              </a:ext>
            </a:extLst>
          </p:cNvPr>
          <p:cNvSpPr/>
          <p:nvPr/>
        </p:nvSpPr>
        <p:spPr>
          <a:xfrm>
            <a:off x="0" y="6359974"/>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Tree>
    <p:extLst>
      <p:ext uri="{BB962C8B-B14F-4D97-AF65-F5344CB8AC3E}">
        <p14:creationId xmlns:p14="http://schemas.microsoft.com/office/powerpoint/2010/main" val="24234585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383062" y="90848"/>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551702"/>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8" name="TextBox 7">
            <a:extLst>
              <a:ext uri="{FF2B5EF4-FFF2-40B4-BE49-F238E27FC236}">
                <a16:creationId xmlns:a16="http://schemas.microsoft.com/office/drawing/2014/main" id="{38966EF3-F5E6-BC0A-4951-647BFA1EB647}"/>
              </a:ext>
            </a:extLst>
          </p:cNvPr>
          <p:cNvSpPr txBox="1"/>
          <p:nvPr/>
        </p:nvSpPr>
        <p:spPr>
          <a:xfrm>
            <a:off x="389106" y="1420238"/>
            <a:ext cx="7886700" cy="4647426"/>
          </a:xfrm>
          <a:prstGeom prst="rect">
            <a:avLst/>
          </a:prstGeom>
          <a:noFill/>
        </p:spPr>
        <p:txBody>
          <a:bodyPr wrap="square" rtlCol="0">
            <a:spAutoFit/>
          </a:bodyPr>
          <a:lstStyle/>
          <a:p>
            <a:r>
              <a:rPr lang="en-GR" sz="2000" dirty="0">
                <a:solidFill>
                  <a:srgbClr val="000000"/>
                </a:solidFill>
                <a:effectLst/>
                <a:ea typeface="Times New Roman" panose="02020603050405020304" pitchFamily="18" charset="0"/>
              </a:rPr>
              <a:t>5. How did Precetti's choice of under-counter dishwashers on a recent project benefit the yard?</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a) It allowed them to reduce the number of staff needed.</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b) It saved a lot of money on the purchase of the dishwashers.</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c) It helped reduce fire hazards in bar and cabin pantries.</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d) It improved the taste of the food.</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6. The Almaco provision stores feature an A60-class fire resistance rated panel. The primary benefit of this panel is that it:</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a) Makes the stores completely fireproof.</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b) Reduces the need for an additional steel enclosure, saving space and allowing for more flexibility.</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c) Automatically alerts the fire department in case of a fire.</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d) Makes it impossible for a fire to start in the first place.</a:t>
            </a:r>
            <a:endParaRPr lang="en-GR" sz="2000" dirty="0">
              <a:effectLst/>
              <a:ea typeface="Times New Roman" panose="02020603050405020304" pitchFamily="18" charset="0"/>
            </a:endParaRPr>
          </a:p>
          <a:p>
            <a:r>
              <a:rPr lang="en-GR" sz="1800" dirty="0">
                <a:solidFill>
                  <a:srgbClr val="000000"/>
                </a:solidFill>
                <a:effectLst/>
                <a:latin typeface="Arial" panose="020B0604020202020204" pitchFamily="34" charset="0"/>
                <a:ea typeface="Times New Roman" panose="02020603050405020304" pitchFamily="18" charset="0"/>
              </a:rPr>
              <a:t>.</a:t>
            </a:r>
            <a:endParaRPr lang="en-GR" sz="1800" dirty="0">
              <a:effectLst/>
              <a:latin typeface="Times New Roman" panose="02020603050405020304" pitchFamily="18" charset="0"/>
              <a:ea typeface="Times New Roman" panose="02020603050405020304" pitchFamily="18" charset="0"/>
            </a:endParaRPr>
          </a:p>
          <a:p>
            <a:endParaRPr lang="en-GR" dirty="0"/>
          </a:p>
        </p:txBody>
      </p:sp>
      <p:grpSp>
        <p:nvGrpSpPr>
          <p:cNvPr id="4" name="Group 3">
            <a:extLst>
              <a:ext uri="{FF2B5EF4-FFF2-40B4-BE49-F238E27FC236}">
                <a16:creationId xmlns:a16="http://schemas.microsoft.com/office/drawing/2014/main" id="{FB4161F6-84BF-FE4B-9CE8-D7F7812D4D8B}"/>
              </a:ext>
            </a:extLst>
          </p:cNvPr>
          <p:cNvGrpSpPr/>
          <p:nvPr/>
        </p:nvGrpSpPr>
        <p:grpSpPr>
          <a:xfrm>
            <a:off x="1316539" y="778980"/>
            <a:ext cx="5840361" cy="575639"/>
            <a:chOff x="0" y="0"/>
            <a:chExt cx="5840361" cy="575639"/>
          </a:xfrm>
        </p:grpSpPr>
        <p:sp>
          <p:nvSpPr>
            <p:cNvPr id="5" name="Rounded Rectangle 4">
              <a:extLst>
                <a:ext uri="{FF2B5EF4-FFF2-40B4-BE49-F238E27FC236}">
                  <a16:creationId xmlns:a16="http://schemas.microsoft.com/office/drawing/2014/main" id="{AAE48A06-C36C-6C1C-74DD-34BFE379CA6C}"/>
                </a:ext>
              </a:extLst>
            </p:cNvPr>
            <p:cNvSpPr/>
            <p:nvPr/>
          </p:nvSpPr>
          <p:spPr>
            <a:xfrm>
              <a:off x="0" y="0"/>
              <a:ext cx="5840361" cy="57563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a:extLst>
                <a:ext uri="{FF2B5EF4-FFF2-40B4-BE49-F238E27FC236}">
                  <a16:creationId xmlns:a16="http://schemas.microsoft.com/office/drawing/2014/main" id="{8AFCC21F-9A60-90BF-EA04-60823D038F48}"/>
                </a:ext>
              </a:extLst>
            </p:cNvPr>
            <p:cNvSpPr txBox="1"/>
            <p:nvPr/>
          </p:nvSpPr>
          <p:spPr>
            <a:xfrm>
              <a:off x="28100" y="28100"/>
              <a:ext cx="5784161" cy="5194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Questions</a:t>
              </a:r>
              <a:endParaRPr lang="en-US" sz="2400" kern="1200" dirty="0"/>
            </a:p>
          </p:txBody>
        </p:sp>
      </p:grpSp>
    </p:spTree>
    <p:extLst>
      <p:ext uri="{BB962C8B-B14F-4D97-AF65-F5344CB8AC3E}">
        <p14:creationId xmlns:p14="http://schemas.microsoft.com/office/powerpoint/2010/main" val="2218781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383062" y="90848"/>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551702"/>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8" name="TextBox 7">
            <a:extLst>
              <a:ext uri="{FF2B5EF4-FFF2-40B4-BE49-F238E27FC236}">
                <a16:creationId xmlns:a16="http://schemas.microsoft.com/office/drawing/2014/main" id="{38966EF3-F5E6-BC0A-4951-647BFA1EB647}"/>
              </a:ext>
            </a:extLst>
          </p:cNvPr>
          <p:cNvSpPr txBox="1"/>
          <p:nvPr/>
        </p:nvSpPr>
        <p:spPr>
          <a:xfrm>
            <a:off x="389106" y="1420238"/>
            <a:ext cx="7886700" cy="4370427"/>
          </a:xfrm>
          <a:prstGeom prst="rect">
            <a:avLst/>
          </a:prstGeom>
          <a:noFill/>
        </p:spPr>
        <p:txBody>
          <a:bodyPr wrap="square" rtlCol="0">
            <a:spAutoFit/>
          </a:bodyPr>
          <a:lstStyle/>
          <a:p>
            <a:r>
              <a:rPr lang="en-GR" sz="2000" dirty="0">
                <a:solidFill>
                  <a:srgbClr val="000000"/>
                </a:solidFill>
                <a:effectLst/>
                <a:ea typeface="Times New Roman" panose="02020603050405020304" pitchFamily="18" charset="0"/>
              </a:rPr>
              <a:t>7. Precetti's new freezer cabinet for Costa Favolosa is described as having "LED lights." This is an example of a small-scale technology that contributes to:</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a) Reduced energy consumption.</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b) Improved food taste.</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c) Faster cooling times.</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d) Better lighting for the entire ship.</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8. Precetti encourages customers to install "thermostats and other devices" to:</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a) Increase the internal temperature of the fridges.</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b) Limit energy wastage.</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c) Monitor the crew's work performance.</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d) Track the inventory of food.</a:t>
            </a:r>
            <a:endParaRPr lang="en-GR" sz="2000" dirty="0">
              <a:effectLst/>
              <a:ea typeface="Times New Roman" panose="02020603050405020304" pitchFamily="18" charset="0"/>
            </a:endParaRPr>
          </a:p>
          <a:p>
            <a:r>
              <a:rPr lang="en-GR" sz="1800" dirty="0">
                <a:solidFill>
                  <a:srgbClr val="000000"/>
                </a:solidFill>
                <a:effectLst/>
                <a:latin typeface="Arial" panose="020B0604020202020204" pitchFamily="34" charset="0"/>
                <a:ea typeface="Times New Roman" panose="02020603050405020304" pitchFamily="18" charset="0"/>
              </a:rPr>
              <a:t>.</a:t>
            </a:r>
            <a:endParaRPr lang="en-GR" sz="1800" dirty="0">
              <a:effectLst/>
              <a:latin typeface="Times New Roman" panose="02020603050405020304" pitchFamily="18" charset="0"/>
              <a:ea typeface="Times New Roman" panose="02020603050405020304" pitchFamily="18" charset="0"/>
            </a:endParaRPr>
          </a:p>
        </p:txBody>
      </p:sp>
      <p:grpSp>
        <p:nvGrpSpPr>
          <p:cNvPr id="4" name="Group 3">
            <a:extLst>
              <a:ext uri="{FF2B5EF4-FFF2-40B4-BE49-F238E27FC236}">
                <a16:creationId xmlns:a16="http://schemas.microsoft.com/office/drawing/2014/main" id="{C7092EC5-5814-D147-28B1-7F4AFF054F58}"/>
              </a:ext>
            </a:extLst>
          </p:cNvPr>
          <p:cNvGrpSpPr/>
          <p:nvPr/>
        </p:nvGrpSpPr>
        <p:grpSpPr>
          <a:xfrm>
            <a:off x="1651819" y="916140"/>
            <a:ext cx="5840361" cy="575639"/>
            <a:chOff x="0" y="0"/>
            <a:chExt cx="5840361" cy="575639"/>
          </a:xfrm>
        </p:grpSpPr>
        <p:sp>
          <p:nvSpPr>
            <p:cNvPr id="5" name="Rounded Rectangle 4">
              <a:extLst>
                <a:ext uri="{FF2B5EF4-FFF2-40B4-BE49-F238E27FC236}">
                  <a16:creationId xmlns:a16="http://schemas.microsoft.com/office/drawing/2014/main" id="{05DABC5B-E9B2-BBB4-07AC-9FFA7EFD7345}"/>
                </a:ext>
              </a:extLst>
            </p:cNvPr>
            <p:cNvSpPr/>
            <p:nvPr/>
          </p:nvSpPr>
          <p:spPr>
            <a:xfrm>
              <a:off x="0" y="0"/>
              <a:ext cx="5840361" cy="57563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a:extLst>
                <a:ext uri="{FF2B5EF4-FFF2-40B4-BE49-F238E27FC236}">
                  <a16:creationId xmlns:a16="http://schemas.microsoft.com/office/drawing/2014/main" id="{D148BE8F-8834-F795-A66C-7B6ED09B8818}"/>
                </a:ext>
              </a:extLst>
            </p:cNvPr>
            <p:cNvSpPr txBox="1"/>
            <p:nvPr/>
          </p:nvSpPr>
          <p:spPr>
            <a:xfrm>
              <a:off x="28100" y="28100"/>
              <a:ext cx="5784161" cy="5194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Questions</a:t>
              </a:r>
              <a:endParaRPr lang="en-US" sz="2400" kern="1200" dirty="0"/>
            </a:p>
          </p:txBody>
        </p:sp>
      </p:grpSp>
    </p:spTree>
    <p:extLst>
      <p:ext uri="{BB962C8B-B14F-4D97-AF65-F5344CB8AC3E}">
        <p14:creationId xmlns:p14="http://schemas.microsoft.com/office/powerpoint/2010/main" val="3151865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383062" y="90848"/>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316922"/>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8" name="TextBox 7">
            <a:extLst>
              <a:ext uri="{FF2B5EF4-FFF2-40B4-BE49-F238E27FC236}">
                <a16:creationId xmlns:a16="http://schemas.microsoft.com/office/drawing/2014/main" id="{38966EF3-F5E6-BC0A-4951-647BFA1EB647}"/>
              </a:ext>
            </a:extLst>
          </p:cNvPr>
          <p:cNvSpPr txBox="1"/>
          <p:nvPr/>
        </p:nvSpPr>
        <p:spPr>
          <a:xfrm>
            <a:off x="389106" y="1420238"/>
            <a:ext cx="7886700" cy="4401205"/>
          </a:xfrm>
          <a:prstGeom prst="rect">
            <a:avLst/>
          </a:prstGeom>
          <a:noFill/>
        </p:spPr>
        <p:txBody>
          <a:bodyPr wrap="square" rtlCol="0">
            <a:spAutoFit/>
          </a:bodyPr>
          <a:lstStyle/>
          <a:p>
            <a:r>
              <a:rPr lang="en-GR" sz="2000" dirty="0">
                <a:solidFill>
                  <a:srgbClr val="000000"/>
                </a:solidFill>
                <a:effectLst/>
                <a:ea typeface="Times New Roman" panose="02020603050405020304" pitchFamily="18" charset="0"/>
              </a:rPr>
              <a:t>9. Almaco's centralized refrigeration system is a "further development" of their previous systems for refrigeration plant and cold stores. The new system is designed to enhance "energy management" by:</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a) Allowing the crew to manually adjust temperatures.</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b) Directing cooling capacity to where it is most urgently needed.</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c) Sending a daily report of temperature readings to the captain.</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d) Turning off all refrigeration when the ship is in port.</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10. Precetti's decision to improve its cooperation with appliance manufacturers resulted in:</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a) A decrease in product quality.</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b) Increased costs for its customers.</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c) Improvements in quality, space-saving, and cost reduction.</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d) A longer supply chain.</a:t>
            </a:r>
            <a:endParaRPr lang="en-GR" sz="2000" dirty="0">
              <a:effectLst/>
              <a:ea typeface="Times New Roman" panose="02020603050405020304" pitchFamily="18" charset="0"/>
            </a:endParaRPr>
          </a:p>
          <a:p>
            <a:r>
              <a:rPr lang="en-GR" sz="2000" dirty="0">
                <a:solidFill>
                  <a:srgbClr val="000000"/>
                </a:solidFill>
                <a:effectLst/>
                <a:ea typeface="Times New Roman" panose="02020603050405020304" pitchFamily="18" charset="0"/>
              </a:rPr>
              <a:t>.</a:t>
            </a:r>
            <a:endParaRPr lang="en-GR" sz="2000" dirty="0">
              <a:effectLst/>
              <a:ea typeface="Times New Roman" panose="02020603050405020304" pitchFamily="18" charset="0"/>
            </a:endParaRPr>
          </a:p>
        </p:txBody>
      </p:sp>
      <p:grpSp>
        <p:nvGrpSpPr>
          <p:cNvPr id="4" name="Group 3">
            <a:extLst>
              <a:ext uri="{FF2B5EF4-FFF2-40B4-BE49-F238E27FC236}">
                <a16:creationId xmlns:a16="http://schemas.microsoft.com/office/drawing/2014/main" id="{50CB3D61-D637-B704-D4C6-447C4D486BDA}"/>
              </a:ext>
            </a:extLst>
          </p:cNvPr>
          <p:cNvGrpSpPr/>
          <p:nvPr/>
        </p:nvGrpSpPr>
        <p:grpSpPr>
          <a:xfrm>
            <a:off x="1651819" y="839940"/>
            <a:ext cx="5840361" cy="575639"/>
            <a:chOff x="0" y="0"/>
            <a:chExt cx="5840361" cy="575639"/>
          </a:xfrm>
        </p:grpSpPr>
        <p:sp>
          <p:nvSpPr>
            <p:cNvPr id="5" name="Rounded Rectangle 4">
              <a:extLst>
                <a:ext uri="{FF2B5EF4-FFF2-40B4-BE49-F238E27FC236}">
                  <a16:creationId xmlns:a16="http://schemas.microsoft.com/office/drawing/2014/main" id="{AC8581A8-2AE9-24A0-27BA-81B09D787F7B}"/>
                </a:ext>
              </a:extLst>
            </p:cNvPr>
            <p:cNvSpPr/>
            <p:nvPr/>
          </p:nvSpPr>
          <p:spPr>
            <a:xfrm>
              <a:off x="0" y="0"/>
              <a:ext cx="5840361" cy="57563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a:extLst>
                <a:ext uri="{FF2B5EF4-FFF2-40B4-BE49-F238E27FC236}">
                  <a16:creationId xmlns:a16="http://schemas.microsoft.com/office/drawing/2014/main" id="{5B0636E8-5E8D-7F5D-9F8C-657060D335A7}"/>
                </a:ext>
              </a:extLst>
            </p:cNvPr>
            <p:cNvSpPr txBox="1"/>
            <p:nvPr/>
          </p:nvSpPr>
          <p:spPr>
            <a:xfrm>
              <a:off x="28100" y="28100"/>
              <a:ext cx="5784161" cy="5194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Questions</a:t>
              </a:r>
              <a:endParaRPr lang="en-US" sz="2400" kern="1200" dirty="0"/>
            </a:p>
          </p:txBody>
        </p:sp>
      </p:grpSp>
    </p:spTree>
    <p:extLst>
      <p:ext uri="{BB962C8B-B14F-4D97-AF65-F5344CB8AC3E}">
        <p14:creationId xmlns:p14="http://schemas.microsoft.com/office/powerpoint/2010/main" val="1189156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383062" y="90848"/>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452846"/>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8" name="TextBox 7">
            <a:extLst>
              <a:ext uri="{FF2B5EF4-FFF2-40B4-BE49-F238E27FC236}">
                <a16:creationId xmlns:a16="http://schemas.microsoft.com/office/drawing/2014/main" id="{38966EF3-F5E6-BC0A-4951-647BFA1EB647}"/>
              </a:ext>
            </a:extLst>
          </p:cNvPr>
          <p:cNvSpPr txBox="1"/>
          <p:nvPr/>
        </p:nvSpPr>
        <p:spPr>
          <a:xfrm>
            <a:off x="18646" y="1121642"/>
            <a:ext cx="9125354" cy="5355312"/>
          </a:xfrm>
          <a:prstGeom prst="rect">
            <a:avLst/>
          </a:prstGeom>
          <a:noFill/>
        </p:spPr>
        <p:txBody>
          <a:bodyPr wrap="square" rtlCol="0">
            <a:spAutoFit/>
          </a:bodyPr>
          <a:lstStyle/>
          <a:p>
            <a:r>
              <a:rPr lang="en-GB" dirty="0"/>
              <a:t>To apply your knowledge, please read the scenario below and then participate in the discussion forum.</a:t>
            </a:r>
          </a:p>
          <a:p>
            <a:r>
              <a:rPr lang="en-GB" b="1" dirty="0"/>
              <a:t>Scenario: The High-Cost Galley</a:t>
            </a:r>
          </a:p>
          <a:p>
            <a:r>
              <a:rPr lang="en-GB" dirty="0"/>
              <a:t>You have just been appointed as the new Chief Steward on a mid-sized cargo vessel. Your first month's review of the galley's operational data reveals that energy consumption in the kitchen is significantly higher than on similar ships in the fleet. You observe that galley staff have a habit of leaving ovens and stoves on for extended periods, and you suspect that the refrigeration units, which are older models, are not running efficiently. The Chief Engineer has told you that any unnecessary energy use is impacting the vessel's overall fuel consumption and a new company-wide directive is to reduce it by 10%.</a:t>
            </a:r>
          </a:p>
          <a:p>
            <a:r>
              <a:rPr lang="en-GB" b="1" dirty="0"/>
              <a:t>Discussion Forum</a:t>
            </a:r>
          </a:p>
          <a:p>
            <a:r>
              <a:rPr lang="en-GB" dirty="0"/>
              <a:t>Based on your observations and the knowledge you have gained from this module's reading materials, answer the following questions on the discussion forum:</a:t>
            </a:r>
          </a:p>
          <a:p>
            <a:pPr>
              <a:buFont typeface="Arial" panose="020B0604020202020204" pitchFamily="34" charset="0"/>
              <a:buChar char="•"/>
            </a:pPr>
            <a:r>
              <a:rPr lang="en-GB" b="1" dirty="0"/>
              <a:t>Problem:</a:t>
            </a:r>
            <a:r>
              <a:rPr lang="en-GB" dirty="0"/>
              <a:t> Identify at least three specific problems contributing to the high energy consumption in this galley.</a:t>
            </a:r>
          </a:p>
          <a:p>
            <a:pPr>
              <a:buFont typeface="Arial" panose="020B0604020202020204" pitchFamily="34" charset="0"/>
              <a:buChar char="•"/>
            </a:pPr>
            <a:r>
              <a:rPr lang="en-GB" b="1" dirty="0"/>
              <a:t>Solution:</a:t>
            </a:r>
            <a:r>
              <a:rPr lang="en-GB" dirty="0"/>
              <a:t> Propose a solution for each problem, referencing the best practices, equipment, or systems discussed in the readings.</a:t>
            </a:r>
          </a:p>
          <a:p>
            <a:pPr>
              <a:buFont typeface="Arial" panose="020B0604020202020204" pitchFamily="34" charset="0"/>
              <a:buChar char="•"/>
            </a:pPr>
            <a:r>
              <a:rPr lang="en-GB" b="1" dirty="0"/>
              <a:t>Implementation:</a:t>
            </a:r>
            <a:r>
              <a:rPr lang="en-GB" dirty="0"/>
              <a:t> How would you, as the Chief Steward, convince your team to adopt these changes? What is the most important message you would deliver to them?</a:t>
            </a:r>
          </a:p>
        </p:txBody>
      </p:sp>
      <p:sp>
        <p:nvSpPr>
          <p:cNvPr id="4" name="Title 1">
            <a:extLst>
              <a:ext uri="{FF2B5EF4-FFF2-40B4-BE49-F238E27FC236}">
                <a16:creationId xmlns:a16="http://schemas.microsoft.com/office/drawing/2014/main" id="{93B97A19-A6FF-F492-B325-3201D064E5DB}"/>
              </a:ext>
            </a:extLst>
          </p:cNvPr>
          <p:cNvSpPr>
            <a:spLocks noGrp="1"/>
          </p:cNvSpPr>
          <p:nvPr>
            <p:ph type="title"/>
          </p:nvPr>
        </p:nvSpPr>
        <p:spPr>
          <a:xfrm>
            <a:off x="0" y="790330"/>
            <a:ext cx="9115424" cy="571213"/>
          </a:xfrm>
        </p:spPr>
        <p:txBody>
          <a:bodyPr>
            <a:noAutofit/>
          </a:bodyPr>
          <a:lstStyle/>
          <a:p>
            <a:pPr algn="ctr"/>
            <a:r>
              <a:rPr lang="en-US" sz="2400" b="1" noProof="0" dirty="0">
                <a:latin typeface="Times New Roman" panose="02020603050405020304" pitchFamily="18" charset="0"/>
                <a:cs typeface="Times New Roman" panose="02020603050405020304" pitchFamily="18" charset="0"/>
              </a:rPr>
              <a:t>5. Real-World Scenario &amp; Collaborative Activity</a:t>
            </a:r>
            <a:br>
              <a:rPr lang="en-US" sz="2400" b="1" noProof="0" dirty="0">
                <a:latin typeface="Times New Roman" panose="02020603050405020304" pitchFamily="18" charset="0"/>
                <a:cs typeface="Times New Roman" panose="02020603050405020304" pitchFamily="18" charset="0"/>
              </a:rPr>
            </a:br>
            <a:endParaRPr lang="en-US" sz="2400" b="1" noProof="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1157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383062" y="90848"/>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551702"/>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8" name="TextBox 7">
            <a:extLst>
              <a:ext uri="{FF2B5EF4-FFF2-40B4-BE49-F238E27FC236}">
                <a16:creationId xmlns:a16="http://schemas.microsoft.com/office/drawing/2014/main" id="{38966EF3-F5E6-BC0A-4951-647BFA1EB647}"/>
              </a:ext>
            </a:extLst>
          </p:cNvPr>
          <p:cNvSpPr txBox="1"/>
          <p:nvPr/>
        </p:nvSpPr>
        <p:spPr>
          <a:xfrm>
            <a:off x="18646" y="1121642"/>
            <a:ext cx="9125354" cy="1200329"/>
          </a:xfrm>
          <a:prstGeom prst="rect">
            <a:avLst/>
          </a:prstGeom>
          <a:noFill/>
        </p:spPr>
        <p:txBody>
          <a:bodyPr wrap="square" rtlCol="0">
            <a:spAutoFit/>
          </a:bodyPr>
          <a:lstStyle/>
          <a:p>
            <a:r>
              <a:rPr lang="en-GR" sz="1800" dirty="0">
                <a:solidFill>
                  <a:srgbClr val="000000"/>
                </a:solidFill>
                <a:effectLst/>
                <a:latin typeface="Arial" panose="020B0604020202020204" pitchFamily="34" charset="0"/>
                <a:ea typeface="Times New Roman" panose="02020603050405020304" pitchFamily="18" charset="0"/>
              </a:rPr>
              <a:t>Watch</a:t>
            </a:r>
          </a:p>
          <a:p>
            <a:r>
              <a:rPr lang="en-GB" sz="1800" dirty="0">
                <a:solidFill>
                  <a:srgbClr val="000000"/>
                </a:solidFill>
                <a:effectLst/>
                <a:latin typeface="Arial" panose="020B0604020202020204" pitchFamily="34" charset="0"/>
                <a:ea typeface="Times New Roman" panose="02020603050405020304" pitchFamily="18" charset="0"/>
                <a:hlinkClick r:id="rId10"/>
              </a:rPr>
              <a:t>https://www.youtube.com/watch?v=bXCn4afb7Gg</a:t>
            </a:r>
            <a:r>
              <a:rPr lang="en-GB" sz="1800" dirty="0">
                <a:solidFill>
                  <a:srgbClr val="000000"/>
                </a:solidFill>
                <a:effectLst/>
                <a:latin typeface="Arial" panose="020B0604020202020204" pitchFamily="34" charset="0"/>
                <a:ea typeface="Times New Roman" panose="02020603050405020304" pitchFamily="18" charset="0"/>
              </a:rPr>
              <a:t> and then answer the questions below. Work with partners.</a:t>
            </a:r>
            <a:endParaRPr lang="en-GR" dirty="0">
              <a:solidFill>
                <a:srgbClr val="000000"/>
              </a:solidFill>
              <a:latin typeface="Arial" panose="020B0604020202020204" pitchFamily="34" charset="0"/>
              <a:ea typeface="Times New Roman" panose="02020603050405020304" pitchFamily="18" charset="0"/>
            </a:endParaRPr>
          </a:p>
          <a:p>
            <a:r>
              <a:rPr lang="en-GR" sz="1800" dirty="0">
                <a:solidFill>
                  <a:srgbClr val="000000"/>
                </a:solidFill>
                <a:effectLst/>
                <a:latin typeface="Arial" panose="020B0604020202020204" pitchFamily="34" charset="0"/>
                <a:ea typeface="Times New Roman" panose="02020603050405020304" pitchFamily="18" charset="0"/>
              </a:rPr>
              <a:t>.</a:t>
            </a:r>
            <a:endParaRPr lang="en-GR" sz="1800" dirty="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B0C0B882-5A50-5DE8-AE2B-4C6519F72D9C}"/>
              </a:ext>
            </a:extLst>
          </p:cNvPr>
          <p:cNvPicPr>
            <a:picLocks noChangeAspect="1"/>
          </p:cNvPicPr>
          <p:nvPr/>
        </p:nvPicPr>
        <p:blipFill>
          <a:blip r:embed="rId11"/>
          <a:stretch>
            <a:fillRect/>
          </a:stretch>
        </p:blipFill>
        <p:spPr>
          <a:xfrm>
            <a:off x="2026920" y="1858150"/>
            <a:ext cx="6431280" cy="3969454"/>
          </a:xfrm>
          <a:prstGeom prst="rect">
            <a:avLst/>
          </a:prstGeom>
        </p:spPr>
      </p:pic>
      <p:sp>
        <p:nvSpPr>
          <p:cNvPr id="10" name="Title 1">
            <a:extLst>
              <a:ext uri="{FF2B5EF4-FFF2-40B4-BE49-F238E27FC236}">
                <a16:creationId xmlns:a16="http://schemas.microsoft.com/office/drawing/2014/main" id="{983E9561-CCA2-BDE5-7A32-9EEB83B8FF76}"/>
              </a:ext>
            </a:extLst>
          </p:cNvPr>
          <p:cNvSpPr>
            <a:spLocks noGrp="1"/>
          </p:cNvSpPr>
          <p:nvPr>
            <p:ph type="title"/>
          </p:nvPr>
        </p:nvSpPr>
        <p:spPr>
          <a:xfrm>
            <a:off x="0" y="733110"/>
            <a:ext cx="9115424" cy="571213"/>
          </a:xfrm>
        </p:spPr>
        <p:txBody>
          <a:bodyPr>
            <a:noAutofit/>
          </a:bodyPr>
          <a:lstStyle/>
          <a:p>
            <a:pPr algn="ctr"/>
            <a:r>
              <a:rPr lang="en-US" sz="2400" b="1" noProof="0" dirty="0">
                <a:latin typeface="Times New Roman" panose="02020603050405020304" pitchFamily="18" charset="0"/>
                <a:cs typeface="Times New Roman" panose="02020603050405020304" pitchFamily="18" charset="0"/>
              </a:rPr>
              <a:t>6. Multimedia</a:t>
            </a:r>
            <a:br>
              <a:rPr lang="en-US" sz="2400" b="1" noProof="0" dirty="0">
                <a:latin typeface="Times New Roman" panose="02020603050405020304" pitchFamily="18" charset="0"/>
                <a:cs typeface="Times New Roman" panose="02020603050405020304" pitchFamily="18" charset="0"/>
              </a:rPr>
            </a:br>
            <a:endParaRPr lang="en-US" sz="2400" b="1" noProof="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2702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383062" y="90848"/>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378705"/>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8" name="TextBox 7">
            <a:extLst>
              <a:ext uri="{FF2B5EF4-FFF2-40B4-BE49-F238E27FC236}">
                <a16:creationId xmlns:a16="http://schemas.microsoft.com/office/drawing/2014/main" id="{38966EF3-F5E6-BC0A-4951-647BFA1EB647}"/>
              </a:ext>
            </a:extLst>
          </p:cNvPr>
          <p:cNvSpPr txBox="1"/>
          <p:nvPr/>
        </p:nvSpPr>
        <p:spPr>
          <a:xfrm>
            <a:off x="18646" y="2598705"/>
            <a:ext cx="9125354" cy="3139321"/>
          </a:xfrm>
          <a:prstGeom prst="rect">
            <a:avLst/>
          </a:prstGeom>
          <a:noFill/>
        </p:spPr>
        <p:txBody>
          <a:bodyPr wrap="square" rtlCol="0">
            <a:spAutoFit/>
          </a:bodyPr>
          <a:lstStyle/>
          <a:p>
            <a:endParaRPr lang="en-US" sz="1800" dirty="0">
              <a:solidFill>
                <a:srgbClr val="000000"/>
              </a:solidFill>
              <a:effectLst/>
              <a:latin typeface="Arial" panose="020B0604020202020204" pitchFamily="34" charset="0"/>
              <a:ea typeface="Times New Roman" panose="02020603050405020304" pitchFamily="18" charset="0"/>
            </a:endParaRPr>
          </a:p>
          <a:p>
            <a:pPr marL="342900" indent="-342900">
              <a:buAutoNum type="arabicPeriod"/>
            </a:pPr>
            <a:r>
              <a:rPr lang="en-US" dirty="0">
                <a:solidFill>
                  <a:srgbClr val="000000"/>
                </a:solidFill>
                <a:latin typeface="Arial" panose="020B0604020202020204" pitchFamily="34" charset="0"/>
                <a:ea typeface="Times New Roman" panose="02020603050405020304" pitchFamily="18" charset="0"/>
              </a:rPr>
              <a:t>The video refers to commercial kitchens in general. Are there differences between the energy use in a galley onboard or not? Which type of ship best matches the description made in the video, and which type presents the greatest differences?</a:t>
            </a:r>
          </a:p>
          <a:p>
            <a:pPr marL="342900" indent="-342900">
              <a:buAutoNum type="arabicPeriod"/>
            </a:pPr>
            <a:r>
              <a:rPr lang="en-US" dirty="0">
                <a:solidFill>
                  <a:srgbClr val="000000"/>
                </a:solidFill>
                <a:latin typeface="Arial" panose="020B0604020202020204" pitchFamily="34" charset="0"/>
                <a:ea typeface="Times New Roman" panose="02020603050405020304" pitchFamily="18" charset="0"/>
              </a:rPr>
              <a:t>Name the top ”consumers” devices in every category and provide your own alternatives to the advice given in the video on how to reduce the energy use as far as they are concerned.</a:t>
            </a:r>
          </a:p>
          <a:p>
            <a:pPr marL="342900" indent="-342900">
              <a:buAutoNum type="arabicPeriod"/>
            </a:pPr>
            <a:r>
              <a:rPr lang="en-US" dirty="0">
                <a:solidFill>
                  <a:srgbClr val="000000"/>
                </a:solidFill>
                <a:latin typeface="Arial" panose="020B0604020202020204" pitchFamily="34" charset="0"/>
                <a:ea typeface="Times New Roman" panose="02020603050405020304" pitchFamily="18" charset="0"/>
              </a:rPr>
              <a:t>Induction hobs are mentioned but with a proviso. What does it concern?</a:t>
            </a:r>
          </a:p>
          <a:p>
            <a:pPr marL="342900" indent="-342900">
              <a:buAutoNum type="arabicPeriod"/>
            </a:pPr>
            <a:r>
              <a:rPr lang="en-US" dirty="0">
                <a:solidFill>
                  <a:srgbClr val="000000"/>
                </a:solidFill>
                <a:latin typeface="Arial" panose="020B0604020202020204" pitchFamily="34" charset="0"/>
                <a:ea typeface="Times New Roman" panose="02020603050405020304" pitchFamily="18" charset="0"/>
              </a:rPr>
              <a:t>Copy the lists in the video and update them with data from galleys.</a:t>
            </a:r>
          </a:p>
          <a:p>
            <a:pPr marL="342900" indent="-342900">
              <a:buAutoNum type="arabicPeriod"/>
            </a:pPr>
            <a:endParaRPr lang="en-GR" dirty="0">
              <a:solidFill>
                <a:srgbClr val="000000"/>
              </a:solidFill>
              <a:latin typeface="Arial" panose="020B0604020202020204" pitchFamily="34" charset="0"/>
              <a:ea typeface="Times New Roman" panose="02020603050405020304" pitchFamily="18" charset="0"/>
            </a:endParaRPr>
          </a:p>
          <a:p>
            <a:r>
              <a:rPr lang="en-GR" sz="1800" dirty="0">
                <a:solidFill>
                  <a:srgbClr val="000000"/>
                </a:solidFill>
                <a:effectLst/>
                <a:latin typeface="Arial" panose="020B0604020202020204" pitchFamily="34" charset="0"/>
                <a:ea typeface="Times New Roman" panose="02020603050405020304" pitchFamily="18" charset="0"/>
              </a:rPr>
              <a:t>.</a:t>
            </a:r>
            <a:endParaRPr lang="en-GR" sz="1800" dirty="0">
              <a:effectLst/>
              <a:latin typeface="Times New Roman" panose="02020603050405020304" pitchFamily="18" charset="0"/>
              <a:ea typeface="Times New Roman" panose="02020603050405020304" pitchFamily="18" charset="0"/>
            </a:endParaRPr>
          </a:p>
        </p:txBody>
      </p:sp>
      <p:grpSp>
        <p:nvGrpSpPr>
          <p:cNvPr id="3" name="Group 2">
            <a:extLst>
              <a:ext uri="{FF2B5EF4-FFF2-40B4-BE49-F238E27FC236}">
                <a16:creationId xmlns:a16="http://schemas.microsoft.com/office/drawing/2014/main" id="{3AAB9919-FB46-FEC7-1831-EB45BDEB4C41}"/>
              </a:ext>
            </a:extLst>
          </p:cNvPr>
          <p:cNvGrpSpPr/>
          <p:nvPr/>
        </p:nvGrpSpPr>
        <p:grpSpPr>
          <a:xfrm>
            <a:off x="1651819" y="1693380"/>
            <a:ext cx="5840361" cy="575639"/>
            <a:chOff x="0" y="0"/>
            <a:chExt cx="5840361" cy="575639"/>
          </a:xfrm>
        </p:grpSpPr>
        <p:sp>
          <p:nvSpPr>
            <p:cNvPr id="4" name="Rounded Rectangle 3">
              <a:extLst>
                <a:ext uri="{FF2B5EF4-FFF2-40B4-BE49-F238E27FC236}">
                  <a16:creationId xmlns:a16="http://schemas.microsoft.com/office/drawing/2014/main" id="{D9CFC763-5D51-A537-EAEB-CD1C0980C1F5}"/>
                </a:ext>
              </a:extLst>
            </p:cNvPr>
            <p:cNvSpPr/>
            <p:nvPr/>
          </p:nvSpPr>
          <p:spPr>
            <a:xfrm>
              <a:off x="0" y="0"/>
              <a:ext cx="5840361" cy="57563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a:extLst>
                <a:ext uri="{FF2B5EF4-FFF2-40B4-BE49-F238E27FC236}">
                  <a16:creationId xmlns:a16="http://schemas.microsoft.com/office/drawing/2014/main" id="{AD305168-4984-4639-D588-C4C73E2EF62F}"/>
                </a:ext>
              </a:extLst>
            </p:cNvPr>
            <p:cNvSpPr txBox="1"/>
            <p:nvPr/>
          </p:nvSpPr>
          <p:spPr>
            <a:xfrm>
              <a:off x="28100" y="28100"/>
              <a:ext cx="5784161" cy="5194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Questions</a:t>
              </a:r>
              <a:endParaRPr lang="en-US" sz="2400" kern="1200" dirty="0"/>
            </a:p>
          </p:txBody>
        </p:sp>
      </p:grpSp>
    </p:spTree>
    <p:extLst>
      <p:ext uri="{BB962C8B-B14F-4D97-AF65-F5344CB8AC3E}">
        <p14:creationId xmlns:p14="http://schemas.microsoft.com/office/powerpoint/2010/main" val="25707657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383062" y="90848"/>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24714" y="6440489"/>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8" name="TextBox 7">
            <a:extLst>
              <a:ext uri="{FF2B5EF4-FFF2-40B4-BE49-F238E27FC236}">
                <a16:creationId xmlns:a16="http://schemas.microsoft.com/office/drawing/2014/main" id="{38966EF3-F5E6-BC0A-4951-647BFA1EB647}"/>
              </a:ext>
            </a:extLst>
          </p:cNvPr>
          <p:cNvSpPr txBox="1"/>
          <p:nvPr/>
        </p:nvSpPr>
        <p:spPr>
          <a:xfrm>
            <a:off x="18646" y="1121642"/>
            <a:ext cx="9035846" cy="2862322"/>
          </a:xfrm>
          <a:prstGeom prst="rect">
            <a:avLst/>
          </a:prstGeom>
          <a:noFill/>
        </p:spPr>
        <p:txBody>
          <a:bodyPr wrap="square" rtlCol="0">
            <a:spAutoFit/>
          </a:bodyPr>
          <a:lstStyle/>
          <a:p>
            <a:r>
              <a:rPr lang="en-US" sz="2000" dirty="0">
                <a:solidFill>
                  <a:srgbClr val="000000"/>
                </a:solidFill>
                <a:ea typeface="Times New Roman" panose="02020603050405020304" pitchFamily="18" charset="0"/>
              </a:rPr>
              <a:t>F</a:t>
            </a:r>
            <a:r>
              <a:rPr lang="en-US" sz="2000" dirty="0">
                <a:solidFill>
                  <a:srgbClr val="000000"/>
                </a:solidFill>
                <a:effectLst/>
                <a:ea typeface="Times New Roman" panose="02020603050405020304" pitchFamily="18" charset="0"/>
              </a:rPr>
              <a:t>irst, install a free app like this  </a:t>
            </a:r>
            <a:r>
              <a:rPr lang="en-US" sz="2000" dirty="0">
                <a:solidFill>
                  <a:srgbClr val="000000"/>
                </a:solidFill>
                <a:effectLst/>
                <a:ea typeface="Times New Roman" panose="02020603050405020304" pitchFamily="18" charset="0"/>
                <a:hlinkClick r:id="rId10"/>
              </a:rPr>
              <a:t>https://loop.homes/</a:t>
            </a:r>
            <a:r>
              <a:rPr lang="en-US" sz="2000" dirty="0">
                <a:solidFill>
                  <a:srgbClr val="000000"/>
                </a:solidFill>
                <a:ea typeface="Times New Roman" panose="02020603050405020304" pitchFamily="18" charset="0"/>
              </a:rPr>
              <a:t> Or any </a:t>
            </a:r>
            <a:r>
              <a:rPr lang="en-GB" sz="2000" dirty="0">
                <a:hlinkClick r:id="rId11"/>
              </a:rPr>
              <a:t>smart meter</a:t>
            </a:r>
            <a:r>
              <a:rPr lang="en-GB" sz="2000" dirty="0"/>
              <a:t> which allows you to see their real-time energy consumption, enabling them to observe the rise and fall of their energy meter as you perform actions like opening an oven door or using a lid on a pot. </a:t>
            </a:r>
          </a:p>
          <a:p>
            <a:r>
              <a:rPr lang="en-GB" sz="2000" dirty="0">
                <a:solidFill>
                  <a:srgbClr val="000000"/>
                </a:solidFill>
                <a:ea typeface="Times New Roman" panose="02020603050405020304" pitchFamily="18" charset="0"/>
              </a:rPr>
              <a:t>Use it for one day, doing what you usually do and take notes. </a:t>
            </a:r>
            <a:endParaRPr lang="en-GR" sz="2000" dirty="0">
              <a:solidFill>
                <a:srgbClr val="000000"/>
              </a:solidFill>
              <a:ea typeface="Times New Roman" panose="02020603050405020304" pitchFamily="18" charset="0"/>
            </a:endParaRPr>
          </a:p>
          <a:p>
            <a:pPr algn="just"/>
            <a:r>
              <a:rPr lang="en-GB" sz="2000" dirty="0"/>
              <a:t>This will allow you to visualize the direct impact of their actions on energy consumption. By observing how different actions affect the real-time meter readings, you can identify your most energy-intensive appliances and make more informed decisions to reduce energy use and costs.</a:t>
            </a:r>
          </a:p>
        </p:txBody>
      </p:sp>
      <p:pic>
        <p:nvPicPr>
          <p:cNvPr id="2" name="Picture 1">
            <a:extLst>
              <a:ext uri="{FF2B5EF4-FFF2-40B4-BE49-F238E27FC236}">
                <a16:creationId xmlns:a16="http://schemas.microsoft.com/office/drawing/2014/main" id="{2D41181D-AC5E-9A08-40DE-22A8A49F73E3}"/>
              </a:ext>
            </a:extLst>
          </p:cNvPr>
          <p:cNvPicPr>
            <a:picLocks noChangeAspect="1"/>
          </p:cNvPicPr>
          <p:nvPr/>
        </p:nvPicPr>
        <p:blipFill rotWithShape="1">
          <a:blip r:embed="rId12"/>
          <a:srcRect b="5724"/>
          <a:stretch/>
        </p:blipFill>
        <p:spPr>
          <a:xfrm>
            <a:off x="2575560" y="3884518"/>
            <a:ext cx="6400800" cy="2525445"/>
          </a:xfrm>
          <a:prstGeom prst="rect">
            <a:avLst/>
          </a:prstGeom>
        </p:spPr>
      </p:pic>
      <p:sp>
        <p:nvSpPr>
          <p:cNvPr id="5" name="Title 1">
            <a:extLst>
              <a:ext uri="{FF2B5EF4-FFF2-40B4-BE49-F238E27FC236}">
                <a16:creationId xmlns:a16="http://schemas.microsoft.com/office/drawing/2014/main" id="{7AA5B987-C00E-9FFE-1B1C-BC7682FC7B21}"/>
              </a:ext>
            </a:extLst>
          </p:cNvPr>
          <p:cNvSpPr>
            <a:spLocks noGrp="1"/>
          </p:cNvSpPr>
          <p:nvPr>
            <p:ph type="title"/>
          </p:nvPr>
        </p:nvSpPr>
        <p:spPr>
          <a:xfrm>
            <a:off x="0" y="733110"/>
            <a:ext cx="9115424" cy="571213"/>
          </a:xfrm>
        </p:spPr>
        <p:txBody>
          <a:bodyPr>
            <a:noAutofit/>
          </a:bodyPr>
          <a:lstStyle/>
          <a:p>
            <a:pPr algn="ctr"/>
            <a:r>
              <a:rPr lang="en-US" sz="2400" b="1" noProof="0" dirty="0">
                <a:latin typeface="Times New Roman" panose="02020603050405020304" pitchFamily="18" charset="0"/>
                <a:cs typeface="Times New Roman" panose="02020603050405020304" pitchFamily="18" charset="0"/>
              </a:rPr>
              <a:t> </a:t>
            </a:r>
            <a:r>
              <a:rPr lang="en-US" sz="2400" noProof="0" dirty="0">
                <a:latin typeface="Times New Roman" panose="02020603050405020304" pitchFamily="18" charset="0"/>
                <a:cs typeface="Times New Roman" panose="02020603050405020304" pitchFamily="18" charset="0"/>
              </a:rPr>
              <a:t>7</a:t>
            </a:r>
            <a:r>
              <a:rPr lang="en-US" sz="2400" b="1" noProof="0" dirty="0">
                <a:latin typeface="Times New Roman" panose="02020603050405020304" pitchFamily="18" charset="0"/>
                <a:cs typeface="Times New Roman" panose="02020603050405020304" pitchFamily="18" charset="0"/>
              </a:rPr>
              <a:t>. A Short Simulation</a:t>
            </a:r>
            <a:br>
              <a:rPr lang="en-US" sz="2400" b="1" noProof="0" dirty="0">
                <a:latin typeface="Times New Roman" panose="02020603050405020304" pitchFamily="18" charset="0"/>
                <a:cs typeface="Times New Roman" panose="02020603050405020304" pitchFamily="18" charset="0"/>
              </a:rPr>
            </a:br>
            <a:endParaRPr lang="en-US" sz="2400" b="1" noProof="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7134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383062" y="90848"/>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378705"/>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8" name="TextBox 7">
            <a:extLst>
              <a:ext uri="{FF2B5EF4-FFF2-40B4-BE49-F238E27FC236}">
                <a16:creationId xmlns:a16="http://schemas.microsoft.com/office/drawing/2014/main" id="{38966EF3-F5E6-BC0A-4951-647BFA1EB647}"/>
              </a:ext>
            </a:extLst>
          </p:cNvPr>
          <p:cNvSpPr txBox="1"/>
          <p:nvPr/>
        </p:nvSpPr>
        <p:spPr>
          <a:xfrm>
            <a:off x="18646" y="1075922"/>
            <a:ext cx="9035846" cy="5078313"/>
          </a:xfrm>
          <a:prstGeom prst="rect">
            <a:avLst/>
          </a:prstGeom>
          <a:noFill/>
        </p:spPr>
        <p:txBody>
          <a:bodyPr wrap="square" rtlCol="0">
            <a:spAutoFit/>
          </a:bodyPr>
          <a:lstStyle/>
          <a:p>
            <a:r>
              <a:rPr lang="en-US" dirty="0">
                <a:solidFill>
                  <a:srgbClr val="000000"/>
                </a:solidFill>
                <a:ea typeface="Times New Roman" panose="02020603050405020304" pitchFamily="18" charset="0"/>
              </a:rPr>
              <a:t>F</a:t>
            </a:r>
            <a:r>
              <a:rPr lang="en-US" dirty="0">
                <a:solidFill>
                  <a:srgbClr val="000000"/>
                </a:solidFill>
                <a:effectLst/>
                <a:ea typeface="Times New Roman" panose="02020603050405020304" pitchFamily="18" charset="0"/>
              </a:rPr>
              <a:t>irst, read  the articles here</a:t>
            </a:r>
          </a:p>
          <a:p>
            <a:r>
              <a:rPr lang="en-US" dirty="0">
                <a:solidFill>
                  <a:srgbClr val="000000"/>
                </a:solidFill>
                <a:hlinkClick r:id="rId10"/>
              </a:rPr>
              <a:t>https://renewablesadvice.com/energy/pros-cons-energy-efficiency/#:~:text=The%20disadvantages%20of%20energy%20efficiency%20are:,Lack%20of%20Standardisation%20and%20Monitoring</a:t>
            </a:r>
            <a:endParaRPr lang="en-US" dirty="0">
              <a:solidFill>
                <a:srgbClr val="000000"/>
              </a:solidFill>
            </a:endParaRPr>
          </a:p>
          <a:p>
            <a:r>
              <a:rPr lang="en-US" dirty="0">
                <a:solidFill>
                  <a:srgbClr val="000000"/>
                </a:solidFill>
              </a:rPr>
              <a:t>and here</a:t>
            </a:r>
          </a:p>
          <a:p>
            <a:r>
              <a:rPr lang="en-US" dirty="0">
                <a:solidFill>
                  <a:srgbClr val="000000"/>
                </a:solidFill>
                <a:hlinkClick r:id="rId11"/>
              </a:rPr>
              <a:t>https://mtnsales.com/energy-efficiency-in-commercial-kitchen-equipment-what-you-need-to-know/#:~:text=In%20busy%20kitchens%2C%20where%20appliances%20run%20continuously%2C,reported%20savings%20of%2020%2D50%25%20on%20energy%20costs</a:t>
            </a:r>
            <a:r>
              <a:rPr lang="en-US" dirty="0">
                <a:solidFill>
                  <a:srgbClr val="000000"/>
                </a:solidFill>
              </a:rPr>
              <a:t>.</a:t>
            </a:r>
          </a:p>
          <a:p>
            <a:r>
              <a:rPr lang="en-US" dirty="0">
                <a:solidFill>
                  <a:srgbClr val="000000"/>
                </a:solidFill>
              </a:rPr>
              <a:t>Then, organize an online group with two sub-groups, the </a:t>
            </a:r>
            <a:r>
              <a:rPr lang="en-US" dirty="0">
                <a:solidFill>
                  <a:schemeClr val="accent6">
                    <a:lumMod val="75000"/>
                  </a:schemeClr>
                </a:solidFill>
              </a:rPr>
              <a:t>green </a:t>
            </a:r>
            <a:r>
              <a:rPr lang="en-US" dirty="0">
                <a:solidFill>
                  <a:srgbClr val="000000"/>
                </a:solidFill>
              </a:rPr>
              <a:t>and the </a:t>
            </a:r>
            <a:r>
              <a:rPr lang="en-US" dirty="0">
                <a:solidFill>
                  <a:schemeClr val="accent2">
                    <a:lumMod val="50000"/>
                  </a:schemeClr>
                </a:solidFill>
              </a:rPr>
              <a:t>brown</a:t>
            </a:r>
            <a:r>
              <a:rPr lang="en-US" dirty="0">
                <a:solidFill>
                  <a:srgbClr val="000000"/>
                </a:solidFill>
              </a:rPr>
              <a:t> one, focusing on the discussion of the main issue, i.e.</a:t>
            </a:r>
            <a:r>
              <a:rPr lang="en-GB" dirty="0"/>
              <a:t> the fact that energy-efficient kitchen equipment </a:t>
            </a:r>
            <a:r>
              <a:rPr lang="en-GB" dirty="0" err="1"/>
              <a:t>centers</a:t>
            </a:r>
            <a:r>
              <a:rPr lang="en-GB" dirty="0"/>
              <a:t> on the argument of  </a:t>
            </a:r>
            <a:r>
              <a:rPr lang="en-GB" dirty="0">
                <a:solidFill>
                  <a:srgbClr val="FF0000"/>
                </a:solidFill>
              </a:rPr>
              <a:t>higher initial cost versus long-term savings. </a:t>
            </a:r>
          </a:p>
          <a:p>
            <a:r>
              <a:rPr lang="en-GB" dirty="0"/>
              <a:t>Proponents (the green group) argue that the </a:t>
            </a:r>
            <a:r>
              <a:rPr lang="en-GB" dirty="0">
                <a:solidFill>
                  <a:schemeClr val="accent6">
                    <a:lumMod val="75000"/>
                  </a:schemeClr>
                </a:solidFill>
              </a:rPr>
              <a:t>lower running costs and potential for significant energy bill reductions (20-50% or more) quickly offset the upfront investment, resulting in a </a:t>
            </a:r>
            <a:r>
              <a:rPr lang="en-GB" dirty="0" err="1">
                <a:solidFill>
                  <a:schemeClr val="accent6">
                    <a:lumMod val="75000"/>
                  </a:schemeClr>
                </a:solidFill>
              </a:rPr>
              <a:t>favorable</a:t>
            </a:r>
            <a:r>
              <a:rPr lang="en-GB" dirty="0">
                <a:solidFill>
                  <a:schemeClr val="accent6">
                    <a:lumMod val="75000"/>
                  </a:schemeClr>
                </a:solidFill>
              </a:rPr>
              <a:t> payback period and reduced environmental impact</a:t>
            </a:r>
            <a:r>
              <a:rPr lang="en-GB" dirty="0"/>
              <a:t>. </a:t>
            </a:r>
          </a:p>
          <a:p>
            <a:r>
              <a:rPr lang="en-GB" dirty="0"/>
              <a:t>However, opponents (the orange group) argue that </a:t>
            </a:r>
            <a:r>
              <a:rPr lang="en-GB" dirty="0">
                <a:solidFill>
                  <a:schemeClr val="accent2">
                    <a:lumMod val="50000"/>
                  </a:schemeClr>
                </a:solidFill>
              </a:rPr>
              <a:t>the higher purchase price of these appliances may be a barrier for certain businesses, and  the energy-saving features of said appliances can sometimes lead to longer operating cycles, potentially impacting workflow and overall efficiency if not managed properly</a:t>
            </a:r>
            <a:r>
              <a:rPr lang="en-US" dirty="0">
                <a:solidFill>
                  <a:schemeClr val="accent2">
                    <a:lumMod val="50000"/>
                  </a:schemeClr>
                </a:solidFill>
              </a:rPr>
              <a:t>.</a:t>
            </a:r>
            <a:endParaRPr lang="en-GB" dirty="0">
              <a:solidFill>
                <a:schemeClr val="accent2">
                  <a:lumMod val="50000"/>
                </a:schemeClr>
              </a:solidFill>
            </a:endParaRPr>
          </a:p>
        </p:txBody>
      </p:sp>
      <p:sp>
        <p:nvSpPr>
          <p:cNvPr id="5" name="Title 1">
            <a:extLst>
              <a:ext uri="{FF2B5EF4-FFF2-40B4-BE49-F238E27FC236}">
                <a16:creationId xmlns:a16="http://schemas.microsoft.com/office/drawing/2014/main" id="{7AA5B987-C00E-9FFE-1B1C-BC7682FC7B21}"/>
              </a:ext>
            </a:extLst>
          </p:cNvPr>
          <p:cNvSpPr>
            <a:spLocks noGrp="1"/>
          </p:cNvSpPr>
          <p:nvPr>
            <p:ph type="title"/>
          </p:nvPr>
        </p:nvSpPr>
        <p:spPr>
          <a:xfrm>
            <a:off x="0" y="877684"/>
            <a:ext cx="9115424" cy="571213"/>
          </a:xfrm>
        </p:spPr>
        <p:txBody>
          <a:bodyPr>
            <a:noAutofit/>
          </a:bodyPr>
          <a:lstStyle/>
          <a:p>
            <a:pPr algn="ctr"/>
            <a:r>
              <a:rPr lang="en-US" sz="2400" b="1" noProof="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8</a:t>
            </a:r>
            <a:r>
              <a:rPr lang="en-US" sz="2400" b="1" noProof="0" dirty="0">
                <a:latin typeface="Times New Roman" panose="02020603050405020304" pitchFamily="18" charset="0"/>
                <a:cs typeface="Times New Roman" panose="02020603050405020304" pitchFamily="18" charset="0"/>
              </a:rPr>
              <a:t>. A Critical Thinking Activity: A Debate</a:t>
            </a:r>
            <a:br>
              <a:rPr lang="en-US" sz="2400" b="1" noProof="0" dirty="0">
                <a:latin typeface="Times New Roman" panose="02020603050405020304" pitchFamily="18" charset="0"/>
                <a:cs typeface="Times New Roman" panose="02020603050405020304" pitchFamily="18" charset="0"/>
              </a:rPr>
            </a:br>
            <a:endParaRPr lang="en-US" sz="2400" b="1" noProof="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000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383062" y="90848"/>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316922"/>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8" name="TextBox 7">
            <a:extLst>
              <a:ext uri="{FF2B5EF4-FFF2-40B4-BE49-F238E27FC236}">
                <a16:creationId xmlns:a16="http://schemas.microsoft.com/office/drawing/2014/main" id="{38966EF3-F5E6-BC0A-4951-647BFA1EB647}"/>
              </a:ext>
            </a:extLst>
          </p:cNvPr>
          <p:cNvSpPr txBox="1"/>
          <p:nvPr/>
        </p:nvSpPr>
        <p:spPr>
          <a:xfrm>
            <a:off x="18646" y="1075922"/>
            <a:ext cx="9035846" cy="2862322"/>
          </a:xfrm>
          <a:prstGeom prst="rect">
            <a:avLst/>
          </a:prstGeom>
          <a:noFill/>
        </p:spPr>
        <p:txBody>
          <a:bodyPr wrap="square" rtlCol="0">
            <a:spAutoFit/>
          </a:bodyPr>
          <a:lstStyle/>
          <a:p>
            <a:endParaRPr lang="en-GB" dirty="0"/>
          </a:p>
          <a:p>
            <a:r>
              <a:rPr lang="en-GB" dirty="0"/>
              <a:t>DO NOT FORGET THE FINANCIAL TOOLS WHICH CAN PROVIDE DATA TO SUPPORT YOUR ARGUMENT</a:t>
            </a:r>
          </a:p>
          <a:p>
            <a:endParaRPr lang="en-GB" dirty="0"/>
          </a:p>
          <a:p>
            <a:r>
              <a:rPr lang="en-GB" i="1" dirty="0"/>
              <a:t>Payback Period: A Key Metric </a:t>
            </a:r>
          </a:p>
          <a:p>
            <a:pPr>
              <a:buFont typeface="Arial" panose="020B0604020202020204" pitchFamily="34" charset="0"/>
              <a:buChar char="•"/>
            </a:pPr>
            <a:r>
              <a:rPr lang="en-GB" b="1" i="1" dirty="0">
                <a:effectLst/>
              </a:rPr>
              <a:t>Calculation:</a:t>
            </a:r>
            <a:r>
              <a:rPr lang="en-GB" i="1" dirty="0">
                <a:effectLst/>
              </a:rPr>
              <a:t>  The payback period is determined by dividing the initial investment in the energy-efficient appliance by the annual energy savings it generates. </a:t>
            </a:r>
          </a:p>
          <a:p>
            <a:pPr>
              <a:buFont typeface="Arial" panose="020B0604020202020204" pitchFamily="34" charset="0"/>
              <a:buChar char="•"/>
            </a:pPr>
            <a:r>
              <a:rPr lang="en-GB" b="1" i="1" dirty="0">
                <a:effectLst/>
              </a:rPr>
              <a:t>Importance:</a:t>
            </a:r>
            <a:r>
              <a:rPr lang="en-GB" i="1" dirty="0">
                <a:effectLst/>
              </a:rPr>
              <a:t>  A shorter payback period indicates that the investment will be recouped faster, making the decision to upgrade more financially viable.</a:t>
            </a:r>
          </a:p>
          <a:p>
            <a:endParaRPr lang="en-GB" dirty="0">
              <a:solidFill>
                <a:schemeClr val="accent2">
                  <a:lumMod val="50000"/>
                </a:schemeClr>
              </a:solidFill>
            </a:endParaRPr>
          </a:p>
        </p:txBody>
      </p:sp>
      <p:sp>
        <p:nvSpPr>
          <p:cNvPr id="5" name="Title 1">
            <a:extLst>
              <a:ext uri="{FF2B5EF4-FFF2-40B4-BE49-F238E27FC236}">
                <a16:creationId xmlns:a16="http://schemas.microsoft.com/office/drawing/2014/main" id="{7AA5B987-C00E-9FFE-1B1C-BC7682FC7B21}"/>
              </a:ext>
            </a:extLst>
          </p:cNvPr>
          <p:cNvSpPr>
            <a:spLocks noGrp="1"/>
          </p:cNvSpPr>
          <p:nvPr>
            <p:ph type="title"/>
          </p:nvPr>
        </p:nvSpPr>
        <p:spPr>
          <a:xfrm>
            <a:off x="0" y="778830"/>
            <a:ext cx="9115424" cy="571213"/>
          </a:xfrm>
        </p:spPr>
        <p:txBody>
          <a:bodyPr>
            <a:noAutofit/>
          </a:bodyPr>
          <a:lstStyle/>
          <a:p>
            <a:pPr algn="ctr"/>
            <a:r>
              <a:rPr lang="en-US" sz="2400" b="1" noProof="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8</a:t>
            </a:r>
            <a:r>
              <a:rPr lang="en-US" sz="2400" b="1" noProof="0" dirty="0">
                <a:latin typeface="Times New Roman" panose="02020603050405020304" pitchFamily="18" charset="0"/>
                <a:cs typeface="Times New Roman" panose="02020603050405020304" pitchFamily="18" charset="0"/>
              </a:rPr>
              <a:t>. A Critical Thinking Activity: A Debate</a:t>
            </a:r>
            <a:br>
              <a:rPr lang="en-US" sz="2400" b="1" noProof="0" dirty="0">
                <a:latin typeface="Times New Roman" panose="02020603050405020304" pitchFamily="18" charset="0"/>
                <a:cs typeface="Times New Roman" panose="02020603050405020304" pitchFamily="18" charset="0"/>
              </a:rPr>
            </a:br>
            <a:endParaRPr lang="en-US" sz="2400" b="1" noProof="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333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383062" y="90848"/>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12357" y="6415775"/>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5" name="Title 1">
            <a:extLst>
              <a:ext uri="{FF2B5EF4-FFF2-40B4-BE49-F238E27FC236}">
                <a16:creationId xmlns:a16="http://schemas.microsoft.com/office/drawing/2014/main" id="{7AA5B987-C00E-9FFE-1B1C-BC7682FC7B21}"/>
              </a:ext>
            </a:extLst>
          </p:cNvPr>
          <p:cNvSpPr>
            <a:spLocks noGrp="1"/>
          </p:cNvSpPr>
          <p:nvPr>
            <p:ph type="title"/>
          </p:nvPr>
        </p:nvSpPr>
        <p:spPr>
          <a:xfrm>
            <a:off x="0" y="733110"/>
            <a:ext cx="9115424" cy="571213"/>
          </a:xfrm>
        </p:spPr>
        <p:txBody>
          <a:bodyPr>
            <a:noAutofit/>
          </a:bodyPr>
          <a:lstStyle/>
          <a:p>
            <a:pPr algn="ctr"/>
            <a:r>
              <a:rPr lang="en-US" sz="2400" b="1" noProof="0" dirty="0">
                <a:latin typeface="Times New Roman" panose="02020603050405020304" pitchFamily="18" charset="0"/>
                <a:cs typeface="Times New Roman" panose="02020603050405020304" pitchFamily="18" charset="0"/>
              </a:rPr>
              <a:t> 8. A Critical Thinking Activity: A Debate</a:t>
            </a:r>
            <a:br>
              <a:rPr lang="en-US" sz="2400" b="1" noProof="0" dirty="0">
                <a:latin typeface="Times New Roman" panose="02020603050405020304" pitchFamily="18" charset="0"/>
                <a:cs typeface="Times New Roman" panose="02020603050405020304" pitchFamily="18" charset="0"/>
              </a:rPr>
            </a:br>
            <a:endParaRPr lang="en-US" sz="2400" b="1" noProof="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6DFF500-88CB-03F9-9500-86ED22313CEC}"/>
              </a:ext>
            </a:extLst>
          </p:cNvPr>
          <p:cNvSpPr txBox="1"/>
          <p:nvPr/>
        </p:nvSpPr>
        <p:spPr>
          <a:xfrm>
            <a:off x="320040" y="1112520"/>
            <a:ext cx="4406821" cy="5262979"/>
          </a:xfrm>
          <a:prstGeom prst="rect">
            <a:avLst/>
          </a:prstGeom>
          <a:solidFill>
            <a:schemeClr val="accent6">
              <a:lumMod val="20000"/>
              <a:lumOff val="80000"/>
            </a:schemeClr>
          </a:solidFill>
        </p:spPr>
        <p:txBody>
          <a:bodyPr wrap="square" rtlCol="0">
            <a:spAutoFit/>
          </a:bodyPr>
          <a:lstStyle/>
          <a:p>
            <a:r>
              <a:rPr lang="en-GB" sz="1600" b="1" i="1" dirty="0">
                <a:solidFill>
                  <a:schemeClr val="accent6">
                    <a:lumMod val="50000"/>
                  </a:schemeClr>
                </a:solidFill>
                <a:effectLst/>
              </a:rPr>
              <a:t>Arguments for Energy-Efficient Equipment </a:t>
            </a:r>
          </a:p>
          <a:p>
            <a:r>
              <a:rPr lang="en-GB" sz="1600" b="1" dirty="0">
                <a:solidFill>
                  <a:schemeClr val="accent6">
                    <a:lumMod val="50000"/>
                  </a:schemeClr>
                </a:solidFill>
                <a:effectLst/>
              </a:rPr>
              <a:t>Significant Running Cost Savings:</a:t>
            </a:r>
            <a:r>
              <a:rPr lang="en-GB" sz="1600" dirty="0">
                <a:solidFill>
                  <a:schemeClr val="accent6">
                    <a:lumMod val="50000"/>
                  </a:schemeClr>
                </a:solidFill>
                <a:effectLst/>
              </a:rPr>
              <a:t> </a:t>
            </a:r>
          </a:p>
          <a:p>
            <a:r>
              <a:rPr lang="en-GB" sz="1600" dirty="0">
                <a:solidFill>
                  <a:schemeClr val="accent6">
                    <a:lumMod val="50000"/>
                  </a:schemeClr>
                </a:solidFill>
                <a:effectLst/>
              </a:rPr>
              <a:t>By consuming less energy, these appliances lead to lower utility bills, with potential savings of 20-50% on a kitchen's power expenses. </a:t>
            </a:r>
          </a:p>
          <a:p>
            <a:r>
              <a:rPr lang="en-GB" sz="1600" b="1" dirty="0">
                <a:solidFill>
                  <a:schemeClr val="accent6">
                    <a:lumMod val="50000"/>
                  </a:schemeClr>
                </a:solidFill>
              </a:rPr>
              <a:t>Faster Payback Period:</a:t>
            </a:r>
            <a:r>
              <a:rPr lang="en-GB" sz="1600" dirty="0">
                <a:solidFill>
                  <a:schemeClr val="accent6">
                    <a:lumMod val="50000"/>
                  </a:schemeClr>
                </a:solidFill>
              </a:rPr>
              <a:t> </a:t>
            </a:r>
          </a:p>
          <a:p>
            <a:r>
              <a:rPr lang="en-GB" sz="1600" dirty="0">
                <a:solidFill>
                  <a:schemeClr val="accent6">
                    <a:lumMod val="50000"/>
                  </a:schemeClr>
                </a:solidFill>
              </a:rPr>
              <a:t>The money saved on energy bills can quickly cover the higher initial cost, leading to a rapid payback period and allowing for faster recoupment of the investment. </a:t>
            </a:r>
          </a:p>
          <a:p>
            <a:r>
              <a:rPr lang="en-GB" sz="1600" b="1" dirty="0">
                <a:solidFill>
                  <a:schemeClr val="accent6">
                    <a:lumMod val="50000"/>
                  </a:schemeClr>
                </a:solidFill>
              </a:rPr>
              <a:t>Environmental Benefits:</a:t>
            </a:r>
            <a:r>
              <a:rPr lang="en-GB" sz="1600" dirty="0">
                <a:solidFill>
                  <a:schemeClr val="accent6">
                    <a:lumMod val="50000"/>
                  </a:schemeClr>
                </a:solidFill>
              </a:rPr>
              <a:t> </a:t>
            </a:r>
          </a:p>
          <a:p>
            <a:r>
              <a:rPr lang="en-GB" sz="1600" dirty="0">
                <a:solidFill>
                  <a:schemeClr val="accent6">
                    <a:lumMod val="50000"/>
                  </a:schemeClr>
                </a:solidFill>
              </a:rPr>
              <a:t>Reduced energy consumption translates to a smaller carbon footprint, decreasing greenhouse gas emissions and promoting sustainability. </a:t>
            </a:r>
          </a:p>
          <a:p>
            <a:r>
              <a:rPr lang="en-GB" sz="1600" b="1" dirty="0">
                <a:solidFill>
                  <a:schemeClr val="accent6">
                    <a:lumMod val="50000"/>
                  </a:schemeClr>
                </a:solidFill>
              </a:rPr>
              <a:t>Improved Operational Efficiency:</a:t>
            </a:r>
            <a:r>
              <a:rPr lang="en-GB" sz="1600" dirty="0">
                <a:solidFill>
                  <a:schemeClr val="accent6">
                    <a:lumMod val="50000"/>
                  </a:schemeClr>
                </a:solidFill>
              </a:rPr>
              <a:t> </a:t>
            </a:r>
          </a:p>
          <a:p>
            <a:r>
              <a:rPr lang="en-GB" sz="1600" dirty="0">
                <a:solidFill>
                  <a:schemeClr val="accent6">
                    <a:lumMod val="50000"/>
                  </a:schemeClr>
                </a:solidFill>
              </a:rPr>
              <a:t>Energy-efficient designs can optimize heat transfer, contributing to a smoother workflow and enhancing overall kitchen operations. </a:t>
            </a:r>
          </a:p>
          <a:p>
            <a:r>
              <a:rPr lang="en-GB" sz="1600" b="1" dirty="0">
                <a:solidFill>
                  <a:schemeClr val="accent6">
                    <a:lumMod val="50000"/>
                  </a:schemeClr>
                </a:solidFill>
              </a:rPr>
              <a:t>Reduced Dependence on Fossil Fuels:</a:t>
            </a:r>
            <a:r>
              <a:rPr lang="en-GB" sz="1600" dirty="0">
                <a:solidFill>
                  <a:schemeClr val="accent6">
                    <a:lumMod val="50000"/>
                  </a:schemeClr>
                </a:solidFill>
              </a:rPr>
              <a:t> </a:t>
            </a:r>
          </a:p>
          <a:p>
            <a:r>
              <a:rPr lang="en-GB" sz="1600" dirty="0">
                <a:solidFill>
                  <a:schemeClr val="accent6">
                    <a:lumMod val="50000"/>
                  </a:schemeClr>
                </a:solidFill>
              </a:rPr>
              <a:t>Using less energy helps mitigate the reliance on fossil fuels, supporting broader energy goals. </a:t>
            </a:r>
          </a:p>
        </p:txBody>
      </p:sp>
      <p:sp>
        <p:nvSpPr>
          <p:cNvPr id="3" name="TextBox 2">
            <a:extLst>
              <a:ext uri="{FF2B5EF4-FFF2-40B4-BE49-F238E27FC236}">
                <a16:creationId xmlns:a16="http://schemas.microsoft.com/office/drawing/2014/main" id="{BB79A9F6-B8FA-593D-32B2-4B9A5B05DAFA}"/>
              </a:ext>
            </a:extLst>
          </p:cNvPr>
          <p:cNvSpPr txBox="1"/>
          <p:nvPr/>
        </p:nvSpPr>
        <p:spPr>
          <a:xfrm>
            <a:off x="4838208" y="1346709"/>
            <a:ext cx="4093852" cy="4555093"/>
          </a:xfrm>
          <a:prstGeom prst="rect">
            <a:avLst/>
          </a:prstGeom>
          <a:solidFill>
            <a:schemeClr val="accent2">
              <a:lumMod val="20000"/>
              <a:lumOff val="80000"/>
            </a:schemeClr>
          </a:solidFill>
        </p:spPr>
        <p:txBody>
          <a:bodyPr wrap="square" rtlCol="0">
            <a:spAutoFit/>
          </a:bodyPr>
          <a:lstStyle/>
          <a:p>
            <a:r>
              <a:rPr lang="en-GB" sz="1600" b="1" i="1" dirty="0">
                <a:solidFill>
                  <a:schemeClr val="accent2">
                    <a:lumMod val="50000"/>
                  </a:schemeClr>
                </a:solidFill>
                <a:effectLst/>
              </a:rPr>
              <a:t>Arguments Against Energy-Efficient Equipment </a:t>
            </a:r>
          </a:p>
          <a:p>
            <a:r>
              <a:rPr lang="en-GB" sz="1600" b="1" dirty="0">
                <a:solidFill>
                  <a:schemeClr val="accent2">
                    <a:lumMod val="50000"/>
                  </a:schemeClr>
                </a:solidFill>
                <a:effectLst/>
              </a:rPr>
              <a:t>High Initial Cost:</a:t>
            </a:r>
            <a:r>
              <a:rPr lang="en-GB" sz="1600" dirty="0">
                <a:solidFill>
                  <a:schemeClr val="accent2">
                    <a:lumMod val="50000"/>
                  </a:schemeClr>
                </a:solidFill>
                <a:effectLst/>
              </a:rPr>
              <a:t> </a:t>
            </a:r>
          </a:p>
          <a:p>
            <a:r>
              <a:rPr lang="en-GB" sz="1600" dirty="0">
                <a:solidFill>
                  <a:schemeClr val="accent2">
                    <a:lumMod val="50000"/>
                  </a:schemeClr>
                </a:solidFill>
                <a:effectLst/>
              </a:rPr>
              <a:t>Energy-efficient kitchen equipment typically has a higher upfront purchase price, which can be a deterrent for businesses with limited budgets. </a:t>
            </a:r>
          </a:p>
          <a:p>
            <a:r>
              <a:rPr lang="en-GB" sz="1600" b="1" dirty="0">
                <a:solidFill>
                  <a:schemeClr val="accent2">
                    <a:lumMod val="50000"/>
                  </a:schemeClr>
                </a:solidFill>
              </a:rPr>
              <a:t>Potential for Increased Operating Times:</a:t>
            </a:r>
            <a:r>
              <a:rPr lang="en-GB" sz="1600" dirty="0">
                <a:solidFill>
                  <a:schemeClr val="accent2">
                    <a:lumMod val="50000"/>
                  </a:schemeClr>
                </a:solidFill>
              </a:rPr>
              <a:t> </a:t>
            </a:r>
          </a:p>
          <a:p>
            <a:r>
              <a:rPr lang="en-GB" sz="1600" dirty="0">
                <a:solidFill>
                  <a:schemeClr val="accent2">
                    <a:lumMod val="50000"/>
                  </a:schemeClr>
                </a:solidFill>
              </a:rPr>
              <a:t>Some energy-efficient appliances achieve savings by increasing cycle times (e.g., dishwasher wash cycles), which could negatively affect workflow and productivity in busy kitchens. </a:t>
            </a:r>
          </a:p>
          <a:p>
            <a:r>
              <a:rPr lang="en-GB" sz="1600" b="1" dirty="0">
                <a:solidFill>
                  <a:schemeClr val="accent2">
                    <a:lumMod val="50000"/>
                  </a:schemeClr>
                </a:solidFill>
              </a:rPr>
              <a:t>Performance Trade-offs:</a:t>
            </a:r>
            <a:r>
              <a:rPr lang="en-GB" sz="1600" dirty="0">
                <a:solidFill>
                  <a:schemeClr val="accent2">
                    <a:lumMod val="50000"/>
                  </a:schemeClr>
                </a:solidFill>
              </a:rPr>
              <a:t> </a:t>
            </a:r>
          </a:p>
          <a:p>
            <a:r>
              <a:rPr lang="en-GB" sz="1600" dirty="0">
                <a:solidFill>
                  <a:schemeClr val="accent2">
                    <a:lumMod val="50000"/>
                  </a:schemeClr>
                </a:solidFill>
              </a:rPr>
              <a:t>Alterations in how energy-efficient appliances function can sometimes lead to concerns about their impact on performance or cooking quality. </a:t>
            </a:r>
          </a:p>
        </p:txBody>
      </p:sp>
    </p:spTree>
    <p:extLst>
      <p:ext uri="{BB962C8B-B14F-4D97-AF65-F5344CB8AC3E}">
        <p14:creationId xmlns:p14="http://schemas.microsoft.com/office/powerpoint/2010/main" val="1322235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GB" sz="2400" b="1" noProof="0" dirty="0">
                <a:latin typeface="+mn-lt"/>
                <a:cs typeface="Times New Roman" panose="02020603050405020304" pitchFamily="18" charset="0"/>
              </a:rPr>
              <a:t>1. Introduction</a:t>
            </a:r>
          </a:p>
        </p:txBody>
      </p:sp>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sp>
        <p:nvSpPr>
          <p:cNvPr id="21" name="TextBox 20">
            <a:extLst>
              <a:ext uri="{FF2B5EF4-FFF2-40B4-BE49-F238E27FC236}">
                <a16:creationId xmlns:a16="http://schemas.microsoft.com/office/drawing/2014/main" id="{4A543130-7339-D6F9-E1AD-DEEABE3928B8}"/>
              </a:ext>
            </a:extLst>
          </p:cNvPr>
          <p:cNvSpPr txBox="1"/>
          <p:nvPr/>
        </p:nvSpPr>
        <p:spPr>
          <a:xfrm>
            <a:off x="443165" y="1433228"/>
            <a:ext cx="8488894" cy="4893647"/>
          </a:xfrm>
          <a:prstGeom prst="rect">
            <a:avLst/>
          </a:prstGeom>
          <a:noFill/>
        </p:spPr>
        <p:txBody>
          <a:bodyPr wrap="square" lIns="91440" tIns="45720" rIns="91440" bIns="45720" rtlCol="0" anchor="t">
            <a:spAutoFit/>
          </a:bodyPr>
          <a:lstStyle/>
          <a:p>
            <a:r>
              <a:rPr lang="en-GB" sz="2400" b="1" dirty="0">
                <a:solidFill>
                  <a:srgbClr val="00B050"/>
                </a:solidFill>
                <a:latin typeface="Chalkboard" panose="03050602040202020205" pitchFamily="66" charset="77"/>
              </a:rPr>
              <a:t>Welcome to Module 2</a:t>
            </a:r>
            <a:r>
              <a:rPr lang="en-GB" sz="2400" dirty="0"/>
              <a:t>: Energy Efficiency Onboard!</a:t>
            </a:r>
          </a:p>
          <a:p>
            <a:r>
              <a:rPr lang="en-GB" sz="2400" dirty="0"/>
              <a:t>Sustainability isn't just a buzzword; it's a fundamental part of modern maritime operations. While large-scale changes like hull design and engine technology are important, the shift toward a sustainable industry also happens at the individual level—and that starts right in the galley.</a:t>
            </a:r>
          </a:p>
          <a:p>
            <a:r>
              <a:rPr lang="en-GB" sz="2400" dirty="0"/>
              <a:t>This module will highlight why </a:t>
            </a:r>
            <a:r>
              <a:rPr lang="en-GB" sz="2400" b="1" dirty="0"/>
              <a:t>galley energy efficiency</a:t>
            </a:r>
            <a:r>
              <a:rPr lang="en-GB" sz="2400" dirty="0"/>
              <a:t> is more than just a cost-saving measure. It’s a way of life that protects our environment, reduces operational costs, and demonstrates a forward-thinking mindset. By the end of this module, you will have the knowledge and tools to turn your galley into a model of sustainable practice, contributing to a healthier planet and a more efficient maritime industry.</a:t>
            </a:r>
          </a:p>
        </p:txBody>
      </p:sp>
      <p:pic>
        <p:nvPicPr>
          <p:cNvPr id="18" name="Picture 17">
            <a:extLst>
              <a:ext uri="{FF2B5EF4-FFF2-40B4-BE49-F238E27FC236}">
                <a16:creationId xmlns:a16="http://schemas.microsoft.com/office/drawing/2014/main" id="{A963229A-E8BE-8801-D027-3F5C8D9619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151A0662-2225-F5BD-60BC-F97042F8A3FE}"/>
              </a:ext>
            </a:extLst>
          </p:cNvPr>
          <p:cNvPicPr>
            <a:picLocks noChangeAspect="1"/>
          </p:cNvPicPr>
          <p:nvPr/>
        </p:nvPicPr>
        <p:blipFill>
          <a:blip r:embed="rId4"/>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A2695C1C-6F36-EC6D-C5C1-4426212D4F63}"/>
              </a:ext>
            </a:extLst>
          </p:cNvPr>
          <p:cNvPicPr>
            <a:picLocks noChangeAspect="1"/>
          </p:cNvPicPr>
          <p:nvPr/>
        </p:nvPicPr>
        <p:blipFill>
          <a:blip r:embed="rId5"/>
          <a:stretch>
            <a:fillRect/>
          </a:stretch>
        </p:blipFill>
        <p:spPr>
          <a:xfrm>
            <a:off x="5631268" y="82543"/>
            <a:ext cx="1053458" cy="579268"/>
          </a:xfrm>
          <a:prstGeom prst="rect">
            <a:avLst/>
          </a:prstGeom>
        </p:spPr>
      </p:pic>
      <p:pic>
        <p:nvPicPr>
          <p:cNvPr id="23" name="Picture 22">
            <a:extLst>
              <a:ext uri="{FF2B5EF4-FFF2-40B4-BE49-F238E27FC236}">
                <a16:creationId xmlns:a16="http://schemas.microsoft.com/office/drawing/2014/main" id="{704CDA06-91E4-DB1A-BD68-BB219A8D5E92}"/>
              </a:ext>
            </a:extLst>
          </p:cNvPr>
          <p:cNvPicPr>
            <a:picLocks noChangeAspect="1"/>
          </p:cNvPicPr>
          <p:nvPr/>
        </p:nvPicPr>
        <p:blipFill>
          <a:blip r:embed="rId6"/>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5FAA71F-F8EE-762E-AF1D-42A6626C3D34}"/>
              </a:ext>
            </a:extLst>
          </p:cNvPr>
          <p:cNvPicPr>
            <a:picLocks noChangeAspect="1"/>
          </p:cNvPicPr>
          <p:nvPr/>
        </p:nvPicPr>
        <p:blipFill>
          <a:blip r:embed="rId7"/>
          <a:stretch>
            <a:fillRect/>
          </a:stretch>
        </p:blipFill>
        <p:spPr>
          <a:xfrm>
            <a:off x="7704595" y="0"/>
            <a:ext cx="1227464" cy="1224789"/>
          </a:xfrm>
          <a:prstGeom prst="rect">
            <a:avLst/>
          </a:prstGeom>
        </p:spPr>
      </p:pic>
      <p:pic>
        <p:nvPicPr>
          <p:cNvPr id="25" name="Picture 24">
            <a:extLst>
              <a:ext uri="{FF2B5EF4-FFF2-40B4-BE49-F238E27FC236}">
                <a16:creationId xmlns:a16="http://schemas.microsoft.com/office/drawing/2014/main" id="{B6E99952-81DA-D218-B34A-ED26AD8719AA}"/>
              </a:ext>
            </a:extLst>
          </p:cNvPr>
          <p:cNvPicPr>
            <a:picLocks noChangeAspect="1"/>
          </p:cNvPicPr>
          <p:nvPr/>
        </p:nvPicPr>
        <p:blipFill>
          <a:blip r:embed="rId8"/>
          <a:stretch>
            <a:fillRect/>
          </a:stretch>
        </p:blipFill>
        <p:spPr>
          <a:xfrm>
            <a:off x="18646" y="154232"/>
            <a:ext cx="3218912" cy="680419"/>
          </a:xfrm>
          <a:prstGeom prst="rect">
            <a:avLst/>
          </a:prstGeom>
        </p:spPr>
      </p:pic>
      <p:pic>
        <p:nvPicPr>
          <p:cNvPr id="22" name="Picture 21">
            <a:extLst>
              <a:ext uri="{FF2B5EF4-FFF2-40B4-BE49-F238E27FC236}">
                <a16:creationId xmlns:a16="http://schemas.microsoft.com/office/drawing/2014/main" id="{D26F931A-B16F-764A-FAA2-2A19FA2D477C}"/>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sp>
        <p:nvSpPr>
          <p:cNvPr id="6" name="Rectangle 5">
            <a:extLst>
              <a:ext uri="{FF2B5EF4-FFF2-40B4-BE49-F238E27FC236}">
                <a16:creationId xmlns:a16="http://schemas.microsoft.com/office/drawing/2014/main" id="{44F025FE-87FF-AEB5-3BD9-9EC9942BDF23}"/>
              </a:ext>
            </a:extLst>
          </p:cNvPr>
          <p:cNvSpPr/>
          <p:nvPr/>
        </p:nvSpPr>
        <p:spPr>
          <a:xfrm>
            <a:off x="0" y="6359974"/>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Tree>
    <p:extLst>
      <p:ext uri="{BB962C8B-B14F-4D97-AF65-F5344CB8AC3E}">
        <p14:creationId xmlns:p14="http://schemas.microsoft.com/office/powerpoint/2010/main" val="17897792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383062" y="90848"/>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61785" y="6353992"/>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8" name="TextBox 7">
            <a:extLst>
              <a:ext uri="{FF2B5EF4-FFF2-40B4-BE49-F238E27FC236}">
                <a16:creationId xmlns:a16="http://schemas.microsoft.com/office/drawing/2014/main" id="{38966EF3-F5E6-BC0A-4951-647BFA1EB647}"/>
              </a:ext>
            </a:extLst>
          </p:cNvPr>
          <p:cNvSpPr txBox="1"/>
          <p:nvPr/>
        </p:nvSpPr>
        <p:spPr>
          <a:xfrm>
            <a:off x="18646" y="1121642"/>
            <a:ext cx="9125354" cy="3139321"/>
          </a:xfrm>
          <a:prstGeom prst="rect">
            <a:avLst/>
          </a:prstGeom>
          <a:noFill/>
        </p:spPr>
        <p:txBody>
          <a:bodyPr wrap="square" rtlCol="0">
            <a:spAutoFit/>
          </a:bodyPr>
          <a:lstStyle/>
          <a:p>
            <a:pPr marL="342900" indent="-342900">
              <a:buAutoNum type="arabicPeriod"/>
            </a:pPr>
            <a:r>
              <a:rPr lang="en-GB" dirty="0">
                <a:solidFill>
                  <a:srgbClr val="000000"/>
                </a:solidFill>
                <a:latin typeface="Arial" panose="020B0604020202020204" pitchFamily="34" charset="0"/>
                <a:ea typeface="Times New Roman" panose="02020603050405020304" pitchFamily="18" charset="0"/>
                <a:hlinkClick r:id="rId10"/>
              </a:rPr>
              <a:t>https://gallsea.com/blog/choosing-the-best-marine-galley-equipment-a-comprehensive-guide-for-vessel-operators</a:t>
            </a:r>
            <a:endParaRPr lang="en-GB" dirty="0">
              <a:solidFill>
                <a:srgbClr val="000000"/>
              </a:solidFill>
              <a:latin typeface="Arial" panose="020B0604020202020204" pitchFamily="34" charset="0"/>
              <a:ea typeface="Times New Roman" panose="02020603050405020304" pitchFamily="18" charset="0"/>
            </a:endParaRPr>
          </a:p>
          <a:p>
            <a:pPr marL="342900" indent="-342900">
              <a:buAutoNum type="arabicPeriod"/>
            </a:pPr>
            <a:r>
              <a:rPr lang="en-GB" dirty="0">
                <a:solidFill>
                  <a:srgbClr val="000000"/>
                </a:solidFill>
                <a:latin typeface="Arial" panose="020B0604020202020204" pitchFamily="34" charset="0"/>
                <a:ea typeface="Times New Roman" panose="02020603050405020304" pitchFamily="18" charset="0"/>
                <a:hlinkClick r:id="rId11"/>
              </a:rPr>
              <a:t>https://www.rivieramm.com/news-content-hub/news-content-hub/energy-efficiency-is-key-for-galley-equipment-42898</a:t>
            </a:r>
            <a:endParaRPr lang="en-GB" dirty="0">
              <a:solidFill>
                <a:srgbClr val="000000"/>
              </a:solidFill>
              <a:latin typeface="Arial" panose="020B0604020202020204" pitchFamily="34" charset="0"/>
              <a:ea typeface="Times New Roman" panose="02020603050405020304" pitchFamily="18" charset="0"/>
            </a:endParaRPr>
          </a:p>
          <a:p>
            <a:pPr marL="342900" indent="-342900">
              <a:buAutoNum type="arabicPeriod"/>
            </a:pPr>
            <a:r>
              <a:rPr lang="en-GB" dirty="0">
                <a:solidFill>
                  <a:srgbClr val="000000"/>
                </a:solidFill>
                <a:latin typeface="Arial" panose="020B0604020202020204" pitchFamily="34" charset="0"/>
                <a:ea typeface="Times New Roman" panose="02020603050405020304" pitchFamily="18" charset="0"/>
                <a:hlinkClick r:id="rId12"/>
              </a:rPr>
              <a:t>https://gallsea.com/blog/the-evolution-of-marine-galley-technology-how-modern-innovations-are-changing-life-at-sea</a:t>
            </a:r>
            <a:endParaRPr lang="en-GB" dirty="0">
              <a:solidFill>
                <a:srgbClr val="000000"/>
              </a:solidFill>
              <a:latin typeface="Arial" panose="020B0604020202020204" pitchFamily="34" charset="0"/>
              <a:ea typeface="Times New Roman" panose="02020603050405020304" pitchFamily="18" charset="0"/>
            </a:endParaRPr>
          </a:p>
          <a:p>
            <a:pPr marL="342900" indent="-342900">
              <a:buAutoNum type="arabicPeriod"/>
            </a:pPr>
            <a:r>
              <a:rPr lang="en-GB" dirty="0">
                <a:solidFill>
                  <a:srgbClr val="000000"/>
                </a:solidFill>
                <a:latin typeface="Arial" panose="020B0604020202020204" pitchFamily="34" charset="0"/>
                <a:ea typeface="Times New Roman" panose="02020603050405020304" pitchFamily="18" charset="0"/>
                <a:hlinkClick r:id="rId13"/>
              </a:rPr>
              <a:t>https://gallsea.com/blog/the-ultimate-guide-to-marine-galley-appliances-optimizing-your-vessel-s-kitchen-for-performance</a:t>
            </a:r>
            <a:endParaRPr lang="en-GB" dirty="0">
              <a:solidFill>
                <a:srgbClr val="000000"/>
              </a:solidFill>
              <a:latin typeface="Arial" panose="020B0604020202020204" pitchFamily="34" charset="0"/>
              <a:ea typeface="Times New Roman" panose="02020603050405020304" pitchFamily="18" charset="0"/>
            </a:endParaRPr>
          </a:p>
          <a:p>
            <a:pPr marL="342900" indent="-342900">
              <a:buAutoNum type="arabicPeriod"/>
            </a:pPr>
            <a:r>
              <a:rPr lang="en-GB" dirty="0">
                <a:solidFill>
                  <a:srgbClr val="000000"/>
                </a:solidFill>
                <a:latin typeface="Arial" panose="020B0604020202020204" pitchFamily="34" charset="0"/>
                <a:ea typeface="Times New Roman" panose="02020603050405020304" pitchFamily="18" charset="0"/>
                <a:hlinkClick r:id="rId14"/>
              </a:rPr>
              <a:t>https://www.heinenhopman.com/knowledge/galley-induction-ventilation/</a:t>
            </a:r>
            <a:endParaRPr lang="en-GB" dirty="0">
              <a:solidFill>
                <a:srgbClr val="000000"/>
              </a:solidFill>
              <a:latin typeface="Arial" panose="020B0604020202020204" pitchFamily="34" charset="0"/>
              <a:ea typeface="Times New Roman" panose="02020603050405020304" pitchFamily="18" charset="0"/>
            </a:endParaRPr>
          </a:p>
          <a:p>
            <a:endParaRPr lang="en-GR" dirty="0">
              <a:solidFill>
                <a:srgbClr val="000000"/>
              </a:solidFill>
              <a:latin typeface="Arial" panose="020B0604020202020204" pitchFamily="34" charset="0"/>
              <a:ea typeface="Times New Roman" panose="02020603050405020304" pitchFamily="18" charset="0"/>
            </a:endParaRPr>
          </a:p>
          <a:p>
            <a:r>
              <a:rPr lang="en-GR" sz="1800" dirty="0">
                <a:solidFill>
                  <a:srgbClr val="000000"/>
                </a:solidFill>
                <a:effectLst/>
                <a:latin typeface="Arial" panose="020B0604020202020204" pitchFamily="34" charset="0"/>
                <a:ea typeface="Times New Roman" panose="02020603050405020304" pitchFamily="18" charset="0"/>
              </a:rPr>
              <a:t>.</a:t>
            </a:r>
            <a:endParaRPr lang="en-GR" sz="18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25CCBEBA-EBD3-5999-DB99-ABCDB42F0DDD}"/>
              </a:ext>
            </a:extLst>
          </p:cNvPr>
          <p:cNvSpPr txBox="1"/>
          <p:nvPr/>
        </p:nvSpPr>
        <p:spPr>
          <a:xfrm>
            <a:off x="2360688" y="5799535"/>
            <a:ext cx="1510272" cy="45719"/>
          </a:xfrm>
          <a:prstGeom prst="rect">
            <a:avLst/>
          </a:prstGeom>
          <a:noFill/>
        </p:spPr>
        <p:txBody>
          <a:bodyPr wrap="square" rtlCol="0">
            <a:spAutoFit/>
          </a:bodyPr>
          <a:lstStyle/>
          <a:p>
            <a:endParaRPr lang="en-GR" dirty="0"/>
          </a:p>
        </p:txBody>
      </p:sp>
      <p:pic>
        <p:nvPicPr>
          <p:cNvPr id="5124" name="Picture 4">
            <a:extLst>
              <a:ext uri="{FF2B5EF4-FFF2-40B4-BE49-F238E27FC236}">
                <a16:creationId xmlns:a16="http://schemas.microsoft.com/office/drawing/2014/main" id="{38EE01C2-D586-BF9B-9FAD-0C125FBFE42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51144" y="3620660"/>
            <a:ext cx="4233775" cy="23991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7D80443-7CD8-D9B3-9510-EDEBC993828A}"/>
              </a:ext>
            </a:extLst>
          </p:cNvPr>
          <p:cNvSpPr txBox="1"/>
          <p:nvPr/>
        </p:nvSpPr>
        <p:spPr>
          <a:xfrm>
            <a:off x="227300" y="3722429"/>
            <a:ext cx="4553354" cy="2308324"/>
          </a:xfrm>
          <a:prstGeom prst="rect">
            <a:avLst/>
          </a:prstGeom>
          <a:noFill/>
        </p:spPr>
        <p:txBody>
          <a:bodyPr wrap="square" rtlCol="0">
            <a:spAutoFit/>
          </a:bodyPr>
          <a:lstStyle/>
          <a:p>
            <a:r>
              <a:rPr lang="en-GB" b="1" dirty="0"/>
              <a:t>6. </a:t>
            </a:r>
            <a:r>
              <a:rPr lang="en-GB" b="1" dirty="0">
                <a:hlinkClick r:id="rId16"/>
              </a:rPr>
              <a:t>https</a:t>
            </a:r>
            <a:r>
              <a:rPr lang="en-GB" dirty="0">
                <a:hlinkClick r:id="rId16"/>
              </a:rPr>
              <a:t>://www.almaco.cc/products/catering-systems/galleys-bars-pantries/</a:t>
            </a:r>
            <a:endParaRPr lang="en-GB" dirty="0"/>
          </a:p>
          <a:p>
            <a:r>
              <a:rPr lang="en-GB" dirty="0"/>
              <a:t>7. </a:t>
            </a:r>
            <a:r>
              <a:rPr lang="en-GB" dirty="0">
                <a:hlinkClick r:id="rId17"/>
              </a:rPr>
              <a:t>https://cruiseshipinteriors-expo.com/the-key-to-developing-optimal-cruise-ship-galleys/</a:t>
            </a:r>
            <a:endParaRPr lang="en-GB" dirty="0"/>
          </a:p>
          <a:p>
            <a:r>
              <a:rPr lang="en-GR" dirty="0"/>
              <a:t>8.</a:t>
            </a:r>
            <a:r>
              <a:rPr lang="en-GB" dirty="0"/>
              <a:t>https://</a:t>
            </a:r>
            <a:r>
              <a:rPr lang="en-GB" dirty="0" err="1"/>
              <a:t>www.unoks.com</a:t>
            </a:r>
            <a:r>
              <a:rPr lang="en-GB" dirty="0"/>
              <a:t>/</a:t>
            </a:r>
            <a:r>
              <a:rPr lang="en-GB" dirty="0" err="1"/>
              <a:t>en</a:t>
            </a:r>
            <a:r>
              <a:rPr lang="en-GB" dirty="0"/>
              <a:t>/blog/sustainability/energy-efficiency-in-ship-kitchens-how-to-choose-the-right-equipment</a:t>
            </a:r>
          </a:p>
          <a:p>
            <a:endParaRPr lang="en-GR" dirty="0"/>
          </a:p>
        </p:txBody>
      </p:sp>
      <p:sp>
        <p:nvSpPr>
          <p:cNvPr id="9" name="Title 1">
            <a:extLst>
              <a:ext uri="{FF2B5EF4-FFF2-40B4-BE49-F238E27FC236}">
                <a16:creationId xmlns:a16="http://schemas.microsoft.com/office/drawing/2014/main" id="{D47CADF9-3654-896A-0F51-F85961AEAB1B}"/>
              </a:ext>
            </a:extLst>
          </p:cNvPr>
          <p:cNvSpPr>
            <a:spLocks noGrp="1"/>
          </p:cNvSpPr>
          <p:nvPr>
            <p:ph type="title"/>
          </p:nvPr>
        </p:nvSpPr>
        <p:spPr>
          <a:xfrm>
            <a:off x="0" y="733110"/>
            <a:ext cx="9115424" cy="571213"/>
          </a:xfrm>
        </p:spPr>
        <p:txBody>
          <a:bodyPr>
            <a:noAutofit/>
          </a:bodyPr>
          <a:lstStyle/>
          <a:p>
            <a:pPr algn="ctr"/>
            <a:r>
              <a:rPr lang="en-US" sz="2400" b="1" noProof="0" dirty="0">
                <a:latin typeface="Times New Roman" panose="02020603050405020304" pitchFamily="18" charset="0"/>
                <a:cs typeface="Times New Roman" panose="02020603050405020304" pitchFamily="18" charset="0"/>
              </a:rPr>
              <a:t>9. </a:t>
            </a:r>
            <a:r>
              <a:rPr lang="en-US" sz="2400" b="1" dirty="0">
                <a:latin typeface="Times New Roman" panose="02020603050405020304" pitchFamily="18" charset="0"/>
                <a:cs typeface="Times New Roman" panose="02020603050405020304" pitchFamily="18" charset="0"/>
              </a:rPr>
              <a:t>Online Resources</a:t>
            </a:r>
            <a:br>
              <a:rPr lang="en-US" sz="2400" b="1" noProof="0" dirty="0">
                <a:latin typeface="Times New Roman" panose="02020603050405020304" pitchFamily="18" charset="0"/>
                <a:cs typeface="Times New Roman" panose="02020603050405020304" pitchFamily="18" charset="0"/>
              </a:rPr>
            </a:br>
            <a:endParaRPr lang="en-US" sz="2400" b="1" noProof="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7065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D85EC-5AC3-3244-931B-D981AEC7E24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381719D-F9C0-7D49-5A47-C73A1D7BDA80}"/>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4C3A0BC-0D3D-2635-F8DD-9EC92984A4D1}"/>
              </a:ext>
            </a:extLst>
          </p:cNvPr>
          <p:cNvSpPr>
            <a:spLocks noGrp="1"/>
          </p:cNvSpPr>
          <p:nvPr>
            <p:ph type="title"/>
          </p:nvPr>
        </p:nvSpPr>
        <p:spPr>
          <a:xfrm>
            <a:off x="0" y="1354210"/>
            <a:ext cx="9115424" cy="571213"/>
          </a:xfrm>
        </p:spPr>
        <p:txBody>
          <a:bodyPr>
            <a:noAutofit/>
          </a:bodyPr>
          <a:lstStyle/>
          <a:p>
            <a:pPr algn="ctr"/>
            <a:r>
              <a:rPr lang="en-US" sz="2400" b="1" noProof="0" dirty="0">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0</a:t>
            </a:r>
            <a:r>
              <a:rPr lang="en-US" sz="2400" b="1" noProof="0" dirty="0">
                <a:latin typeface="Times New Roman" panose="02020603050405020304" pitchFamily="18" charset="0"/>
                <a:cs typeface="Times New Roman" panose="02020603050405020304" pitchFamily="18" charset="0"/>
              </a:rPr>
              <a:t>. Conclusion: A Sustainable Future, One Galley at a Time</a:t>
            </a:r>
          </a:p>
        </p:txBody>
      </p:sp>
      <p:sp>
        <p:nvSpPr>
          <p:cNvPr id="12" name="Rectangle 11">
            <a:extLst>
              <a:ext uri="{FF2B5EF4-FFF2-40B4-BE49-F238E27FC236}">
                <a16:creationId xmlns:a16="http://schemas.microsoft.com/office/drawing/2014/main" id="{1B4875F5-C05B-B16D-6A91-58AADD617ADF}"/>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12D71C48-EDA2-1EA7-B2A6-8C989AACB8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8E823786-2178-8219-21A6-EA058EEDAFC9}"/>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64E4A45-FDB4-34BE-3974-6D38A96E69F9}"/>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ED715D1F-3984-1F17-E880-376D0A95A66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E64CA99-728D-E902-7574-F8FBDA4C3561}"/>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1AC8D1B-9AB3-90D2-9F08-31ADF43163EE}"/>
              </a:ext>
            </a:extLst>
          </p:cNvPr>
          <p:cNvPicPr>
            <a:picLocks noChangeAspect="1"/>
          </p:cNvPicPr>
          <p:nvPr/>
        </p:nvPicPr>
        <p:blipFill>
          <a:blip r:embed="rId9"/>
          <a:stretch>
            <a:fillRect/>
          </a:stretch>
        </p:blipFill>
        <p:spPr>
          <a:xfrm>
            <a:off x="7704595" y="0"/>
            <a:ext cx="1227464" cy="1224789"/>
          </a:xfrm>
          <a:prstGeom prst="rect">
            <a:avLst/>
          </a:prstGeom>
        </p:spPr>
      </p:pic>
      <p:pic>
        <p:nvPicPr>
          <p:cNvPr id="8" name="Картина 7">
            <a:extLst>
              <a:ext uri="{FF2B5EF4-FFF2-40B4-BE49-F238E27FC236}">
                <a16:creationId xmlns:a16="http://schemas.microsoft.com/office/drawing/2014/main" id="{6F7B02C1-1F2C-C1E2-AF19-081FE01ACB78}"/>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t="4558" b="4558"/>
          <a:stretch/>
        </p:blipFill>
        <p:spPr>
          <a:xfrm>
            <a:off x="151445" y="2054844"/>
            <a:ext cx="8641112" cy="4103414"/>
          </a:xfrm>
          <a:prstGeom prst="rect">
            <a:avLst/>
          </a:prstGeom>
        </p:spPr>
      </p:pic>
      <p:sp>
        <p:nvSpPr>
          <p:cNvPr id="5" name="Rectangle 4">
            <a:extLst>
              <a:ext uri="{FF2B5EF4-FFF2-40B4-BE49-F238E27FC236}">
                <a16:creationId xmlns:a16="http://schemas.microsoft.com/office/drawing/2014/main" id="{9C589CA3-A693-4018-2C65-41BD3BE096AC}"/>
              </a:ext>
            </a:extLst>
          </p:cNvPr>
          <p:cNvSpPr/>
          <p:nvPr/>
        </p:nvSpPr>
        <p:spPr>
          <a:xfrm>
            <a:off x="37071" y="6415775"/>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Tree>
    <p:extLst>
      <p:ext uri="{BB962C8B-B14F-4D97-AF65-F5344CB8AC3E}">
        <p14:creationId xmlns:p14="http://schemas.microsoft.com/office/powerpoint/2010/main" val="6006086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D85EC-5AC3-3244-931B-D981AEC7E24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381719D-F9C0-7D49-5A47-C73A1D7BDA80}"/>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1B4875F5-C05B-B16D-6A91-58AADD617ADF}"/>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12D71C48-EDA2-1EA7-B2A6-8C989AACB8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8E823786-2178-8219-21A6-EA058EEDAFC9}"/>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64E4A45-FDB4-34BE-3974-6D38A96E69F9}"/>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ED715D1F-3984-1F17-E880-376D0A95A66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E64CA99-728D-E902-7574-F8FBDA4C3561}"/>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1AC8D1B-9AB3-90D2-9F08-31ADF43163EE}"/>
              </a:ext>
            </a:extLst>
          </p:cNvPr>
          <p:cNvPicPr>
            <a:picLocks noChangeAspect="1"/>
          </p:cNvPicPr>
          <p:nvPr/>
        </p:nvPicPr>
        <p:blipFill>
          <a:blip r:embed="rId9"/>
          <a:stretch>
            <a:fillRect/>
          </a:stretch>
        </p:blipFill>
        <p:spPr>
          <a:xfrm>
            <a:off x="7704595" y="0"/>
            <a:ext cx="1227464" cy="1224789"/>
          </a:xfrm>
          <a:prstGeom prst="rect">
            <a:avLst/>
          </a:prstGeom>
        </p:spPr>
      </p:pic>
      <p:pic>
        <p:nvPicPr>
          <p:cNvPr id="8" name="Картина 7">
            <a:extLst>
              <a:ext uri="{FF2B5EF4-FFF2-40B4-BE49-F238E27FC236}">
                <a16:creationId xmlns:a16="http://schemas.microsoft.com/office/drawing/2014/main" id="{6F7B02C1-1F2C-C1E2-AF19-081FE01ACB78}"/>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t="4558" b="4558"/>
          <a:stretch/>
        </p:blipFill>
        <p:spPr>
          <a:xfrm>
            <a:off x="151445" y="1282638"/>
            <a:ext cx="3827825" cy="3435264"/>
          </a:xfrm>
          <a:prstGeom prst="rect">
            <a:avLst/>
          </a:prstGeom>
        </p:spPr>
      </p:pic>
      <p:sp>
        <p:nvSpPr>
          <p:cNvPr id="5" name="Rectangle 4">
            <a:extLst>
              <a:ext uri="{FF2B5EF4-FFF2-40B4-BE49-F238E27FC236}">
                <a16:creationId xmlns:a16="http://schemas.microsoft.com/office/drawing/2014/main" id="{9C589CA3-A693-4018-2C65-41BD3BE096AC}"/>
              </a:ext>
            </a:extLst>
          </p:cNvPr>
          <p:cNvSpPr/>
          <p:nvPr/>
        </p:nvSpPr>
        <p:spPr>
          <a:xfrm>
            <a:off x="0" y="6341635"/>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6" name="TextBox 5">
            <a:extLst>
              <a:ext uri="{FF2B5EF4-FFF2-40B4-BE49-F238E27FC236}">
                <a16:creationId xmlns:a16="http://schemas.microsoft.com/office/drawing/2014/main" id="{94D214DF-6560-9A74-BC4F-3503B22BD833}"/>
              </a:ext>
            </a:extLst>
          </p:cNvPr>
          <p:cNvSpPr txBox="1"/>
          <p:nvPr/>
        </p:nvSpPr>
        <p:spPr>
          <a:xfrm>
            <a:off x="4130715" y="1224383"/>
            <a:ext cx="4905131" cy="3970318"/>
          </a:xfrm>
          <a:prstGeom prst="rect">
            <a:avLst/>
          </a:prstGeom>
          <a:noFill/>
        </p:spPr>
        <p:txBody>
          <a:bodyPr wrap="square" rtlCol="0">
            <a:spAutoFit/>
          </a:bodyPr>
          <a:lstStyle/>
          <a:p>
            <a:r>
              <a:rPr lang="en-GB" b="1" dirty="0"/>
              <a:t>Mindset Shift:</a:t>
            </a:r>
            <a:r>
              <a:rPr lang="en-GB" dirty="0"/>
              <a:t> Energy efficiency in the maritime galley is no longer just a technical issue—it’s a strategic imperative. It’s about moving from a mindset of passive consumption to one of active management and continuous improvement.</a:t>
            </a:r>
          </a:p>
          <a:p>
            <a:r>
              <a:rPr lang="en-GB" b="1" dirty="0"/>
              <a:t>Holistic Approach:</a:t>
            </a:r>
            <a:r>
              <a:rPr lang="en-GB" dirty="0"/>
              <a:t> True energy savings come from a holistic strategy that combines three key elements:</a:t>
            </a:r>
          </a:p>
          <a:p>
            <a:pPr>
              <a:buFont typeface="+mj-lt"/>
              <a:buAutoNum type="arabicPeriod"/>
            </a:pPr>
            <a:r>
              <a:rPr lang="en-GB" b="1" dirty="0"/>
              <a:t>Technology:</a:t>
            </a:r>
            <a:r>
              <a:rPr lang="en-GB" dirty="0"/>
              <a:t> Investing in energy-efficient equipment and smart management systems.</a:t>
            </a:r>
          </a:p>
          <a:p>
            <a:pPr>
              <a:buFont typeface="+mj-lt"/>
              <a:buAutoNum type="arabicPeriod"/>
            </a:pPr>
            <a:r>
              <a:rPr lang="en-GB" b="1" dirty="0"/>
              <a:t>Best Practices:</a:t>
            </a:r>
            <a:r>
              <a:rPr lang="en-GB" dirty="0"/>
              <a:t> Implementing proper usage and maintenance routines.</a:t>
            </a:r>
          </a:p>
          <a:p>
            <a:pPr>
              <a:buFont typeface="+mj-lt"/>
              <a:buAutoNum type="arabicPeriod"/>
            </a:pPr>
            <a:r>
              <a:rPr lang="en-GB" b="1" dirty="0"/>
              <a:t>Human Factor:</a:t>
            </a:r>
            <a:r>
              <a:rPr lang="en-GB" dirty="0"/>
              <a:t> Fostering a culture of awareness and training among the crew.</a:t>
            </a:r>
          </a:p>
        </p:txBody>
      </p:sp>
      <p:sp>
        <p:nvSpPr>
          <p:cNvPr id="7" name="TextBox 6">
            <a:extLst>
              <a:ext uri="{FF2B5EF4-FFF2-40B4-BE49-F238E27FC236}">
                <a16:creationId xmlns:a16="http://schemas.microsoft.com/office/drawing/2014/main" id="{9BBC3C4B-2632-29CA-D00F-9189259BBD37}"/>
              </a:ext>
            </a:extLst>
          </p:cNvPr>
          <p:cNvSpPr txBox="1"/>
          <p:nvPr/>
        </p:nvSpPr>
        <p:spPr>
          <a:xfrm>
            <a:off x="151445" y="5074920"/>
            <a:ext cx="8780614" cy="1200329"/>
          </a:xfrm>
          <a:prstGeom prst="rect">
            <a:avLst/>
          </a:prstGeom>
          <a:noFill/>
        </p:spPr>
        <p:txBody>
          <a:bodyPr wrap="square" rtlCol="0">
            <a:spAutoFit/>
          </a:bodyPr>
          <a:lstStyle/>
          <a:p>
            <a:r>
              <a:rPr lang="en-GB" b="1" dirty="0"/>
              <a:t>Beyond the Galley:</a:t>
            </a:r>
            <a:r>
              <a:rPr lang="en-GB" dirty="0"/>
              <a:t> The skills and habits you have learned in this module—critical thinking, problem-solving, and a commitment to sustainability—are not confined to the galley. They are vital for a more efficient and environmentally responsible maritime industry as a whole.</a:t>
            </a:r>
          </a:p>
          <a:p>
            <a:endParaRPr lang="en-GR" dirty="0"/>
          </a:p>
        </p:txBody>
      </p:sp>
      <p:sp>
        <p:nvSpPr>
          <p:cNvPr id="9" name="Title 1">
            <a:extLst>
              <a:ext uri="{FF2B5EF4-FFF2-40B4-BE49-F238E27FC236}">
                <a16:creationId xmlns:a16="http://schemas.microsoft.com/office/drawing/2014/main" id="{4634AD12-4920-D62A-C208-782C1EE2A49E}"/>
              </a:ext>
            </a:extLst>
          </p:cNvPr>
          <p:cNvSpPr>
            <a:spLocks noGrp="1"/>
          </p:cNvSpPr>
          <p:nvPr>
            <p:ph type="title"/>
          </p:nvPr>
        </p:nvSpPr>
        <p:spPr>
          <a:xfrm>
            <a:off x="-426720" y="729370"/>
            <a:ext cx="9115424" cy="571213"/>
          </a:xfrm>
        </p:spPr>
        <p:txBody>
          <a:bodyPr>
            <a:noAutofit/>
          </a:bodyPr>
          <a:lstStyle/>
          <a:p>
            <a:pPr algn="ctr"/>
            <a:r>
              <a:rPr lang="en-US" sz="2400" b="1" noProof="0" dirty="0">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0</a:t>
            </a:r>
            <a:r>
              <a:rPr lang="en-US" sz="2400" b="1" noProof="0" dirty="0">
                <a:latin typeface="Times New Roman" panose="02020603050405020304" pitchFamily="18" charset="0"/>
                <a:cs typeface="Times New Roman" panose="02020603050405020304" pitchFamily="18" charset="0"/>
              </a:rPr>
              <a:t>. A Sustainable Future, One Galley at a Time</a:t>
            </a:r>
          </a:p>
        </p:txBody>
      </p:sp>
    </p:spTree>
    <p:extLst>
      <p:ext uri="{BB962C8B-B14F-4D97-AF65-F5344CB8AC3E}">
        <p14:creationId xmlns:p14="http://schemas.microsoft.com/office/powerpoint/2010/main" val="1937779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D85EC-5AC3-3244-931B-D981AEC7E24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381719D-F9C0-7D49-5A47-C73A1D7BDA80}"/>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1B4875F5-C05B-B16D-6A91-58AADD617ADF}"/>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12D71C48-EDA2-1EA7-B2A6-8C989AACB8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8E823786-2178-8219-21A6-EA058EEDAFC9}"/>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64E4A45-FDB4-34BE-3974-6D38A96E69F9}"/>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ED715D1F-3984-1F17-E880-376D0A95A66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E64CA99-728D-E902-7574-F8FBDA4C3561}"/>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1AC8D1B-9AB3-90D2-9F08-31ADF43163EE}"/>
              </a:ext>
            </a:extLst>
          </p:cNvPr>
          <p:cNvPicPr>
            <a:picLocks noChangeAspect="1"/>
          </p:cNvPicPr>
          <p:nvPr/>
        </p:nvPicPr>
        <p:blipFill>
          <a:blip r:embed="rId9"/>
          <a:stretch>
            <a:fillRect/>
          </a:stretch>
        </p:blipFill>
        <p:spPr>
          <a:xfrm>
            <a:off x="7704595" y="0"/>
            <a:ext cx="1227464" cy="1224789"/>
          </a:xfrm>
          <a:prstGeom prst="rect">
            <a:avLst/>
          </a:prstGeom>
        </p:spPr>
      </p:pic>
      <p:pic>
        <p:nvPicPr>
          <p:cNvPr id="8" name="Картина 7">
            <a:extLst>
              <a:ext uri="{FF2B5EF4-FFF2-40B4-BE49-F238E27FC236}">
                <a16:creationId xmlns:a16="http://schemas.microsoft.com/office/drawing/2014/main" id="{6F7B02C1-1F2C-C1E2-AF19-081FE01ACB78}"/>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t="34171" b="34171"/>
          <a:stretch/>
        </p:blipFill>
        <p:spPr>
          <a:xfrm>
            <a:off x="151445" y="2054844"/>
            <a:ext cx="8641112" cy="4103414"/>
          </a:xfrm>
          <a:prstGeom prst="rect">
            <a:avLst/>
          </a:prstGeom>
        </p:spPr>
      </p:pic>
      <p:sp>
        <p:nvSpPr>
          <p:cNvPr id="5" name="Rectangle 4">
            <a:extLst>
              <a:ext uri="{FF2B5EF4-FFF2-40B4-BE49-F238E27FC236}">
                <a16:creationId xmlns:a16="http://schemas.microsoft.com/office/drawing/2014/main" id="{9C589CA3-A693-4018-2C65-41BD3BE096AC}"/>
              </a:ext>
            </a:extLst>
          </p:cNvPr>
          <p:cNvSpPr/>
          <p:nvPr/>
        </p:nvSpPr>
        <p:spPr>
          <a:xfrm>
            <a:off x="37071" y="6316922"/>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4" name="Title 1">
            <a:extLst>
              <a:ext uri="{FF2B5EF4-FFF2-40B4-BE49-F238E27FC236}">
                <a16:creationId xmlns:a16="http://schemas.microsoft.com/office/drawing/2014/main" id="{FE78917D-73C0-0484-3AFB-251056762BFA}"/>
              </a:ext>
            </a:extLst>
          </p:cNvPr>
          <p:cNvSpPr txBox="1">
            <a:spLocks/>
          </p:cNvSpPr>
          <p:nvPr/>
        </p:nvSpPr>
        <p:spPr>
          <a:xfrm>
            <a:off x="151445" y="1460484"/>
            <a:ext cx="9115424" cy="571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Times New Roman" panose="02020603050405020304" pitchFamily="18" charset="0"/>
                <a:cs typeface="Times New Roman" panose="02020603050405020304" pitchFamily="18" charset="0"/>
              </a:rPr>
              <a:t>11. Key Takeaways: Your Role in a Greener Fleet</a:t>
            </a:r>
          </a:p>
        </p:txBody>
      </p:sp>
    </p:spTree>
    <p:extLst>
      <p:ext uri="{BB962C8B-B14F-4D97-AF65-F5344CB8AC3E}">
        <p14:creationId xmlns:p14="http://schemas.microsoft.com/office/powerpoint/2010/main" val="35966312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D85EC-5AC3-3244-931B-D981AEC7E24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381719D-F9C0-7D49-5A47-C73A1D7BDA80}"/>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4C3A0BC-0D3D-2635-F8DD-9EC92984A4D1}"/>
              </a:ext>
            </a:extLst>
          </p:cNvPr>
          <p:cNvSpPr>
            <a:spLocks noGrp="1"/>
          </p:cNvSpPr>
          <p:nvPr>
            <p:ph type="title"/>
          </p:nvPr>
        </p:nvSpPr>
        <p:spPr>
          <a:xfrm>
            <a:off x="0" y="1095130"/>
            <a:ext cx="9115424" cy="571213"/>
          </a:xfrm>
        </p:spPr>
        <p:txBody>
          <a:bodyPr>
            <a:noAutofit/>
          </a:bodyPr>
          <a:lstStyle/>
          <a:p>
            <a:pPr algn="ctr"/>
            <a:r>
              <a:rPr lang="en-US" sz="2400" b="1" noProof="0" dirty="0">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1</a:t>
            </a:r>
            <a:r>
              <a:rPr lang="en-US" sz="2400" b="1" noProof="0" dirty="0">
                <a:latin typeface="Times New Roman" panose="02020603050405020304" pitchFamily="18" charset="0"/>
                <a:cs typeface="Times New Roman" panose="02020603050405020304" pitchFamily="18" charset="0"/>
              </a:rPr>
              <a:t>. Key Takeaways: Your Role in a Greener Fleet</a:t>
            </a:r>
          </a:p>
        </p:txBody>
      </p:sp>
      <p:sp>
        <p:nvSpPr>
          <p:cNvPr id="12" name="Rectangle 11">
            <a:extLst>
              <a:ext uri="{FF2B5EF4-FFF2-40B4-BE49-F238E27FC236}">
                <a16:creationId xmlns:a16="http://schemas.microsoft.com/office/drawing/2014/main" id="{1B4875F5-C05B-B16D-6A91-58AADD617ADF}"/>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12D71C48-EDA2-1EA7-B2A6-8C989AACB8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8E823786-2178-8219-21A6-EA058EEDAFC9}"/>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64E4A45-FDB4-34BE-3974-6D38A96E69F9}"/>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ED715D1F-3984-1F17-E880-376D0A95A66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E64CA99-728D-E902-7574-F8FBDA4C3561}"/>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1AC8D1B-9AB3-90D2-9F08-31ADF43163EE}"/>
              </a:ext>
            </a:extLst>
          </p:cNvPr>
          <p:cNvPicPr>
            <a:picLocks noChangeAspect="1"/>
          </p:cNvPicPr>
          <p:nvPr/>
        </p:nvPicPr>
        <p:blipFill>
          <a:blip r:embed="rId9"/>
          <a:stretch>
            <a:fillRect/>
          </a:stretch>
        </p:blipFill>
        <p:spPr>
          <a:xfrm>
            <a:off x="7704595" y="0"/>
            <a:ext cx="1227464" cy="1224789"/>
          </a:xfrm>
          <a:prstGeom prst="rect">
            <a:avLst/>
          </a:prstGeom>
        </p:spPr>
      </p:pic>
      <p:pic>
        <p:nvPicPr>
          <p:cNvPr id="8" name="Картина 7">
            <a:extLst>
              <a:ext uri="{FF2B5EF4-FFF2-40B4-BE49-F238E27FC236}">
                <a16:creationId xmlns:a16="http://schemas.microsoft.com/office/drawing/2014/main" id="{6F7B02C1-1F2C-C1E2-AF19-081FE01ACB78}"/>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t="34171" b="34171"/>
          <a:stretch/>
        </p:blipFill>
        <p:spPr>
          <a:xfrm>
            <a:off x="127879" y="1635863"/>
            <a:ext cx="3438281" cy="3007155"/>
          </a:xfrm>
          <a:prstGeom prst="rect">
            <a:avLst/>
          </a:prstGeom>
        </p:spPr>
      </p:pic>
      <p:sp>
        <p:nvSpPr>
          <p:cNvPr id="5" name="Rectangle 4">
            <a:extLst>
              <a:ext uri="{FF2B5EF4-FFF2-40B4-BE49-F238E27FC236}">
                <a16:creationId xmlns:a16="http://schemas.microsoft.com/office/drawing/2014/main" id="{9C589CA3-A693-4018-2C65-41BD3BE096AC}"/>
              </a:ext>
            </a:extLst>
          </p:cNvPr>
          <p:cNvSpPr/>
          <p:nvPr/>
        </p:nvSpPr>
        <p:spPr>
          <a:xfrm>
            <a:off x="12357" y="6391062"/>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
        <p:nvSpPr>
          <p:cNvPr id="3" name="TextBox 2">
            <a:extLst>
              <a:ext uri="{FF2B5EF4-FFF2-40B4-BE49-F238E27FC236}">
                <a16:creationId xmlns:a16="http://schemas.microsoft.com/office/drawing/2014/main" id="{A50ADC14-0537-43B2-0655-C89F87C9EB16}"/>
              </a:ext>
            </a:extLst>
          </p:cNvPr>
          <p:cNvSpPr txBox="1"/>
          <p:nvPr/>
        </p:nvSpPr>
        <p:spPr>
          <a:xfrm>
            <a:off x="3964953" y="1582404"/>
            <a:ext cx="4782807" cy="4801314"/>
          </a:xfrm>
          <a:prstGeom prst="rect">
            <a:avLst/>
          </a:prstGeom>
          <a:noFill/>
        </p:spPr>
        <p:txBody>
          <a:bodyPr wrap="square" rtlCol="0">
            <a:spAutoFit/>
          </a:bodyPr>
          <a:lstStyle/>
          <a:p>
            <a:r>
              <a:rPr lang="en-GB" b="1" dirty="0"/>
              <a:t>Efficiency Pays:</a:t>
            </a:r>
            <a:r>
              <a:rPr lang="en-GB" dirty="0"/>
              <a:t> Galley energy efficiency directly reduces fuel consumption, lowers operational costs, and improves the vessel's overall environmental performance.</a:t>
            </a:r>
          </a:p>
          <a:p>
            <a:r>
              <a:rPr lang="en-GB" b="1" dirty="0"/>
              <a:t>Smart is Sustainable:</a:t>
            </a:r>
            <a:r>
              <a:rPr lang="en-GB" dirty="0"/>
              <a:t> Smart systems and monitoring tools provide the data needed to make informed decisions, identify waste, and track progress.</a:t>
            </a:r>
          </a:p>
          <a:p>
            <a:r>
              <a:rPr lang="en-GB" b="1" dirty="0"/>
              <a:t>Every Action Matters:</a:t>
            </a:r>
            <a:r>
              <a:rPr lang="en-GB" dirty="0"/>
              <a:t> Simple actions, like using lids on pots, running full dishwasher loads, and regular maintenance, have a collective impact on energy savings.</a:t>
            </a:r>
          </a:p>
          <a:p>
            <a:r>
              <a:rPr lang="en-GB" b="1" dirty="0"/>
              <a:t>The Power of People:</a:t>
            </a:r>
            <a:r>
              <a:rPr lang="en-GB" dirty="0"/>
              <a:t> The crew is the most important part of any energy efficiency initiative. A well-trained and motivated team can maximize the benefits of any technology and drive real change.</a:t>
            </a:r>
          </a:p>
        </p:txBody>
      </p:sp>
      <p:sp>
        <p:nvSpPr>
          <p:cNvPr id="4" name="TextBox 3">
            <a:extLst>
              <a:ext uri="{FF2B5EF4-FFF2-40B4-BE49-F238E27FC236}">
                <a16:creationId xmlns:a16="http://schemas.microsoft.com/office/drawing/2014/main" id="{5040EDBB-6013-CBC2-7D66-A097823C5B8C}"/>
              </a:ext>
            </a:extLst>
          </p:cNvPr>
          <p:cNvSpPr txBox="1"/>
          <p:nvPr/>
        </p:nvSpPr>
        <p:spPr>
          <a:xfrm>
            <a:off x="66919" y="4693920"/>
            <a:ext cx="3898034" cy="1754326"/>
          </a:xfrm>
          <a:prstGeom prst="rect">
            <a:avLst/>
          </a:prstGeom>
          <a:noFill/>
        </p:spPr>
        <p:txBody>
          <a:bodyPr wrap="square" rtlCol="0">
            <a:spAutoFit/>
          </a:bodyPr>
          <a:lstStyle/>
          <a:p>
            <a:r>
              <a:rPr lang="en-GB" b="1" dirty="0"/>
              <a:t>Continuous Improvement:</a:t>
            </a:r>
            <a:r>
              <a:rPr lang="en-GB" dirty="0"/>
              <a:t> The pursuit of efficiency is an ongoing journey. Use the skills and knowledge you've gained to </a:t>
            </a:r>
            <a:r>
              <a:rPr lang="en-GB" dirty="0" err="1"/>
              <a:t>analyze</a:t>
            </a:r>
            <a:r>
              <a:rPr lang="en-GB" dirty="0"/>
              <a:t> new challenges, explore new technologies, and always look for ways to improve.</a:t>
            </a:r>
          </a:p>
        </p:txBody>
      </p:sp>
    </p:spTree>
    <p:extLst>
      <p:ext uri="{BB962C8B-B14F-4D97-AF65-F5344CB8AC3E}">
        <p14:creationId xmlns:p14="http://schemas.microsoft.com/office/powerpoint/2010/main" val="42031133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A9AAA-5904-3FA7-9552-A592217187DD}"/>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F6549114-872B-2A0E-3FE5-8C2F757A6A65}"/>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A013B20-E6E3-1445-985F-6131705C0BFD}"/>
              </a:ext>
            </a:extLst>
          </p:cNvPr>
          <p:cNvSpPr>
            <a:spLocks noGrp="1"/>
          </p:cNvSpPr>
          <p:nvPr>
            <p:ph type="title"/>
          </p:nvPr>
        </p:nvSpPr>
        <p:spPr>
          <a:xfrm>
            <a:off x="239486" y="595221"/>
            <a:ext cx="8665028"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12. Course References </a:t>
            </a:r>
          </a:p>
        </p:txBody>
      </p:sp>
      <p:sp>
        <p:nvSpPr>
          <p:cNvPr id="12" name="Rectangle 11">
            <a:extLst>
              <a:ext uri="{FF2B5EF4-FFF2-40B4-BE49-F238E27FC236}">
                <a16:creationId xmlns:a16="http://schemas.microsoft.com/office/drawing/2014/main" id="{829F4569-7296-8104-65E5-A8D88A2093E7}"/>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29156D97-019A-AE21-FBA0-CE075D298603}"/>
              </a:ext>
            </a:extLst>
          </p:cNvPr>
          <p:cNvSpPr txBox="1"/>
          <p:nvPr/>
        </p:nvSpPr>
        <p:spPr>
          <a:xfrm>
            <a:off x="239486" y="1063173"/>
            <a:ext cx="8665028" cy="5539978"/>
          </a:xfrm>
          <a:prstGeom prst="rect">
            <a:avLst/>
          </a:prstGeom>
          <a:noFill/>
        </p:spPr>
        <p:txBody>
          <a:bodyPr wrap="square" rtlCol="0">
            <a:spAutoFit/>
          </a:bodyPr>
          <a:lstStyle/>
          <a:p>
            <a:pPr marL="342900" lvl="0" indent="-342900">
              <a:buFont typeface="+mj-lt"/>
              <a:buAutoNum type="arabicPeriod"/>
              <a:tabLst>
                <a:tab pos="457200" algn="l"/>
              </a:tabLst>
            </a:pPr>
            <a:r>
              <a:rPr lang="en-GR" sz="1400" i="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is key for galley equipment</a:t>
            </a: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 (2012</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Jan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04</a:t>
            </a: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R" sz="1400" i="1" dirty="0">
                <a:effectLst/>
                <a:latin typeface="Times New Roman" panose="02020603050405020304" pitchFamily="18" charset="0"/>
                <a:ea typeface="Times New Roman" panose="02020603050405020304" pitchFamily="18" charset="0"/>
                <a:cs typeface="Times New Roman" panose="02020603050405020304" pitchFamily="18" charset="0"/>
              </a:rPr>
              <a:t>Riviera Newsletters</a:t>
            </a: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R" sz="1400" dirty="0">
                <a:effectLst/>
                <a:latin typeface="Calibri" panose="020F0502020204030204" pitchFamily="34" charset="0"/>
                <a:ea typeface="Calibri" panose="020F0502020204030204" pitchFamily="34" charset="0"/>
                <a:cs typeface="Times New Roman" panose="02020603050405020304" pitchFamily="18" charset="0"/>
              </a:rPr>
              <a:t> </a:t>
            </a:r>
            <a:r>
              <a:rPr lang="en-GR" sz="14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https://www.rivieramm.com/news-content-hub/news-content-hub/energy-efficiency-is-key-for-galley-equipment-42898</a:t>
            </a: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GR" sz="1400" i="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in Ship Kitchens: How to Choose the Right Equipment?</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 (2024</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Feb. 02</a:t>
            </a: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UNOKS, </a:t>
            </a:r>
            <a:r>
              <a:rPr lang="en-US" sz="14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https://www.unoks.com/en/blog/sustainability/energy-efficiency-in-ship-kitchens-how-to-choose-the-right-equipment</a:t>
            </a:r>
            <a:endParaRPr lang="en-G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European Union. (2025). </a:t>
            </a:r>
            <a:r>
              <a:rPr lang="en-GR" sz="1400" i="1" dirty="0">
                <a:effectLst/>
                <a:latin typeface="Times New Roman" panose="02020603050405020304" pitchFamily="18" charset="0"/>
                <a:ea typeface="Times New Roman" panose="02020603050405020304" pitchFamily="18" charset="0"/>
                <a:cs typeface="Times New Roman" panose="02020603050405020304" pitchFamily="18" charset="0"/>
              </a:rPr>
              <a:t>FuelEU Maritime Regulation</a:t>
            </a: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 Official Journal of the European Union.</a:t>
            </a:r>
            <a:endParaRPr lang="en-G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tabLst>
                <a:tab pos="457200" algn="l"/>
              </a:tabLst>
            </a:pP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Hammander, M.</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Karlsson, P.</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Österman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Hult C</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(2015). </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How Do You Measure Green Culture in Shipping? The Search for a Tool Through Interviews with Swedish Seafarers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the International Journal on Marine Navigation and Safety of Sea Transportation, Volume 9, Number 4, 501-509.</a:t>
            </a:r>
            <a:endParaRPr lang="en-G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IMO. (2025). The Energy Efficiency Design Index (EEDI). IMO.</a:t>
            </a:r>
            <a:endParaRPr lang="en-G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Jensen, S., Lützen, M., Mikkelsen, L. L., Rasmussen, H. B., Pedersen, P. V., &amp; Schamby, P. (2018). </a:t>
            </a:r>
            <a:r>
              <a:rPr lang="en-GR" sz="1400" i="1" dirty="0">
                <a:effectLst/>
                <a:latin typeface="Times New Roman" panose="02020603050405020304" pitchFamily="18" charset="0"/>
                <a:ea typeface="Times New Roman" panose="02020603050405020304" pitchFamily="18" charset="0"/>
                <a:cs typeface="Times New Roman" panose="02020603050405020304" pitchFamily="18" charset="0"/>
              </a:rPr>
              <a:t>Energy</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R" sz="1400" i="1" dirty="0">
                <a:effectLst/>
                <a:latin typeface="Times New Roman" panose="02020603050405020304" pitchFamily="18" charset="0"/>
                <a:ea typeface="Times New Roman" panose="02020603050405020304" pitchFamily="18" charset="0"/>
                <a:cs typeface="Times New Roman" panose="02020603050405020304" pitchFamily="18" charset="0"/>
              </a:rPr>
              <a:t>efficient operational training in a ship bridge simulator</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Journal of Cleaner Production, 171, 175-183.</a:t>
            </a:r>
            <a:endParaRPr lang="en-G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Lützen,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 Mikkelsen,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L.L.,</a:t>
            </a: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 Jensen,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 and </a:t>
            </a: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Rasmussen,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H.B</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2017</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R" sz="1400" i="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of working vessels – A framework, </a:t>
            </a: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Journal of Cleaner Production,</a:t>
            </a:r>
            <a:r>
              <a:rPr lang="en-GR" sz="1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143,</a:t>
            </a:r>
            <a:r>
              <a:rPr lang="en-GR" sz="1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90-99,</a:t>
            </a:r>
            <a:endParaRPr lang="en-G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Moore, R. (2014</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Nov</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13). </a:t>
            </a:r>
            <a:r>
              <a:rPr lang="en-GR" sz="1400" i="1" dirty="0">
                <a:effectLst/>
                <a:latin typeface="Times New Roman" panose="02020603050405020304" pitchFamily="18" charset="0"/>
                <a:ea typeface="Times New Roman" panose="02020603050405020304" pitchFamily="18" charset="0"/>
                <a:cs typeface="Times New Roman" panose="02020603050405020304" pitchFamily="18" charset="0"/>
              </a:rPr>
              <a:t>Drive for energy saving sparks launch of smart systems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Passenger Ship Technology,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https://</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www.rivieramm.com</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/news-content-hub/news-content-hub/drive-for-energy-saving-sparks-launch-of-smart-systems-37623.</a:t>
            </a:r>
            <a:endParaRPr lang="en-G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Passalacqua, P. (2024). </a:t>
            </a:r>
            <a:r>
              <a:rPr lang="en-GR" sz="1400" i="1" dirty="0">
                <a:effectLst/>
                <a:latin typeface="Times New Roman" panose="02020603050405020304" pitchFamily="18" charset="0"/>
                <a:ea typeface="Times New Roman" panose="02020603050405020304" pitchFamily="18" charset="0"/>
                <a:cs typeface="Times New Roman" panose="02020603050405020304" pitchFamily="18" charset="0"/>
              </a:rPr>
              <a:t>Sustainable Procurement in Marine Catering</a:t>
            </a: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 Journal of Maritime Supply Chains, 8(1), 12-25.</a:t>
            </a:r>
            <a:endParaRPr lang="en-G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Piirainen, S., &amp; Montonen, J. (2023). </a:t>
            </a:r>
            <a:r>
              <a:rPr lang="en-GR" sz="1400" i="1" dirty="0">
                <a:effectLst/>
                <a:latin typeface="Times New Roman" panose="02020603050405020304" pitchFamily="18" charset="0"/>
                <a:ea typeface="Times New Roman" panose="02020603050405020304" pitchFamily="18" charset="0"/>
                <a:cs typeface="Times New Roman" panose="02020603050405020304" pitchFamily="18" charset="0"/>
              </a:rPr>
              <a:t>Innovations in Maritime Galley Systems</a:t>
            </a:r>
            <a:r>
              <a:rPr lang="en-GR" sz="1400" dirty="0">
                <a:effectLst/>
                <a:latin typeface="Times New Roman" panose="02020603050405020304" pitchFamily="18" charset="0"/>
                <a:ea typeface="Times New Roman" panose="02020603050405020304" pitchFamily="18" charset="0"/>
                <a:cs typeface="Times New Roman" panose="02020603050405020304" pitchFamily="18" charset="0"/>
              </a:rPr>
              <a:t>. Journal of Ship Operations and Management, 12(3), 45-60.</a:t>
            </a:r>
            <a:endParaRPr lang="en-G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Zubir</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M. (2019). </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Onboard energy-efficient operations and decision-making of ship crews,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[Unpublished Master Thesis], University of Lubeck</a:t>
            </a:r>
            <a:endParaRPr lang="en-G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endParaRPr lang="en-GB" sz="1800" dirty="0">
              <a:solidFill>
                <a:srgbClr val="FF0000"/>
              </a:solidFill>
              <a:effectLst/>
              <a:latin typeface="Times New Roman" panose="02020603050405020304" pitchFamily="18" charset="0"/>
              <a:ea typeface="Arial" panose="020B0604020202020204" pitchFamily="34" charset="0"/>
            </a:endParaRPr>
          </a:p>
        </p:txBody>
      </p:sp>
      <p:pic>
        <p:nvPicPr>
          <p:cNvPr id="18" name="Picture 17">
            <a:extLst>
              <a:ext uri="{FF2B5EF4-FFF2-40B4-BE49-F238E27FC236}">
                <a16:creationId xmlns:a16="http://schemas.microsoft.com/office/drawing/2014/main" id="{2C576491-61D7-26F6-B37F-6B25FB3FF6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2D29F24F-2C03-FE5C-FBD1-527F4816DFD9}"/>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24C885F4-90CE-3896-8022-D8330206C370}"/>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8A5C0CC2-984D-13D3-A4D1-BC27B7F3837F}"/>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4DB7A0E4-D4C6-99F6-073C-19626F258187}"/>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D5C60146-18E1-7D89-5188-865C915659C2}"/>
              </a:ext>
            </a:extLst>
          </p:cNvPr>
          <p:cNvPicPr>
            <a:picLocks noChangeAspect="1"/>
          </p:cNvPicPr>
          <p:nvPr/>
        </p:nvPicPr>
        <p:blipFill>
          <a:blip r:embed="rId11"/>
          <a:stretch>
            <a:fillRect/>
          </a:stretch>
        </p:blipFill>
        <p:spPr>
          <a:xfrm>
            <a:off x="7704595" y="0"/>
            <a:ext cx="1227464" cy="1224789"/>
          </a:xfrm>
          <a:prstGeom prst="rect">
            <a:avLst/>
          </a:prstGeom>
        </p:spPr>
      </p:pic>
      <p:sp>
        <p:nvSpPr>
          <p:cNvPr id="5" name="Rectangle 4">
            <a:extLst>
              <a:ext uri="{FF2B5EF4-FFF2-40B4-BE49-F238E27FC236}">
                <a16:creationId xmlns:a16="http://schemas.microsoft.com/office/drawing/2014/main" id="{CBEB60AE-E5D9-C783-F79D-4721EC4B5573}"/>
              </a:ext>
            </a:extLst>
          </p:cNvPr>
          <p:cNvSpPr/>
          <p:nvPr/>
        </p:nvSpPr>
        <p:spPr>
          <a:xfrm>
            <a:off x="24714" y="6329279"/>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Tree>
    <p:extLst>
      <p:ext uri="{BB962C8B-B14F-4D97-AF65-F5344CB8AC3E}">
        <p14:creationId xmlns:p14="http://schemas.microsoft.com/office/powerpoint/2010/main" val="4120284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GB" sz="2400" b="1" noProof="0" dirty="0">
                <a:latin typeface="+mn-lt"/>
                <a:cs typeface="Times New Roman" panose="02020603050405020304" pitchFamily="18" charset="0"/>
              </a:rPr>
              <a:t>1. Introduction</a:t>
            </a:r>
            <a:br>
              <a:rPr lang="en-GB" sz="2400" b="1" noProof="0" dirty="0">
                <a:latin typeface="+mn-lt"/>
                <a:cs typeface="Times New Roman" panose="02020603050405020304" pitchFamily="18" charset="0"/>
              </a:rPr>
            </a:br>
            <a:r>
              <a:rPr lang="en-GB" sz="2400" b="1" noProof="0" dirty="0">
                <a:latin typeface="+mn-lt"/>
                <a:cs typeface="Times New Roman" panose="02020603050405020304" pitchFamily="18" charset="0"/>
              </a:rPr>
              <a:t>But first, an important question:</a:t>
            </a:r>
          </a:p>
        </p:txBody>
      </p:sp>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pic>
        <p:nvPicPr>
          <p:cNvPr id="18" name="Picture 17">
            <a:extLst>
              <a:ext uri="{FF2B5EF4-FFF2-40B4-BE49-F238E27FC236}">
                <a16:creationId xmlns:a16="http://schemas.microsoft.com/office/drawing/2014/main" id="{A963229A-E8BE-8801-D027-3F5C8D9619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151A0662-2225-F5BD-60BC-F97042F8A3FE}"/>
              </a:ext>
            </a:extLst>
          </p:cNvPr>
          <p:cNvPicPr>
            <a:picLocks noChangeAspect="1"/>
          </p:cNvPicPr>
          <p:nvPr/>
        </p:nvPicPr>
        <p:blipFill>
          <a:blip r:embed="rId4"/>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A2695C1C-6F36-EC6D-C5C1-4426212D4F63}"/>
              </a:ext>
            </a:extLst>
          </p:cNvPr>
          <p:cNvPicPr>
            <a:picLocks noChangeAspect="1"/>
          </p:cNvPicPr>
          <p:nvPr/>
        </p:nvPicPr>
        <p:blipFill>
          <a:blip r:embed="rId5"/>
          <a:stretch>
            <a:fillRect/>
          </a:stretch>
        </p:blipFill>
        <p:spPr>
          <a:xfrm>
            <a:off x="5631268" y="82543"/>
            <a:ext cx="1053458" cy="579268"/>
          </a:xfrm>
          <a:prstGeom prst="rect">
            <a:avLst/>
          </a:prstGeom>
        </p:spPr>
      </p:pic>
      <p:pic>
        <p:nvPicPr>
          <p:cNvPr id="23" name="Picture 22">
            <a:extLst>
              <a:ext uri="{FF2B5EF4-FFF2-40B4-BE49-F238E27FC236}">
                <a16:creationId xmlns:a16="http://schemas.microsoft.com/office/drawing/2014/main" id="{704CDA06-91E4-DB1A-BD68-BB219A8D5E92}"/>
              </a:ext>
            </a:extLst>
          </p:cNvPr>
          <p:cNvPicPr>
            <a:picLocks noChangeAspect="1"/>
          </p:cNvPicPr>
          <p:nvPr/>
        </p:nvPicPr>
        <p:blipFill>
          <a:blip r:embed="rId6"/>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5FAA71F-F8EE-762E-AF1D-42A6626C3D34}"/>
              </a:ext>
            </a:extLst>
          </p:cNvPr>
          <p:cNvPicPr>
            <a:picLocks noChangeAspect="1"/>
          </p:cNvPicPr>
          <p:nvPr/>
        </p:nvPicPr>
        <p:blipFill>
          <a:blip r:embed="rId7"/>
          <a:stretch>
            <a:fillRect/>
          </a:stretch>
        </p:blipFill>
        <p:spPr>
          <a:xfrm>
            <a:off x="7704595" y="0"/>
            <a:ext cx="1227464" cy="1224789"/>
          </a:xfrm>
          <a:prstGeom prst="rect">
            <a:avLst/>
          </a:prstGeom>
        </p:spPr>
      </p:pic>
      <p:pic>
        <p:nvPicPr>
          <p:cNvPr id="25" name="Picture 24">
            <a:extLst>
              <a:ext uri="{FF2B5EF4-FFF2-40B4-BE49-F238E27FC236}">
                <a16:creationId xmlns:a16="http://schemas.microsoft.com/office/drawing/2014/main" id="{B6E99952-81DA-D218-B34A-ED26AD8719AA}"/>
              </a:ext>
            </a:extLst>
          </p:cNvPr>
          <p:cNvPicPr>
            <a:picLocks noChangeAspect="1"/>
          </p:cNvPicPr>
          <p:nvPr/>
        </p:nvPicPr>
        <p:blipFill>
          <a:blip r:embed="rId8"/>
          <a:stretch>
            <a:fillRect/>
          </a:stretch>
        </p:blipFill>
        <p:spPr>
          <a:xfrm>
            <a:off x="18646" y="154232"/>
            <a:ext cx="3218912" cy="680419"/>
          </a:xfrm>
          <a:prstGeom prst="rect">
            <a:avLst/>
          </a:prstGeom>
        </p:spPr>
      </p:pic>
      <p:pic>
        <p:nvPicPr>
          <p:cNvPr id="22" name="Picture 21">
            <a:extLst>
              <a:ext uri="{FF2B5EF4-FFF2-40B4-BE49-F238E27FC236}">
                <a16:creationId xmlns:a16="http://schemas.microsoft.com/office/drawing/2014/main" id="{D26F931A-B16F-764A-FAA2-2A19FA2D477C}"/>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sp>
        <p:nvSpPr>
          <p:cNvPr id="6" name="Rectangle 5">
            <a:extLst>
              <a:ext uri="{FF2B5EF4-FFF2-40B4-BE49-F238E27FC236}">
                <a16:creationId xmlns:a16="http://schemas.microsoft.com/office/drawing/2014/main" id="{44F025FE-87FF-AEB5-3BD9-9EC9942BDF23}"/>
              </a:ext>
            </a:extLst>
          </p:cNvPr>
          <p:cNvSpPr/>
          <p:nvPr/>
        </p:nvSpPr>
        <p:spPr>
          <a:xfrm>
            <a:off x="0" y="6359974"/>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pic>
        <p:nvPicPr>
          <p:cNvPr id="12290" name="Picture 2" descr="Poster -if Not Me, Who? If Not Now, When?,quote,inspirational,gift  Idea,typography Poster,quote,emma Watson Quote, - Etsy">
            <a:extLst>
              <a:ext uri="{FF2B5EF4-FFF2-40B4-BE49-F238E27FC236}">
                <a16:creationId xmlns:a16="http://schemas.microsoft.com/office/drawing/2014/main" id="{9E1C6BCC-BA52-807D-3C08-9C718D2553A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6920" y="1733550"/>
            <a:ext cx="4541520"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28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677330"/>
            <a:ext cx="7886700" cy="571213"/>
          </a:xfrm>
        </p:spPr>
        <p:txBody>
          <a:bodyPr>
            <a:noAutofit/>
          </a:bodyPr>
          <a:lstStyle/>
          <a:p>
            <a:pPr algn="ctr"/>
            <a:r>
              <a:rPr lang="en-GB" sz="2400" b="1" noProof="0" dirty="0">
                <a:latin typeface="+mn-lt"/>
                <a:cs typeface="Times New Roman" panose="02020603050405020304" pitchFamily="18" charset="0"/>
              </a:rPr>
              <a:t>1. Introduction</a:t>
            </a:r>
          </a:p>
        </p:txBody>
      </p:sp>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sp>
        <p:nvSpPr>
          <p:cNvPr id="21" name="TextBox 20">
            <a:extLst>
              <a:ext uri="{FF2B5EF4-FFF2-40B4-BE49-F238E27FC236}">
                <a16:creationId xmlns:a16="http://schemas.microsoft.com/office/drawing/2014/main" id="{4A543130-7339-D6F9-E1AD-DEEABE3928B8}"/>
              </a:ext>
            </a:extLst>
          </p:cNvPr>
          <p:cNvSpPr txBox="1"/>
          <p:nvPr/>
        </p:nvSpPr>
        <p:spPr>
          <a:xfrm>
            <a:off x="443165" y="1302185"/>
            <a:ext cx="8488894" cy="4093428"/>
          </a:xfrm>
          <a:prstGeom prst="rect">
            <a:avLst/>
          </a:prstGeom>
          <a:noFill/>
        </p:spPr>
        <p:txBody>
          <a:bodyPr wrap="square" lIns="91440" tIns="45720" rIns="91440" bIns="45720" rtlCol="0" anchor="t">
            <a:spAutoFit/>
          </a:bodyPr>
          <a:lstStyle/>
          <a:p>
            <a:r>
              <a:rPr lang="en-GB" sz="2000" b="1" dirty="0"/>
              <a:t>Decision-making and energy-efficiency: the Human Factor</a:t>
            </a:r>
            <a:endParaRPr lang="en-GB" sz="2000" dirty="0"/>
          </a:p>
          <a:p>
            <a:pPr algn="just"/>
            <a:r>
              <a:rPr lang="en-GB" sz="2000" dirty="0"/>
              <a:t>According to </a:t>
            </a:r>
            <a:r>
              <a:rPr lang="en-GB" sz="2000" dirty="0" err="1"/>
              <a:t>Zubir</a:t>
            </a:r>
            <a:r>
              <a:rPr lang="en-GB" sz="2000" dirty="0"/>
              <a:t> (2019) studies of human behaviour and psychology [Rasmussen, </a:t>
            </a:r>
            <a:r>
              <a:rPr lang="en-GB" sz="2000" dirty="0" err="1"/>
              <a:t>Lützen</a:t>
            </a:r>
            <a:r>
              <a:rPr lang="en-GB" sz="2000" dirty="0"/>
              <a:t>, &amp; Jensen (2018), </a:t>
            </a:r>
            <a:r>
              <a:rPr lang="en-GB" sz="2000" dirty="0" err="1"/>
              <a:t>Lützen</a:t>
            </a:r>
            <a:r>
              <a:rPr lang="en-GB" sz="2000" dirty="0"/>
              <a:t> et al. (2017), </a:t>
            </a:r>
            <a:r>
              <a:rPr lang="en-GB" sz="2000" dirty="0" err="1"/>
              <a:t>Hammander</a:t>
            </a:r>
            <a:r>
              <a:rPr lang="en-GB" sz="2000" dirty="0"/>
              <a:t> et al. (2015)] focusing on how decision are made on board regarding energy efficiency, analysed how Commitment, Learning, Empowerment and Communication (CLEC) could be used to predict what facilitates or hinders energy-efficient-conscious behaviour onboard. </a:t>
            </a:r>
          </a:p>
          <a:p>
            <a:pPr algn="just"/>
            <a:r>
              <a:rPr lang="en-GB" sz="2000" dirty="0"/>
              <a:t>Results of simulator tests showed that a combination of installing technical equipment and raising awareness - making room for reflections-on and in-action - has a positive effect on energy consumption. </a:t>
            </a:r>
          </a:p>
          <a:p>
            <a:pPr algn="just"/>
            <a:r>
              <a:rPr lang="en-GB" sz="2000" b="1" dirty="0"/>
              <a:t>The importance of shared information and the transparency of energy consumption </a:t>
            </a:r>
            <a:r>
              <a:rPr lang="en-GB" sz="2000" dirty="0"/>
              <a:t>was proven a major facilitating factor of energy efficiency</a:t>
            </a:r>
            <a:r>
              <a:rPr lang="en-GB" sz="2000" b="1" dirty="0"/>
              <a:t>. </a:t>
            </a:r>
            <a:r>
              <a:rPr lang="en-GB" sz="2000" dirty="0"/>
              <a:t>This scientific  finding was corroborated by all three separate framework studies.</a:t>
            </a:r>
          </a:p>
        </p:txBody>
      </p:sp>
      <p:pic>
        <p:nvPicPr>
          <p:cNvPr id="18" name="Picture 17">
            <a:extLst>
              <a:ext uri="{FF2B5EF4-FFF2-40B4-BE49-F238E27FC236}">
                <a16:creationId xmlns:a16="http://schemas.microsoft.com/office/drawing/2014/main" id="{A963229A-E8BE-8801-D027-3F5C8D9619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151A0662-2225-F5BD-60BC-F97042F8A3FE}"/>
              </a:ext>
            </a:extLst>
          </p:cNvPr>
          <p:cNvPicPr>
            <a:picLocks noChangeAspect="1"/>
          </p:cNvPicPr>
          <p:nvPr/>
        </p:nvPicPr>
        <p:blipFill>
          <a:blip r:embed="rId4"/>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A2695C1C-6F36-EC6D-C5C1-4426212D4F63}"/>
              </a:ext>
            </a:extLst>
          </p:cNvPr>
          <p:cNvPicPr>
            <a:picLocks noChangeAspect="1"/>
          </p:cNvPicPr>
          <p:nvPr/>
        </p:nvPicPr>
        <p:blipFill>
          <a:blip r:embed="rId5"/>
          <a:stretch>
            <a:fillRect/>
          </a:stretch>
        </p:blipFill>
        <p:spPr>
          <a:xfrm>
            <a:off x="5631268" y="82543"/>
            <a:ext cx="1053458" cy="579268"/>
          </a:xfrm>
          <a:prstGeom prst="rect">
            <a:avLst/>
          </a:prstGeom>
        </p:spPr>
      </p:pic>
      <p:pic>
        <p:nvPicPr>
          <p:cNvPr id="23" name="Picture 22">
            <a:extLst>
              <a:ext uri="{FF2B5EF4-FFF2-40B4-BE49-F238E27FC236}">
                <a16:creationId xmlns:a16="http://schemas.microsoft.com/office/drawing/2014/main" id="{704CDA06-91E4-DB1A-BD68-BB219A8D5E92}"/>
              </a:ext>
            </a:extLst>
          </p:cNvPr>
          <p:cNvPicPr>
            <a:picLocks noChangeAspect="1"/>
          </p:cNvPicPr>
          <p:nvPr/>
        </p:nvPicPr>
        <p:blipFill>
          <a:blip r:embed="rId6"/>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5FAA71F-F8EE-762E-AF1D-42A6626C3D34}"/>
              </a:ext>
            </a:extLst>
          </p:cNvPr>
          <p:cNvPicPr>
            <a:picLocks noChangeAspect="1"/>
          </p:cNvPicPr>
          <p:nvPr/>
        </p:nvPicPr>
        <p:blipFill>
          <a:blip r:embed="rId7"/>
          <a:stretch>
            <a:fillRect/>
          </a:stretch>
        </p:blipFill>
        <p:spPr>
          <a:xfrm>
            <a:off x="7704595" y="0"/>
            <a:ext cx="1227464" cy="1224789"/>
          </a:xfrm>
          <a:prstGeom prst="rect">
            <a:avLst/>
          </a:prstGeom>
        </p:spPr>
      </p:pic>
      <p:pic>
        <p:nvPicPr>
          <p:cNvPr id="25" name="Picture 24">
            <a:extLst>
              <a:ext uri="{FF2B5EF4-FFF2-40B4-BE49-F238E27FC236}">
                <a16:creationId xmlns:a16="http://schemas.microsoft.com/office/drawing/2014/main" id="{B6E99952-81DA-D218-B34A-ED26AD8719AA}"/>
              </a:ext>
            </a:extLst>
          </p:cNvPr>
          <p:cNvPicPr>
            <a:picLocks noChangeAspect="1"/>
          </p:cNvPicPr>
          <p:nvPr/>
        </p:nvPicPr>
        <p:blipFill>
          <a:blip r:embed="rId8"/>
          <a:stretch>
            <a:fillRect/>
          </a:stretch>
        </p:blipFill>
        <p:spPr>
          <a:xfrm>
            <a:off x="18646" y="154232"/>
            <a:ext cx="3218912" cy="680419"/>
          </a:xfrm>
          <a:prstGeom prst="rect">
            <a:avLst/>
          </a:prstGeom>
        </p:spPr>
      </p:pic>
      <p:pic>
        <p:nvPicPr>
          <p:cNvPr id="22" name="Picture 21">
            <a:extLst>
              <a:ext uri="{FF2B5EF4-FFF2-40B4-BE49-F238E27FC236}">
                <a16:creationId xmlns:a16="http://schemas.microsoft.com/office/drawing/2014/main" id="{D26F931A-B16F-764A-FAA2-2A19FA2D477C}"/>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sp>
        <p:nvSpPr>
          <p:cNvPr id="6" name="Rectangle 5">
            <a:extLst>
              <a:ext uri="{FF2B5EF4-FFF2-40B4-BE49-F238E27FC236}">
                <a16:creationId xmlns:a16="http://schemas.microsoft.com/office/drawing/2014/main" id="{44F025FE-87FF-AEB5-3BD9-9EC9942BDF23}"/>
              </a:ext>
            </a:extLst>
          </p:cNvPr>
          <p:cNvSpPr/>
          <p:nvPr/>
        </p:nvSpPr>
        <p:spPr>
          <a:xfrm>
            <a:off x="0" y="6359974"/>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spTree>
    <p:extLst>
      <p:ext uri="{BB962C8B-B14F-4D97-AF65-F5344CB8AC3E}">
        <p14:creationId xmlns:p14="http://schemas.microsoft.com/office/powerpoint/2010/main" val="844485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GB" sz="2400" b="1" noProof="0" dirty="0">
                <a:latin typeface="+mn-lt"/>
                <a:cs typeface="Times New Roman" panose="02020603050405020304" pitchFamily="18" charset="0"/>
              </a:rPr>
              <a:t>1. Introduction</a:t>
            </a:r>
          </a:p>
        </p:txBody>
      </p:sp>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sp>
        <p:nvSpPr>
          <p:cNvPr id="21" name="TextBox 20">
            <a:extLst>
              <a:ext uri="{FF2B5EF4-FFF2-40B4-BE49-F238E27FC236}">
                <a16:creationId xmlns:a16="http://schemas.microsoft.com/office/drawing/2014/main" id="{4A543130-7339-D6F9-E1AD-DEEABE3928B8}"/>
              </a:ext>
            </a:extLst>
          </p:cNvPr>
          <p:cNvSpPr txBox="1"/>
          <p:nvPr/>
        </p:nvSpPr>
        <p:spPr>
          <a:xfrm>
            <a:off x="443165" y="1433228"/>
            <a:ext cx="8488894" cy="4893647"/>
          </a:xfrm>
          <a:prstGeom prst="rect">
            <a:avLst/>
          </a:prstGeom>
          <a:noFill/>
        </p:spPr>
        <p:txBody>
          <a:bodyPr wrap="square" lIns="91440" tIns="45720" rIns="91440" bIns="45720" rtlCol="0" anchor="t">
            <a:spAutoFit/>
          </a:bodyPr>
          <a:lstStyle/>
          <a:p>
            <a:r>
              <a:rPr lang="en-GB" sz="2400" b="1" dirty="0"/>
              <a:t>The conclusion is not a hard one to draw:</a:t>
            </a:r>
          </a:p>
          <a:p>
            <a:r>
              <a:rPr lang="en-GB" sz="2400" b="1" dirty="0"/>
              <a:t>If </a:t>
            </a:r>
          </a:p>
          <a:p>
            <a:r>
              <a:rPr lang="en-GB" sz="2400" b="1" dirty="0">
                <a:solidFill>
                  <a:srgbClr val="FF0000"/>
                </a:solidFill>
              </a:rPr>
              <a:t>Communication, Commitment, Learning and Empowerment  </a:t>
            </a:r>
          </a:p>
          <a:p>
            <a:r>
              <a:rPr lang="en-GB" sz="2400" b="1" dirty="0"/>
              <a:t>are not in the centre of each and every initiative towards Energy Efficient behaviours and decision-making, the latter are doomed to fail.</a:t>
            </a:r>
          </a:p>
          <a:p>
            <a:r>
              <a:rPr lang="en-GB" sz="2400" b="1" dirty="0"/>
              <a:t>So, consider this module as a first step in learning and being empowered. Once finished, you will be a self-appointed Energy Officer in whichever environment you happen to work, and your commitment and example will help others embrace the correct practices.</a:t>
            </a:r>
          </a:p>
          <a:p>
            <a:r>
              <a:rPr lang="en-GB" sz="2400" b="1" dirty="0"/>
              <a:t>Ready? Steady? </a:t>
            </a:r>
          </a:p>
          <a:p>
            <a:r>
              <a:rPr lang="en-GB" sz="2400" b="1" dirty="0"/>
              <a:t>GO!</a:t>
            </a:r>
          </a:p>
        </p:txBody>
      </p:sp>
      <p:pic>
        <p:nvPicPr>
          <p:cNvPr id="18" name="Picture 17">
            <a:extLst>
              <a:ext uri="{FF2B5EF4-FFF2-40B4-BE49-F238E27FC236}">
                <a16:creationId xmlns:a16="http://schemas.microsoft.com/office/drawing/2014/main" id="{A963229A-E8BE-8801-D027-3F5C8D9619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151A0662-2225-F5BD-60BC-F97042F8A3FE}"/>
              </a:ext>
            </a:extLst>
          </p:cNvPr>
          <p:cNvPicPr>
            <a:picLocks noChangeAspect="1"/>
          </p:cNvPicPr>
          <p:nvPr/>
        </p:nvPicPr>
        <p:blipFill>
          <a:blip r:embed="rId4"/>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A2695C1C-6F36-EC6D-C5C1-4426212D4F63}"/>
              </a:ext>
            </a:extLst>
          </p:cNvPr>
          <p:cNvPicPr>
            <a:picLocks noChangeAspect="1"/>
          </p:cNvPicPr>
          <p:nvPr/>
        </p:nvPicPr>
        <p:blipFill>
          <a:blip r:embed="rId5"/>
          <a:stretch>
            <a:fillRect/>
          </a:stretch>
        </p:blipFill>
        <p:spPr>
          <a:xfrm>
            <a:off x="5631268" y="82543"/>
            <a:ext cx="1053458" cy="579268"/>
          </a:xfrm>
          <a:prstGeom prst="rect">
            <a:avLst/>
          </a:prstGeom>
        </p:spPr>
      </p:pic>
      <p:pic>
        <p:nvPicPr>
          <p:cNvPr id="23" name="Picture 22">
            <a:extLst>
              <a:ext uri="{FF2B5EF4-FFF2-40B4-BE49-F238E27FC236}">
                <a16:creationId xmlns:a16="http://schemas.microsoft.com/office/drawing/2014/main" id="{704CDA06-91E4-DB1A-BD68-BB219A8D5E92}"/>
              </a:ext>
            </a:extLst>
          </p:cNvPr>
          <p:cNvPicPr>
            <a:picLocks noChangeAspect="1"/>
          </p:cNvPicPr>
          <p:nvPr/>
        </p:nvPicPr>
        <p:blipFill>
          <a:blip r:embed="rId6"/>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5FAA71F-F8EE-762E-AF1D-42A6626C3D34}"/>
              </a:ext>
            </a:extLst>
          </p:cNvPr>
          <p:cNvPicPr>
            <a:picLocks noChangeAspect="1"/>
          </p:cNvPicPr>
          <p:nvPr/>
        </p:nvPicPr>
        <p:blipFill>
          <a:blip r:embed="rId7"/>
          <a:stretch>
            <a:fillRect/>
          </a:stretch>
        </p:blipFill>
        <p:spPr>
          <a:xfrm>
            <a:off x="7704595" y="0"/>
            <a:ext cx="1227464" cy="1224789"/>
          </a:xfrm>
          <a:prstGeom prst="rect">
            <a:avLst/>
          </a:prstGeom>
        </p:spPr>
      </p:pic>
      <p:pic>
        <p:nvPicPr>
          <p:cNvPr id="25" name="Picture 24">
            <a:extLst>
              <a:ext uri="{FF2B5EF4-FFF2-40B4-BE49-F238E27FC236}">
                <a16:creationId xmlns:a16="http://schemas.microsoft.com/office/drawing/2014/main" id="{B6E99952-81DA-D218-B34A-ED26AD8719AA}"/>
              </a:ext>
            </a:extLst>
          </p:cNvPr>
          <p:cNvPicPr>
            <a:picLocks noChangeAspect="1"/>
          </p:cNvPicPr>
          <p:nvPr/>
        </p:nvPicPr>
        <p:blipFill>
          <a:blip r:embed="rId8"/>
          <a:stretch>
            <a:fillRect/>
          </a:stretch>
        </p:blipFill>
        <p:spPr>
          <a:xfrm>
            <a:off x="18646" y="154232"/>
            <a:ext cx="3218912" cy="680419"/>
          </a:xfrm>
          <a:prstGeom prst="rect">
            <a:avLst/>
          </a:prstGeom>
        </p:spPr>
      </p:pic>
      <p:pic>
        <p:nvPicPr>
          <p:cNvPr id="22" name="Picture 21">
            <a:extLst>
              <a:ext uri="{FF2B5EF4-FFF2-40B4-BE49-F238E27FC236}">
                <a16:creationId xmlns:a16="http://schemas.microsoft.com/office/drawing/2014/main" id="{D26F931A-B16F-764A-FAA2-2A19FA2D477C}"/>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sp>
        <p:nvSpPr>
          <p:cNvPr id="6" name="Rectangle 5">
            <a:extLst>
              <a:ext uri="{FF2B5EF4-FFF2-40B4-BE49-F238E27FC236}">
                <a16:creationId xmlns:a16="http://schemas.microsoft.com/office/drawing/2014/main" id="{44F025FE-87FF-AEB5-3BD9-9EC9942BDF23}"/>
              </a:ext>
            </a:extLst>
          </p:cNvPr>
          <p:cNvSpPr/>
          <p:nvPr/>
        </p:nvSpPr>
        <p:spPr>
          <a:xfrm>
            <a:off x="0" y="6359975"/>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mc:AlternateContent xmlns:mc="http://schemas.openxmlformats.org/markup-compatibility/2006" xmlns:p14="http://schemas.microsoft.com/office/powerpoint/2010/main">
        <mc:Choice Requires="p14">
          <p:contentPart p14:bwMode="auto" r:id="rId10">
            <p14:nvContentPartPr>
              <p14:cNvPr id="3" name="Ink 2">
                <a:extLst>
                  <a:ext uri="{FF2B5EF4-FFF2-40B4-BE49-F238E27FC236}">
                    <a16:creationId xmlns:a16="http://schemas.microsoft.com/office/drawing/2014/main" id="{921D8344-6418-DD29-08C8-76B35DA8E3E1}"/>
                  </a:ext>
                </a:extLst>
              </p14:cNvPr>
              <p14:cNvContentPartPr/>
              <p14:nvPr/>
            </p14:nvContentPartPr>
            <p14:xfrm>
              <a:off x="581400" y="2376840"/>
              <a:ext cx="2127240" cy="68400"/>
            </p14:xfrm>
          </p:contentPart>
        </mc:Choice>
        <mc:Fallback xmlns="">
          <p:pic>
            <p:nvPicPr>
              <p:cNvPr id="3" name="Ink 2">
                <a:extLst>
                  <a:ext uri="{FF2B5EF4-FFF2-40B4-BE49-F238E27FC236}">
                    <a16:creationId xmlns:a16="http://schemas.microsoft.com/office/drawing/2014/main" id="{921D8344-6418-DD29-08C8-76B35DA8E3E1}"/>
                  </a:ext>
                </a:extLst>
              </p:cNvPr>
              <p:cNvPicPr/>
              <p:nvPr/>
            </p:nvPicPr>
            <p:blipFill>
              <a:blip r:embed="rId11"/>
              <a:stretch>
                <a:fillRect/>
              </a:stretch>
            </p:blipFill>
            <p:spPr>
              <a:xfrm>
                <a:off x="527760" y="2269200"/>
                <a:ext cx="22348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 name="Ink 3">
                <a:extLst>
                  <a:ext uri="{FF2B5EF4-FFF2-40B4-BE49-F238E27FC236}">
                    <a16:creationId xmlns:a16="http://schemas.microsoft.com/office/drawing/2014/main" id="{6A6D826B-8B0D-4000-69A1-79FCA08D7944}"/>
                  </a:ext>
                </a:extLst>
              </p14:cNvPr>
              <p14:cNvContentPartPr/>
              <p14:nvPr/>
            </p14:nvContentPartPr>
            <p14:xfrm>
              <a:off x="2833560" y="2400240"/>
              <a:ext cx="1538280" cy="360"/>
            </p14:xfrm>
          </p:contentPart>
        </mc:Choice>
        <mc:Fallback xmlns="">
          <p:pic>
            <p:nvPicPr>
              <p:cNvPr id="4" name="Ink 3">
                <a:extLst>
                  <a:ext uri="{FF2B5EF4-FFF2-40B4-BE49-F238E27FC236}">
                    <a16:creationId xmlns:a16="http://schemas.microsoft.com/office/drawing/2014/main" id="{6A6D826B-8B0D-4000-69A1-79FCA08D7944}"/>
                  </a:ext>
                </a:extLst>
              </p:cNvPr>
              <p:cNvPicPr/>
              <p:nvPr/>
            </p:nvPicPr>
            <p:blipFill>
              <a:blip r:embed="rId13"/>
              <a:stretch>
                <a:fillRect/>
              </a:stretch>
            </p:blipFill>
            <p:spPr>
              <a:xfrm>
                <a:off x="2779920" y="2292600"/>
                <a:ext cx="16459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Ink 4">
                <a:extLst>
                  <a:ext uri="{FF2B5EF4-FFF2-40B4-BE49-F238E27FC236}">
                    <a16:creationId xmlns:a16="http://schemas.microsoft.com/office/drawing/2014/main" id="{FCFD1E06-2E99-3C1C-389A-E2ADEEBEB284}"/>
                  </a:ext>
                </a:extLst>
              </p14:cNvPr>
              <p14:cNvContentPartPr/>
              <p14:nvPr/>
            </p14:nvContentPartPr>
            <p14:xfrm>
              <a:off x="4587840" y="2399880"/>
              <a:ext cx="999360" cy="360"/>
            </p14:xfrm>
          </p:contentPart>
        </mc:Choice>
        <mc:Fallback xmlns="">
          <p:pic>
            <p:nvPicPr>
              <p:cNvPr id="5" name="Ink 4">
                <a:extLst>
                  <a:ext uri="{FF2B5EF4-FFF2-40B4-BE49-F238E27FC236}">
                    <a16:creationId xmlns:a16="http://schemas.microsoft.com/office/drawing/2014/main" id="{FCFD1E06-2E99-3C1C-389A-E2ADEEBEB284}"/>
                  </a:ext>
                </a:extLst>
              </p:cNvPr>
              <p:cNvPicPr/>
              <p:nvPr/>
            </p:nvPicPr>
            <p:blipFill>
              <a:blip r:embed="rId15"/>
              <a:stretch>
                <a:fillRect/>
              </a:stretch>
            </p:blipFill>
            <p:spPr>
              <a:xfrm>
                <a:off x="4533840" y="2292240"/>
                <a:ext cx="1107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Ink 6">
                <a:extLst>
                  <a:ext uri="{FF2B5EF4-FFF2-40B4-BE49-F238E27FC236}">
                    <a16:creationId xmlns:a16="http://schemas.microsoft.com/office/drawing/2014/main" id="{AC8A2DA7-57D7-0567-A303-35AE53BC83C1}"/>
                  </a:ext>
                </a:extLst>
              </p14:cNvPr>
              <p14:cNvContentPartPr/>
              <p14:nvPr/>
            </p14:nvContentPartPr>
            <p14:xfrm>
              <a:off x="6225120" y="2370360"/>
              <a:ext cx="1826640" cy="88920"/>
            </p14:xfrm>
          </p:contentPart>
        </mc:Choice>
        <mc:Fallback xmlns="">
          <p:pic>
            <p:nvPicPr>
              <p:cNvPr id="7" name="Ink 6">
                <a:extLst>
                  <a:ext uri="{FF2B5EF4-FFF2-40B4-BE49-F238E27FC236}">
                    <a16:creationId xmlns:a16="http://schemas.microsoft.com/office/drawing/2014/main" id="{AC8A2DA7-57D7-0567-A303-35AE53BC83C1}"/>
                  </a:ext>
                </a:extLst>
              </p:cNvPr>
              <p:cNvPicPr/>
              <p:nvPr/>
            </p:nvPicPr>
            <p:blipFill>
              <a:blip r:embed="rId17"/>
              <a:stretch>
                <a:fillRect/>
              </a:stretch>
            </p:blipFill>
            <p:spPr>
              <a:xfrm>
                <a:off x="6171120" y="2262720"/>
                <a:ext cx="1934280" cy="304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8" name="Ink 7">
                <a:extLst>
                  <a:ext uri="{FF2B5EF4-FFF2-40B4-BE49-F238E27FC236}">
                    <a16:creationId xmlns:a16="http://schemas.microsoft.com/office/drawing/2014/main" id="{A7B56DFF-C8FB-3BD2-0520-F52D08347EED}"/>
                  </a:ext>
                </a:extLst>
              </p14:cNvPr>
              <p14:cNvContentPartPr/>
              <p14:nvPr/>
            </p14:nvContentPartPr>
            <p14:xfrm>
              <a:off x="436320" y="2159760"/>
              <a:ext cx="2184840" cy="505800"/>
            </p14:xfrm>
          </p:contentPart>
        </mc:Choice>
        <mc:Fallback xmlns="">
          <p:pic>
            <p:nvPicPr>
              <p:cNvPr id="8" name="Ink 7">
                <a:extLst>
                  <a:ext uri="{FF2B5EF4-FFF2-40B4-BE49-F238E27FC236}">
                    <a16:creationId xmlns:a16="http://schemas.microsoft.com/office/drawing/2014/main" id="{A7B56DFF-C8FB-3BD2-0520-F52D08347EED}"/>
                  </a:ext>
                </a:extLst>
              </p:cNvPr>
              <p:cNvPicPr/>
              <p:nvPr/>
            </p:nvPicPr>
            <p:blipFill>
              <a:blip r:embed="rId19"/>
              <a:stretch>
                <a:fillRect/>
              </a:stretch>
            </p:blipFill>
            <p:spPr>
              <a:xfrm>
                <a:off x="418680" y="2142120"/>
                <a:ext cx="2220480" cy="541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9" name="Ink 8">
                <a:extLst>
                  <a:ext uri="{FF2B5EF4-FFF2-40B4-BE49-F238E27FC236}">
                    <a16:creationId xmlns:a16="http://schemas.microsoft.com/office/drawing/2014/main" id="{4696153D-6FE1-A3BC-FEF1-751DD0519D60}"/>
                  </a:ext>
                </a:extLst>
              </p14:cNvPr>
              <p14:cNvContentPartPr/>
              <p14:nvPr/>
            </p14:nvContentPartPr>
            <p14:xfrm>
              <a:off x="2662560" y="2047800"/>
              <a:ext cx="1735920" cy="578880"/>
            </p14:xfrm>
          </p:contentPart>
        </mc:Choice>
        <mc:Fallback xmlns="">
          <p:pic>
            <p:nvPicPr>
              <p:cNvPr id="9" name="Ink 8">
                <a:extLst>
                  <a:ext uri="{FF2B5EF4-FFF2-40B4-BE49-F238E27FC236}">
                    <a16:creationId xmlns:a16="http://schemas.microsoft.com/office/drawing/2014/main" id="{4696153D-6FE1-A3BC-FEF1-751DD0519D60}"/>
                  </a:ext>
                </a:extLst>
              </p:cNvPr>
              <p:cNvPicPr/>
              <p:nvPr/>
            </p:nvPicPr>
            <p:blipFill>
              <a:blip r:embed="rId21"/>
              <a:stretch>
                <a:fillRect/>
              </a:stretch>
            </p:blipFill>
            <p:spPr>
              <a:xfrm>
                <a:off x="2644560" y="2029800"/>
                <a:ext cx="1771560" cy="614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10" name="Ink 9">
                <a:extLst>
                  <a:ext uri="{FF2B5EF4-FFF2-40B4-BE49-F238E27FC236}">
                    <a16:creationId xmlns:a16="http://schemas.microsoft.com/office/drawing/2014/main" id="{8DB64DAC-AC6E-DDAC-3ECA-0FDD7619F7DF}"/>
                  </a:ext>
                </a:extLst>
              </p14:cNvPr>
              <p14:cNvContentPartPr/>
              <p14:nvPr/>
            </p14:nvContentPartPr>
            <p14:xfrm>
              <a:off x="4401000" y="2077320"/>
              <a:ext cx="1235520" cy="578520"/>
            </p14:xfrm>
          </p:contentPart>
        </mc:Choice>
        <mc:Fallback xmlns="">
          <p:pic>
            <p:nvPicPr>
              <p:cNvPr id="10" name="Ink 9">
                <a:extLst>
                  <a:ext uri="{FF2B5EF4-FFF2-40B4-BE49-F238E27FC236}">
                    <a16:creationId xmlns:a16="http://schemas.microsoft.com/office/drawing/2014/main" id="{8DB64DAC-AC6E-DDAC-3ECA-0FDD7619F7DF}"/>
                  </a:ext>
                </a:extLst>
              </p:cNvPr>
              <p:cNvPicPr/>
              <p:nvPr/>
            </p:nvPicPr>
            <p:blipFill>
              <a:blip r:embed="rId23"/>
              <a:stretch>
                <a:fillRect/>
              </a:stretch>
            </p:blipFill>
            <p:spPr>
              <a:xfrm>
                <a:off x="4383360" y="2059320"/>
                <a:ext cx="1271160" cy="614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16" name="Ink 15">
                <a:extLst>
                  <a:ext uri="{FF2B5EF4-FFF2-40B4-BE49-F238E27FC236}">
                    <a16:creationId xmlns:a16="http://schemas.microsoft.com/office/drawing/2014/main" id="{57EE5B7C-4C5B-A439-4A66-12C7023BA0AA}"/>
                  </a:ext>
                </a:extLst>
              </p14:cNvPr>
              <p14:cNvContentPartPr/>
              <p14:nvPr/>
            </p14:nvContentPartPr>
            <p14:xfrm>
              <a:off x="6140520" y="2103960"/>
              <a:ext cx="2064240" cy="535320"/>
            </p14:xfrm>
          </p:contentPart>
        </mc:Choice>
        <mc:Fallback xmlns="">
          <p:pic>
            <p:nvPicPr>
              <p:cNvPr id="16" name="Ink 15">
                <a:extLst>
                  <a:ext uri="{FF2B5EF4-FFF2-40B4-BE49-F238E27FC236}">
                    <a16:creationId xmlns:a16="http://schemas.microsoft.com/office/drawing/2014/main" id="{57EE5B7C-4C5B-A439-4A66-12C7023BA0AA}"/>
                  </a:ext>
                </a:extLst>
              </p:cNvPr>
              <p:cNvPicPr/>
              <p:nvPr/>
            </p:nvPicPr>
            <p:blipFill>
              <a:blip r:embed="rId25"/>
              <a:stretch>
                <a:fillRect/>
              </a:stretch>
            </p:blipFill>
            <p:spPr>
              <a:xfrm>
                <a:off x="6122880" y="2086320"/>
                <a:ext cx="2099880" cy="570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DCFACA58-D3A3-5CA8-23DF-AEEFB98A1287}"/>
                  </a:ext>
                </a:extLst>
              </p14:cNvPr>
              <p14:cNvContentPartPr/>
              <p14:nvPr/>
            </p14:nvContentPartPr>
            <p14:xfrm>
              <a:off x="5542560" y="4185120"/>
              <a:ext cx="3048120" cy="96480"/>
            </p14:xfrm>
          </p:contentPart>
        </mc:Choice>
        <mc:Fallback xmlns="">
          <p:pic>
            <p:nvPicPr>
              <p:cNvPr id="17" name="Ink 16">
                <a:extLst>
                  <a:ext uri="{FF2B5EF4-FFF2-40B4-BE49-F238E27FC236}">
                    <a16:creationId xmlns:a16="http://schemas.microsoft.com/office/drawing/2014/main" id="{DCFACA58-D3A3-5CA8-23DF-AEEFB98A1287}"/>
                  </a:ext>
                </a:extLst>
              </p:cNvPr>
              <p:cNvPicPr/>
              <p:nvPr/>
            </p:nvPicPr>
            <p:blipFill>
              <a:blip r:embed="rId27"/>
              <a:stretch>
                <a:fillRect/>
              </a:stretch>
            </p:blipFill>
            <p:spPr>
              <a:xfrm>
                <a:off x="5488560" y="4077480"/>
                <a:ext cx="315576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4C5EADE1-36DC-4A49-4505-AA422EB42F02}"/>
                  </a:ext>
                </a:extLst>
              </p14:cNvPr>
              <p14:cNvContentPartPr/>
              <p14:nvPr/>
            </p14:nvContentPartPr>
            <p14:xfrm>
              <a:off x="462960" y="4606320"/>
              <a:ext cx="980640" cy="360"/>
            </p14:xfrm>
          </p:contentPart>
        </mc:Choice>
        <mc:Fallback xmlns="">
          <p:pic>
            <p:nvPicPr>
              <p:cNvPr id="26" name="Ink 25">
                <a:extLst>
                  <a:ext uri="{FF2B5EF4-FFF2-40B4-BE49-F238E27FC236}">
                    <a16:creationId xmlns:a16="http://schemas.microsoft.com/office/drawing/2014/main" id="{4C5EADE1-36DC-4A49-4505-AA422EB42F02}"/>
                  </a:ext>
                </a:extLst>
              </p:cNvPr>
              <p:cNvPicPr/>
              <p:nvPr/>
            </p:nvPicPr>
            <p:blipFill>
              <a:blip r:embed="rId29"/>
              <a:stretch>
                <a:fillRect/>
              </a:stretch>
            </p:blipFill>
            <p:spPr>
              <a:xfrm>
                <a:off x="409320" y="4498680"/>
                <a:ext cx="1088280" cy="216000"/>
              </a:xfrm>
              <a:prstGeom prst="rect">
                <a:avLst/>
              </a:prstGeom>
            </p:spPr>
          </p:pic>
        </mc:Fallback>
      </mc:AlternateContent>
    </p:spTree>
    <p:extLst>
      <p:ext uri="{BB962C8B-B14F-4D97-AF65-F5344CB8AC3E}">
        <p14:creationId xmlns:p14="http://schemas.microsoft.com/office/powerpoint/2010/main" val="3800029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E077076-9448-912D-8663-BEAC2D209EA3}"/>
              </a:ext>
            </a:extLst>
          </p:cNvPr>
          <p:cNvSpPr>
            <a:spLocks noGrp="1"/>
          </p:cNvSpPr>
          <p:nvPr>
            <p:ph type="title"/>
          </p:nvPr>
        </p:nvSpPr>
        <p:spPr>
          <a:xfrm>
            <a:off x="-185736" y="1221474"/>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a:t>
            </a:r>
            <a:r>
              <a:rPr lang="el-GR" sz="2400" b="1" noProof="0" dirty="0">
                <a:latin typeface="Times New Roman" panose="02020603050405020304" pitchFamily="18" charset="0"/>
                <a:cs typeface="Times New Roman" panose="02020603050405020304" pitchFamily="18" charset="0"/>
              </a:rPr>
              <a:t>. </a:t>
            </a:r>
            <a:r>
              <a:rPr lang="en-GB" sz="2400" b="1" noProof="0" dirty="0">
                <a:latin typeface="Times New Roman" panose="02020603050405020304" pitchFamily="18" charset="0"/>
                <a:cs typeface="Times New Roman" panose="02020603050405020304" pitchFamily="18" charset="0"/>
              </a:rPr>
              <a:t>Why Galley Energy Efficiency Matters</a:t>
            </a:r>
          </a:p>
        </p:txBody>
      </p:sp>
      <p:sp>
        <p:nvSpPr>
          <p:cNvPr id="12" name="Rectangle 11">
            <a:extLst>
              <a:ext uri="{FF2B5EF4-FFF2-40B4-BE49-F238E27FC236}">
                <a16:creationId xmlns:a16="http://schemas.microsoft.com/office/drawing/2014/main" id="{F946CC71-8C44-8F9A-B0C5-7AD58E1A2381}"/>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551702"/>
            <a:ext cx="9035846" cy="369332"/>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Energy Efficiency Onboard: </a:t>
            </a:r>
            <a:r>
              <a:rPr lang="en-GR" sz="1800" b="1" dirty="0">
                <a:latin typeface="Times New Roman" panose="02020603050405020304" pitchFamily="18" charset="0"/>
                <a:cs typeface="Times New Roman" panose="02020603050405020304" pitchFamily="18" charset="0"/>
              </a:rPr>
              <a:t>Optimizing Galley Operations for a Sustainable Future</a:t>
            </a:r>
            <a:endParaRPr lang="en-GB" sz="1800" dirty="0"/>
          </a:p>
        </p:txBody>
      </p:sp>
      <p:pic>
        <p:nvPicPr>
          <p:cNvPr id="11" name="Picture 10">
            <a:extLst>
              <a:ext uri="{FF2B5EF4-FFF2-40B4-BE49-F238E27FC236}">
                <a16:creationId xmlns:a16="http://schemas.microsoft.com/office/drawing/2014/main" id="{EAB036A8-9199-D0A9-3FE6-D78BD9A0F837}"/>
              </a:ext>
            </a:extLst>
          </p:cNvPr>
          <p:cNvPicPr>
            <a:picLocks noChangeAspect="1"/>
          </p:cNvPicPr>
          <p:nvPr/>
        </p:nvPicPr>
        <p:blipFill>
          <a:blip r:embed="rId10"/>
          <a:stretch>
            <a:fillRect/>
          </a:stretch>
        </p:blipFill>
        <p:spPr>
          <a:xfrm>
            <a:off x="2984500" y="1841500"/>
            <a:ext cx="3175000" cy="3175000"/>
          </a:xfrm>
          <a:prstGeom prst="rect">
            <a:avLst/>
          </a:prstGeom>
        </p:spPr>
      </p:pic>
    </p:spTree>
    <p:extLst>
      <p:ext uri="{BB962C8B-B14F-4D97-AF65-F5344CB8AC3E}">
        <p14:creationId xmlns:p14="http://schemas.microsoft.com/office/powerpoint/2010/main" val="36769890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0">
    <wetp:webextensionref xmlns:r="http://schemas.openxmlformats.org/officeDocument/2006/relationships" r:id="rId1"/>
  </wetp:taskpane>
  <wetp:taskpane dockstate="right" visibility="0" width="700" row="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E5466DEA-5B52-4A9B-9998-071FB62CCF43}">
  <we:reference id="wa200000113" version="1.0.0.0" store="en-US" storeType="OMEX"/>
  <we:alternateReferences>
    <we:reference id="WA200000113" version="1.0.0.0" store=""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ACB1F7E0-78C4-4310-85F1-7FF144D139F7}">
  <we:reference id="wa104381411" version="2.4.5.0" store="en-US" storeType="OMEX"/>
  <we:alternateReferences>
    <we:reference id="WA104381411" version="2.4.5.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2013 - 2022 Theme</Template>
  <TotalTime>8888</TotalTime>
  <Words>7153</Words>
  <Application>Microsoft Macintosh PowerPoint</Application>
  <PresentationFormat>On-screen Show (4:3)</PresentationFormat>
  <Paragraphs>595</Paragraphs>
  <Slides>55</Slides>
  <Notes>53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Calibri</vt:lpstr>
      <vt:lpstr>Calibri Light</vt:lpstr>
      <vt:lpstr>Chalkboard</vt:lpstr>
      <vt:lpstr>CharterBT-Roman</vt:lpstr>
      <vt:lpstr>coranto-2</vt:lpstr>
      <vt:lpstr>Courier New</vt:lpstr>
      <vt:lpstr>Symbol</vt:lpstr>
      <vt:lpstr>Times New Roman</vt:lpstr>
      <vt:lpstr>Wingdings</vt:lpstr>
      <vt:lpstr>Office Theme</vt:lpstr>
      <vt:lpstr>MARitime Soft Skills for Onboard Healthy Nutrition and CULinary Arts in Seagoing Services – CUL-MAR-Skills</vt:lpstr>
      <vt:lpstr>MARitime Soft Skills for Onboard Healthy Nutrition and CULinary Arts in Seagoing Services – CUL-MAR-Skills</vt:lpstr>
      <vt:lpstr>Learning Objectives</vt:lpstr>
      <vt:lpstr>Content of the course </vt:lpstr>
      <vt:lpstr>1. Introduction</vt:lpstr>
      <vt:lpstr>1. Introduction But first, an important question:</vt:lpstr>
      <vt:lpstr>1. Introduction</vt:lpstr>
      <vt:lpstr>1. Introduction</vt:lpstr>
      <vt:lpstr>2. Why Galley Energy Efficiency Matters</vt:lpstr>
      <vt:lpstr>PowerPoint Presentation</vt:lpstr>
      <vt:lpstr>PowerPoint Presentation</vt:lpstr>
      <vt:lpstr>PowerPoint Presentation</vt:lpstr>
      <vt:lpstr>PowerPoint Presentation</vt:lpstr>
      <vt:lpstr>2. Why Galley Energy Efficiency Matters</vt:lpstr>
      <vt:lpstr>2. Why Galley Energy Efficiency Matters</vt:lpstr>
      <vt:lpstr>2. Why Galley Energy Efficiency Matters</vt:lpstr>
      <vt:lpstr>2.Why Galley Energy Efficiency Matters</vt:lpstr>
      <vt:lpstr>2.Why Galley Energy Efficiency Matters</vt:lpstr>
      <vt:lpstr>1.Why Galley Energy Efficiency Matters</vt:lpstr>
      <vt:lpstr>3. Best Practices for Galley Energy Management</vt:lpstr>
      <vt:lpstr>3. Best Practices for Galley Energy Management</vt:lpstr>
      <vt:lpstr>3. Best Practices for Galley Energy Management</vt:lpstr>
      <vt:lpstr>3. Best Practices for Galley Energy Management</vt:lpstr>
      <vt:lpstr>3. Best Practices for Galley Energy Management</vt:lpstr>
      <vt:lpstr> 3. Best Practices for Galley Energy Management</vt:lpstr>
      <vt:lpstr>3. Best Practices for Galley Energy Management</vt:lpstr>
      <vt:lpstr>3. Best Practices for Galley Energy Management</vt:lpstr>
      <vt:lpstr>3. Best Practices for Galley Energy Management</vt:lpstr>
      <vt:lpstr>3. Best Practices for Galley Energy Management</vt:lpstr>
      <vt:lpstr>3. Best Practices for Galley Energy Management</vt:lpstr>
      <vt:lpstr>4. Equipment &amp; Technology </vt:lpstr>
      <vt:lpstr>4. Equipment &amp; Technology </vt:lpstr>
      <vt:lpstr>4. Equipment &amp; Technology </vt:lpstr>
      <vt:lpstr>4. Equipment &amp; Technology </vt:lpstr>
      <vt:lpstr>4. Equipment &amp; Technology </vt:lpstr>
      <vt:lpstr>4. Equipment &amp; Technology </vt:lpstr>
      <vt:lpstr>4. Equipment &amp; Technology </vt:lpstr>
      <vt:lpstr>PowerPoint Presentation</vt:lpstr>
      <vt:lpstr>PowerPoint Presentation</vt:lpstr>
      <vt:lpstr>PowerPoint Presentation</vt:lpstr>
      <vt:lpstr>PowerPoint Presentation</vt:lpstr>
      <vt:lpstr>PowerPoint Presentation</vt:lpstr>
      <vt:lpstr>5. Real-World Scenario &amp; Collaborative Activity </vt:lpstr>
      <vt:lpstr>6. Multimedia </vt:lpstr>
      <vt:lpstr>PowerPoint Presentation</vt:lpstr>
      <vt:lpstr> 7. A Short Simulation </vt:lpstr>
      <vt:lpstr> 8. A Critical Thinking Activity: A Debate </vt:lpstr>
      <vt:lpstr> 8. A Critical Thinking Activity: A Debate </vt:lpstr>
      <vt:lpstr> 8. A Critical Thinking Activity: A Debate </vt:lpstr>
      <vt:lpstr>9. Online Resources </vt:lpstr>
      <vt:lpstr>10. Conclusion: A Sustainable Future, One Galley at a Time</vt:lpstr>
      <vt:lpstr>10. A Sustainable Future, One Galley at a Time</vt:lpstr>
      <vt:lpstr>PowerPoint Presentation</vt:lpstr>
      <vt:lpstr>11. Key Takeaways: Your Role in a Greener Fleet</vt:lpstr>
      <vt:lpstr>12. Course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Cristea Ovidiu</dc:creator>
  <cp:lastModifiedBy>Iakovaki Eleni</cp:lastModifiedBy>
  <cp:revision>18</cp:revision>
  <dcterms:created xsi:type="dcterms:W3CDTF">2023-11-02T13:43:46Z</dcterms:created>
  <dcterms:modified xsi:type="dcterms:W3CDTF">2025-10-28T15:31:58Z</dcterms:modified>
</cp:coreProperties>
</file>