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0" r:id="rId3"/>
    <p:sldId id="343" r:id="rId4"/>
    <p:sldId id="367" r:id="rId5"/>
    <p:sldId id="344" r:id="rId6"/>
    <p:sldId id="345" r:id="rId7"/>
    <p:sldId id="361" r:id="rId8"/>
    <p:sldId id="346" r:id="rId9"/>
    <p:sldId id="347" r:id="rId10"/>
    <p:sldId id="362" r:id="rId11"/>
    <p:sldId id="348" r:id="rId12"/>
    <p:sldId id="349" r:id="rId13"/>
    <p:sldId id="363" r:id="rId14"/>
    <p:sldId id="350" r:id="rId15"/>
    <p:sldId id="351" r:id="rId16"/>
    <p:sldId id="352" r:id="rId17"/>
    <p:sldId id="353" r:id="rId18"/>
    <p:sldId id="364" r:id="rId19"/>
    <p:sldId id="354" r:id="rId20"/>
    <p:sldId id="355" r:id="rId21"/>
    <p:sldId id="356" r:id="rId22"/>
    <p:sldId id="357" r:id="rId23"/>
    <p:sldId id="365" r:id="rId24"/>
    <p:sldId id="358" r:id="rId25"/>
    <p:sldId id="36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81"/>
    <p:restoredTop sz="93447" autoAdjust="0"/>
  </p:normalViewPr>
  <p:slideViewPr>
    <p:cSldViewPr snapToGrid="0">
      <p:cViewPr varScale="1">
        <p:scale>
          <a:sx n="104" d="100"/>
          <a:sy n="104" d="100"/>
        </p:scale>
        <p:origin x="144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05.10.2025</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66C30-2FAE-4185-83A0-4FB1E4D1FCC6}" type="slidenum">
              <a:rPr lang="ro-RO" smtClean="0"/>
              <a:t>1</a:t>
            </a:fld>
            <a:endParaRPr lang="ro-RO"/>
          </a:p>
        </p:txBody>
      </p:sp>
    </p:spTree>
    <p:extLst>
      <p:ext uri="{BB962C8B-B14F-4D97-AF65-F5344CB8AC3E}">
        <p14:creationId xmlns:p14="http://schemas.microsoft.com/office/powerpoint/2010/main" val="139545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A48E0-68A3-EB6C-AE2D-8C88A09CE2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E177C-78C9-E6D2-F16A-B4F8C65E6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98FA13-4A9F-0440-9C5A-1DB9D746B3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8CF0B1A-1A71-4901-5E06-4327C196FEC0}"/>
              </a:ext>
            </a:extLst>
          </p:cNvPr>
          <p:cNvSpPr>
            <a:spLocks noGrp="1"/>
          </p:cNvSpPr>
          <p:nvPr>
            <p:ph type="sldNum" sz="quarter" idx="5"/>
          </p:nvPr>
        </p:nvSpPr>
        <p:spPr/>
        <p:txBody>
          <a:bodyPr/>
          <a:lstStyle/>
          <a:p>
            <a:fld id="{6AF66C30-2FAE-4185-83A0-4FB1E4D1FCC6}" type="slidenum">
              <a:rPr lang="ro-RO" smtClean="0"/>
              <a:t>12</a:t>
            </a:fld>
            <a:endParaRPr lang="ro-RO"/>
          </a:p>
        </p:txBody>
      </p:sp>
    </p:spTree>
    <p:extLst>
      <p:ext uri="{BB962C8B-B14F-4D97-AF65-F5344CB8AC3E}">
        <p14:creationId xmlns:p14="http://schemas.microsoft.com/office/powerpoint/2010/main" val="2890721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1FC97-91DE-5E8F-FF07-1C334ECF7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00BDA-BE24-98BE-8F9D-D597CD54E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D8E12-8A96-6776-119C-64BF19C358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BF7EFC1-609A-ADA5-6D90-50B2BE340B97}"/>
              </a:ext>
            </a:extLst>
          </p:cNvPr>
          <p:cNvSpPr>
            <a:spLocks noGrp="1"/>
          </p:cNvSpPr>
          <p:nvPr>
            <p:ph type="sldNum" sz="quarter" idx="5"/>
          </p:nvPr>
        </p:nvSpPr>
        <p:spPr/>
        <p:txBody>
          <a:bodyPr/>
          <a:lstStyle/>
          <a:p>
            <a:fld id="{6AF66C30-2FAE-4185-83A0-4FB1E4D1FCC6}" type="slidenum">
              <a:rPr lang="ro-RO" smtClean="0"/>
              <a:t>14</a:t>
            </a:fld>
            <a:endParaRPr lang="ro-RO"/>
          </a:p>
        </p:txBody>
      </p:sp>
    </p:spTree>
    <p:extLst>
      <p:ext uri="{BB962C8B-B14F-4D97-AF65-F5344CB8AC3E}">
        <p14:creationId xmlns:p14="http://schemas.microsoft.com/office/powerpoint/2010/main" val="2271313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6FD2F-7186-5F4C-D7FC-29B2A74695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BCCE8-E918-CBDD-B8AC-F84CA3055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B0E94D-E9DE-4C47-C736-280B3B4210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20D3BF1-6D56-23F3-B3E2-E22693EA565F}"/>
              </a:ext>
            </a:extLst>
          </p:cNvPr>
          <p:cNvSpPr>
            <a:spLocks noGrp="1"/>
          </p:cNvSpPr>
          <p:nvPr>
            <p:ph type="sldNum" sz="quarter" idx="5"/>
          </p:nvPr>
        </p:nvSpPr>
        <p:spPr/>
        <p:txBody>
          <a:bodyPr/>
          <a:lstStyle/>
          <a:p>
            <a:fld id="{6AF66C30-2FAE-4185-83A0-4FB1E4D1FCC6}" type="slidenum">
              <a:rPr lang="ro-RO" smtClean="0"/>
              <a:t>15</a:t>
            </a:fld>
            <a:endParaRPr lang="ro-RO"/>
          </a:p>
        </p:txBody>
      </p:sp>
    </p:spTree>
    <p:extLst>
      <p:ext uri="{BB962C8B-B14F-4D97-AF65-F5344CB8AC3E}">
        <p14:creationId xmlns:p14="http://schemas.microsoft.com/office/powerpoint/2010/main" val="194903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F2C22-99CF-2DE3-FED3-23912AFD68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113677-20DF-922C-B057-EC1336A557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F6B45-408C-FFEC-0593-53D2F06560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426675C-C97B-C2BA-973C-859E1DEFCB9E}"/>
              </a:ext>
            </a:extLst>
          </p:cNvPr>
          <p:cNvSpPr>
            <a:spLocks noGrp="1"/>
          </p:cNvSpPr>
          <p:nvPr>
            <p:ph type="sldNum" sz="quarter" idx="5"/>
          </p:nvPr>
        </p:nvSpPr>
        <p:spPr/>
        <p:txBody>
          <a:bodyPr/>
          <a:lstStyle/>
          <a:p>
            <a:fld id="{6AF66C30-2FAE-4185-83A0-4FB1E4D1FCC6}" type="slidenum">
              <a:rPr lang="ro-RO" smtClean="0"/>
              <a:t>16</a:t>
            </a:fld>
            <a:endParaRPr lang="ro-RO"/>
          </a:p>
        </p:txBody>
      </p:sp>
    </p:spTree>
    <p:extLst>
      <p:ext uri="{BB962C8B-B14F-4D97-AF65-F5344CB8AC3E}">
        <p14:creationId xmlns:p14="http://schemas.microsoft.com/office/powerpoint/2010/main" val="3193117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C5F6B-A7CD-91CC-A519-465C4C33C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54C05-56E3-0F4A-9A79-357B4C327E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A9C97-78A7-1179-D46F-7E80188A95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15195F9-7851-E4E5-6820-2CD37803D780}"/>
              </a:ext>
            </a:extLst>
          </p:cNvPr>
          <p:cNvSpPr>
            <a:spLocks noGrp="1"/>
          </p:cNvSpPr>
          <p:nvPr>
            <p:ph type="sldNum" sz="quarter" idx="5"/>
          </p:nvPr>
        </p:nvSpPr>
        <p:spPr/>
        <p:txBody>
          <a:bodyPr/>
          <a:lstStyle/>
          <a:p>
            <a:fld id="{6AF66C30-2FAE-4185-83A0-4FB1E4D1FCC6}" type="slidenum">
              <a:rPr lang="ro-RO" smtClean="0"/>
              <a:t>17</a:t>
            </a:fld>
            <a:endParaRPr lang="ro-RO"/>
          </a:p>
        </p:txBody>
      </p:sp>
    </p:spTree>
    <p:extLst>
      <p:ext uri="{BB962C8B-B14F-4D97-AF65-F5344CB8AC3E}">
        <p14:creationId xmlns:p14="http://schemas.microsoft.com/office/powerpoint/2010/main" val="384618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CE087-BAAB-E301-C5AF-6C839D765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C3DEC-FA61-16E5-2710-05EEC975E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A730D-F5AB-6251-C451-C09B1BAFBB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E28C8AD-225B-2535-E46F-E4ECC5873CF3}"/>
              </a:ext>
            </a:extLst>
          </p:cNvPr>
          <p:cNvSpPr>
            <a:spLocks noGrp="1"/>
          </p:cNvSpPr>
          <p:nvPr>
            <p:ph type="sldNum" sz="quarter" idx="5"/>
          </p:nvPr>
        </p:nvSpPr>
        <p:spPr/>
        <p:txBody>
          <a:bodyPr/>
          <a:lstStyle/>
          <a:p>
            <a:fld id="{6AF66C30-2FAE-4185-83A0-4FB1E4D1FCC6}" type="slidenum">
              <a:rPr lang="ro-RO" smtClean="0"/>
              <a:t>19</a:t>
            </a:fld>
            <a:endParaRPr lang="ro-RO"/>
          </a:p>
        </p:txBody>
      </p:sp>
    </p:spTree>
    <p:extLst>
      <p:ext uri="{BB962C8B-B14F-4D97-AF65-F5344CB8AC3E}">
        <p14:creationId xmlns:p14="http://schemas.microsoft.com/office/powerpoint/2010/main" val="273475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4BB82-9576-9977-9948-AC785B06C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8880C-5F4A-0790-9AC8-34C854C773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F5FCA-DCC3-4032-9A83-B3CB39C629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392F913-3B5E-23C1-3B34-C04D7BB49C37}"/>
              </a:ext>
            </a:extLst>
          </p:cNvPr>
          <p:cNvSpPr>
            <a:spLocks noGrp="1"/>
          </p:cNvSpPr>
          <p:nvPr>
            <p:ph type="sldNum" sz="quarter" idx="5"/>
          </p:nvPr>
        </p:nvSpPr>
        <p:spPr/>
        <p:txBody>
          <a:bodyPr/>
          <a:lstStyle/>
          <a:p>
            <a:fld id="{6AF66C30-2FAE-4185-83A0-4FB1E4D1FCC6}" type="slidenum">
              <a:rPr lang="ro-RO" smtClean="0"/>
              <a:t>20</a:t>
            </a:fld>
            <a:endParaRPr lang="ro-RO"/>
          </a:p>
        </p:txBody>
      </p:sp>
    </p:spTree>
    <p:extLst>
      <p:ext uri="{BB962C8B-B14F-4D97-AF65-F5344CB8AC3E}">
        <p14:creationId xmlns:p14="http://schemas.microsoft.com/office/powerpoint/2010/main" val="3425063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C18E6-E926-69CE-EBB5-4CF0F6C1C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4EEA3-23F0-D9B0-8E09-FD150CBEC0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C9AF75-09A1-01BC-E3B0-294914352B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680F313-8A12-8406-DB3C-B16440909BD4}"/>
              </a:ext>
            </a:extLst>
          </p:cNvPr>
          <p:cNvSpPr>
            <a:spLocks noGrp="1"/>
          </p:cNvSpPr>
          <p:nvPr>
            <p:ph type="sldNum" sz="quarter" idx="5"/>
          </p:nvPr>
        </p:nvSpPr>
        <p:spPr/>
        <p:txBody>
          <a:bodyPr/>
          <a:lstStyle/>
          <a:p>
            <a:fld id="{6AF66C30-2FAE-4185-83A0-4FB1E4D1FCC6}" type="slidenum">
              <a:rPr lang="ro-RO" smtClean="0"/>
              <a:t>21</a:t>
            </a:fld>
            <a:endParaRPr lang="ro-RO"/>
          </a:p>
        </p:txBody>
      </p:sp>
    </p:spTree>
    <p:extLst>
      <p:ext uri="{BB962C8B-B14F-4D97-AF65-F5344CB8AC3E}">
        <p14:creationId xmlns:p14="http://schemas.microsoft.com/office/powerpoint/2010/main" val="366622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580A-8FDE-A120-83C7-B656FA8D97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62A27-BFF1-A30B-9150-6FF8B1328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AEB4E-2942-1D7C-684C-626250F984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ED040CBE-256D-5930-87D0-08D849DB8000}"/>
              </a:ext>
            </a:extLst>
          </p:cNvPr>
          <p:cNvSpPr>
            <a:spLocks noGrp="1"/>
          </p:cNvSpPr>
          <p:nvPr>
            <p:ph type="sldNum" sz="quarter" idx="5"/>
          </p:nvPr>
        </p:nvSpPr>
        <p:spPr/>
        <p:txBody>
          <a:bodyPr/>
          <a:lstStyle/>
          <a:p>
            <a:fld id="{6AF66C30-2FAE-4185-83A0-4FB1E4D1FCC6}" type="slidenum">
              <a:rPr lang="ro-RO" smtClean="0"/>
              <a:t>22</a:t>
            </a:fld>
            <a:endParaRPr lang="ro-RO"/>
          </a:p>
        </p:txBody>
      </p:sp>
    </p:spTree>
    <p:extLst>
      <p:ext uri="{BB962C8B-B14F-4D97-AF65-F5344CB8AC3E}">
        <p14:creationId xmlns:p14="http://schemas.microsoft.com/office/powerpoint/2010/main" val="3435416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71C3C-1D73-FFD7-B3E2-C07E2ECFB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96CC5-FE81-F90E-51A7-3B448BBA1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0F69CD-2159-CDFE-59DE-014D60EB45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0D0259A-7B93-B922-06CB-B09266FD3859}"/>
              </a:ext>
            </a:extLst>
          </p:cNvPr>
          <p:cNvSpPr>
            <a:spLocks noGrp="1"/>
          </p:cNvSpPr>
          <p:nvPr>
            <p:ph type="sldNum" sz="quarter" idx="5"/>
          </p:nvPr>
        </p:nvSpPr>
        <p:spPr/>
        <p:txBody>
          <a:bodyPr/>
          <a:lstStyle/>
          <a:p>
            <a:fld id="{6AF66C30-2FAE-4185-83A0-4FB1E4D1FCC6}" type="slidenum">
              <a:rPr lang="ro-RO" smtClean="0"/>
              <a:t>24</a:t>
            </a:fld>
            <a:endParaRPr lang="ro-RO"/>
          </a:p>
        </p:txBody>
      </p:sp>
    </p:spTree>
    <p:extLst>
      <p:ext uri="{BB962C8B-B14F-4D97-AF65-F5344CB8AC3E}">
        <p14:creationId xmlns:p14="http://schemas.microsoft.com/office/powerpoint/2010/main" val="406083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a:t>
            </a:fld>
            <a:endParaRPr lang="ro-RO"/>
          </a:p>
        </p:txBody>
      </p:sp>
    </p:spTree>
    <p:extLst>
      <p:ext uri="{BB962C8B-B14F-4D97-AF65-F5344CB8AC3E}">
        <p14:creationId xmlns:p14="http://schemas.microsoft.com/office/powerpoint/2010/main" val="1113412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13CAD-B01F-25A2-78F9-DACFA25C7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3DB5C-5F9B-BBBF-5814-F52B6DC11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A8DE8-B7A0-60AB-A615-58EA7BE097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CF0352C-AFF5-5E11-C38B-6AC4B7881AE4}"/>
              </a:ext>
            </a:extLst>
          </p:cNvPr>
          <p:cNvSpPr>
            <a:spLocks noGrp="1"/>
          </p:cNvSpPr>
          <p:nvPr>
            <p:ph type="sldNum" sz="quarter" idx="5"/>
          </p:nvPr>
        </p:nvSpPr>
        <p:spPr/>
        <p:txBody>
          <a:bodyPr/>
          <a:lstStyle/>
          <a:p>
            <a:fld id="{6AF66C30-2FAE-4185-83A0-4FB1E4D1FCC6}" type="slidenum">
              <a:rPr lang="ro-RO" smtClean="0"/>
              <a:t>25</a:t>
            </a:fld>
            <a:endParaRPr lang="ro-RO"/>
          </a:p>
        </p:txBody>
      </p:sp>
    </p:spTree>
    <p:extLst>
      <p:ext uri="{BB962C8B-B14F-4D97-AF65-F5344CB8AC3E}">
        <p14:creationId xmlns:p14="http://schemas.microsoft.com/office/powerpoint/2010/main" val="411431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354A6-4A86-E702-24A1-7929B63FE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6EDBD-58E1-952E-B4AE-6A11727DFE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6537BF-C42F-669D-DE13-3E76759A95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F205019-1912-7CAE-D46C-E8DA359778DF}"/>
              </a:ext>
            </a:extLst>
          </p:cNvPr>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106066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262977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D8C37-D292-CEAD-50A3-9BEE42FCD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FE4F4-8526-5413-22F7-4C9866844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E85E1-7082-F079-915B-69D7F55B1C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5FF70AB-5712-14C0-4B3A-0E0EF6BD128D}"/>
              </a:ext>
            </a:extLst>
          </p:cNvPr>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109812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CEA4B-2742-B55F-7000-BB9D6D18F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6A530-0167-6347-ABD9-C7EB1D4A7C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8BF72-C44D-FBE6-BEEC-FBDD96A31A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AD1BCF2-EDC7-20C3-E6CD-A02FA7520A7C}"/>
              </a:ext>
            </a:extLst>
          </p:cNvPr>
          <p:cNvSpPr>
            <a:spLocks noGrp="1"/>
          </p:cNvSpPr>
          <p:nvPr>
            <p:ph type="sldNum" sz="quarter" idx="5"/>
          </p:nvPr>
        </p:nvSpPr>
        <p:spPr/>
        <p:txBody>
          <a:bodyPr/>
          <a:lstStyle/>
          <a:p>
            <a:fld id="{6AF66C30-2FAE-4185-83A0-4FB1E4D1FCC6}" type="slidenum">
              <a:rPr lang="ro-RO" smtClean="0"/>
              <a:t>6</a:t>
            </a:fld>
            <a:endParaRPr lang="ro-RO"/>
          </a:p>
        </p:txBody>
      </p:sp>
    </p:spTree>
    <p:extLst>
      <p:ext uri="{BB962C8B-B14F-4D97-AF65-F5344CB8AC3E}">
        <p14:creationId xmlns:p14="http://schemas.microsoft.com/office/powerpoint/2010/main" val="3764555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2757A-21BC-1535-2A5D-44859B7A5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1DA71-B2EB-6697-69D1-F6B155967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1F0C7-4EC4-D6B7-6B7E-29E432C2AF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CB01BA5-4A6A-51A6-5997-4EF6B7F50846}"/>
              </a:ext>
            </a:extLst>
          </p:cNvPr>
          <p:cNvSpPr>
            <a:spLocks noGrp="1"/>
          </p:cNvSpPr>
          <p:nvPr>
            <p:ph type="sldNum" sz="quarter" idx="5"/>
          </p:nvPr>
        </p:nvSpPr>
        <p:spPr/>
        <p:txBody>
          <a:bodyPr/>
          <a:lstStyle/>
          <a:p>
            <a:fld id="{6AF66C30-2FAE-4185-83A0-4FB1E4D1FCC6}" type="slidenum">
              <a:rPr lang="ro-RO" smtClean="0"/>
              <a:t>8</a:t>
            </a:fld>
            <a:endParaRPr lang="ro-RO"/>
          </a:p>
        </p:txBody>
      </p:sp>
    </p:spTree>
    <p:extLst>
      <p:ext uri="{BB962C8B-B14F-4D97-AF65-F5344CB8AC3E}">
        <p14:creationId xmlns:p14="http://schemas.microsoft.com/office/powerpoint/2010/main" val="758532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54791-C85B-01D6-34DA-459698F868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E938BF-B0D3-C4AD-B551-CC17C8AB7C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789EC-A91B-7C2E-F01F-C85E0590B8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F190AEA-3786-0D22-55DA-90D4DDFC8855}"/>
              </a:ext>
            </a:extLst>
          </p:cNvPr>
          <p:cNvSpPr>
            <a:spLocks noGrp="1"/>
          </p:cNvSpPr>
          <p:nvPr>
            <p:ph type="sldNum" sz="quarter" idx="5"/>
          </p:nvPr>
        </p:nvSpPr>
        <p:spPr/>
        <p:txBody>
          <a:bodyPr/>
          <a:lstStyle/>
          <a:p>
            <a:fld id="{6AF66C30-2FAE-4185-83A0-4FB1E4D1FCC6}" type="slidenum">
              <a:rPr lang="ro-RO" smtClean="0"/>
              <a:t>9</a:t>
            </a:fld>
            <a:endParaRPr lang="ro-RO"/>
          </a:p>
        </p:txBody>
      </p:sp>
    </p:spTree>
    <p:extLst>
      <p:ext uri="{BB962C8B-B14F-4D97-AF65-F5344CB8AC3E}">
        <p14:creationId xmlns:p14="http://schemas.microsoft.com/office/powerpoint/2010/main" val="2162297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A614-C571-E09B-99CF-005FBF2EB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21ECC1-7F67-2F0D-D258-68A083D38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591F5-AA0D-670B-2065-F5EFF40268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3D9222E-197B-293B-1631-FF5B4AEB63D7}"/>
              </a:ext>
            </a:extLst>
          </p:cNvPr>
          <p:cNvSpPr>
            <a:spLocks noGrp="1"/>
          </p:cNvSpPr>
          <p:nvPr>
            <p:ph type="sldNum" sz="quarter" idx="5"/>
          </p:nvPr>
        </p:nvSpPr>
        <p:spPr/>
        <p:txBody>
          <a:bodyPr/>
          <a:lstStyle/>
          <a:p>
            <a:fld id="{6AF66C30-2FAE-4185-83A0-4FB1E4D1FCC6}" type="slidenum">
              <a:rPr lang="ro-RO" smtClean="0"/>
              <a:t>11</a:t>
            </a:fld>
            <a:endParaRPr lang="ro-RO"/>
          </a:p>
        </p:txBody>
      </p:sp>
    </p:spTree>
    <p:extLst>
      <p:ext uri="{BB962C8B-B14F-4D97-AF65-F5344CB8AC3E}">
        <p14:creationId xmlns:p14="http://schemas.microsoft.com/office/powerpoint/2010/main" val="3646458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05.10.2025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C2A7C-C859-4802-A9B5-5D977F195A3E}" type="datetimeFigureOut">
              <a:rPr lang="ro-RO" smtClean="0"/>
              <a:t>05.10.2025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C2A7C-C859-4802-A9B5-5D977F195A3E}" type="datetimeFigureOut">
              <a:rPr lang="ro-RO" smtClean="0"/>
              <a:t>05.10.2025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C2A7C-C859-4802-A9B5-5D977F195A3E}" type="datetimeFigureOut">
              <a:rPr lang="ro-RO" smtClean="0"/>
              <a:t>05.10.2025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05.10.2025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05.10.2025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05.10.2025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05.10.2025</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8B9692E-6064-8558-29AD-3AA0F3572CFB}"/>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3"/>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27" name="Group 26">
              <a:extLst>
                <a:ext uri="{FF2B5EF4-FFF2-40B4-BE49-F238E27FC236}">
                  <a16:creationId xmlns:a16="http://schemas.microsoft.com/office/drawing/2014/main" id="{63009B5C-9384-AAC8-DAB1-048AE88647D9}"/>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4AD9420D-EFF1-E66D-D2C8-C03D0C4A66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27381F8E-EA18-0E61-3F5C-67A3A691F72E}"/>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algn="ctr"/>
                <a:r>
                  <a:rPr lang="ro-RO" sz="1100" b="1" dirty="0" err="1">
                    <a:effectLst/>
                    <a:latin typeface="coranto-2"/>
                  </a:rPr>
                  <a:t>Disclaimer</a:t>
                </a:r>
                <a:r>
                  <a:rPr lang="ro-RO" sz="1100" b="0" i="1" dirty="0">
                    <a:solidFill>
                      <a:srgbClr val="0000FF"/>
                    </a:solidFill>
                    <a:effectLst/>
                    <a:latin typeface="coranto-2"/>
                  </a:rPr>
                  <a:t>: </a:t>
                </a:r>
                <a:r>
                  <a:rPr lang="en-GB" sz="11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dirty="0">
                  <a:solidFill>
                    <a:srgbClr val="0000FF"/>
                  </a:solidFill>
                </a:endParaRPr>
              </a:p>
            </p:txBody>
          </p:sp>
        </p:grpSp>
      </p:grpSp>
      <p:sp>
        <p:nvSpPr>
          <p:cNvPr id="30" name="TextBox 29">
            <a:extLst>
              <a:ext uri="{FF2B5EF4-FFF2-40B4-BE49-F238E27FC236}">
                <a16:creationId xmlns:a16="http://schemas.microsoft.com/office/drawing/2014/main" id="{DA711A02-E7F7-91A7-49CA-CB11FD1335F5}"/>
              </a:ext>
            </a:extLst>
          </p:cNvPr>
          <p:cNvSpPr txBox="1"/>
          <p:nvPr/>
        </p:nvSpPr>
        <p:spPr>
          <a:xfrm>
            <a:off x="629264" y="2456939"/>
            <a:ext cx="7885472" cy="2257028"/>
          </a:xfrm>
          <a:prstGeom prst="rect">
            <a:avLst/>
          </a:prstGeom>
          <a:noFill/>
        </p:spPr>
        <p:txBody>
          <a:bodyPr wrap="square">
            <a:spAutoFit/>
          </a:bodyPr>
          <a:lstStyle/>
          <a:p>
            <a:pPr algn="ctr">
              <a:lnSpc>
                <a:spcPct val="150000"/>
              </a:lnSpc>
              <a:spcAft>
                <a:spcPts val="1000"/>
              </a:spcAft>
            </a:pPr>
            <a:r>
              <a:rPr lang="ro-RO"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a:t>
            </a:r>
            <a:r>
              <a:rPr lang="en-US"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SKILLS</a:t>
            </a:r>
          </a:p>
          <a:p>
            <a:pPr algn="ctr">
              <a:lnSpc>
                <a:spcPct val="150000"/>
              </a:lnSpc>
              <a:spcAft>
                <a:spcPts val="1000"/>
              </a:spcAft>
            </a:pPr>
            <a:r>
              <a:rPr lang="en-GB" sz="3200" b="1" dirty="0">
                <a:solidFill>
                  <a:schemeClr val="accent1"/>
                </a:solidFill>
                <a:latin typeface="Times New Roman" panose="02020603050405020304" pitchFamily="18" charset="0"/>
                <a:ea typeface="Calibri" panose="020F0502020204030204" pitchFamily="34" charset="0"/>
              </a:rPr>
              <a:t>Week IV</a:t>
            </a:r>
          </a:p>
          <a:p>
            <a:pPr algn="ctr">
              <a:spcAft>
                <a:spcPts val="200"/>
              </a:spcAft>
              <a:buNone/>
            </a:pPr>
            <a:r>
              <a:rPr lang="en-GB" sz="2800" b="1" kern="1400" spc="-50" dirty="0">
                <a:solidFill>
                  <a:srgbClr val="1F497D"/>
                </a:solidFill>
                <a:effectLst/>
                <a:latin typeface="Times New Roman" panose="02020603050405020304" pitchFamily="18" charset="0"/>
                <a:ea typeface="Times New Roman" panose="02020603050405020304" pitchFamily="18" charset="0"/>
              </a:rPr>
              <a:t>Food Safety &amp; Hygiene Practices</a:t>
            </a:r>
            <a:endParaRPr lang="en-US" sz="800" dirty="0">
              <a:effectLst/>
              <a:latin typeface="Times New Roman" panose="02020603050405020304" pitchFamily="18" charset="0"/>
              <a:ea typeface="Arial" panose="020B0604020202020204" pitchFamily="34" charset="0"/>
            </a:endParaRPr>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6"/>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7"/>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9"/>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10"/>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dirty="0">
                <a:solidFill>
                  <a:srgbClr val="7030A0"/>
                </a:solidFill>
              </a:rPr>
              <a:t>KA220-VET - Cooperation partnerships in vocational</a:t>
            </a:r>
            <a:r>
              <a:rPr lang="ro-RO" sz="1000" b="1" dirty="0">
                <a:solidFill>
                  <a:srgbClr val="7030A0"/>
                </a:solidFill>
              </a:rPr>
              <a:t> </a:t>
            </a:r>
            <a:r>
              <a:rPr lang="en-GB" sz="1000" b="1" dirty="0">
                <a:solidFill>
                  <a:srgbClr val="7030A0"/>
                </a:solidFill>
              </a:rPr>
              <a:t>education and training</a:t>
            </a:r>
            <a:endParaRPr lang="ro-RO" sz="1000" b="1" dirty="0">
              <a:solidFill>
                <a:srgbClr val="7030A0"/>
              </a:solidFill>
            </a:endParaRPr>
          </a:p>
          <a:p>
            <a:pPr algn="ctr"/>
            <a:r>
              <a:rPr lang="en-GB" sz="1000" b="1" i="0" u="none" strike="noStrike" baseline="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err="1">
                <a:solidFill>
                  <a:srgbClr val="FF0000"/>
                </a:solidFill>
                <a:effectLst>
                  <a:outerShdw blurRad="38100" dist="38100" dir="2700000" algn="tl">
                    <a:srgbClr val="000000">
                      <a:alpha val="43137"/>
                    </a:srgbClr>
                  </a:outerShdw>
                </a:effectLst>
                <a:latin typeface="CharterBT-Roman"/>
              </a:rPr>
              <a:t>Skills</a:t>
            </a:r>
            <a:endParaRPr lang="en-US" sz="2000" b="1" dirty="0">
              <a:solidFill>
                <a:srgbClr val="0000FF"/>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363246" y="365126"/>
            <a:ext cx="8417508" cy="6020594"/>
          </a:xfrm>
          <a:prstGeom prst="rect">
            <a:avLst/>
          </a:prstGeom>
        </p:spPr>
      </p:pic>
    </p:spTree>
    <p:extLst>
      <p:ext uri="{BB962C8B-B14F-4D97-AF65-F5344CB8AC3E}">
        <p14:creationId xmlns:p14="http://schemas.microsoft.com/office/powerpoint/2010/main" val="834661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592DD-1D6B-8838-F639-28469427B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A5C2C-5D57-1548-E8BE-D0A24AAD44AA}"/>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Facility and Equipment Limitations</a:t>
            </a:r>
          </a:p>
        </p:txBody>
      </p:sp>
      <p:grpSp>
        <p:nvGrpSpPr>
          <p:cNvPr id="4" name="Group 3">
            <a:extLst>
              <a:ext uri="{FF2B5EF4-FFF2-40B4-BE49-F238E27FC236}">
                <a16:creationId xmlns:a16="http://schemas.microsoft.com/office/drawing/2014/main" id="{C8143839-9961-4C13-46AF-093B98C72716}"/>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66DC01EC-4ED5-3CE0-94FF-52B54FFB3C54}"/>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28914195-C840-2767-C14E-290FDC304A8F}"/>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BB15CF4D-3A6B-C22E-BA44-51E694082543}"/>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BEC59AA0-B36C-0043-B0B7-6E5CDBA534E5}"/>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FFE2D4D4-73F2-A042-9DD7-6513880AB46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2B60363D-678D-D4D0-71E2-FA657056ABDC}"/>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9B0F9B9-277C-41B9-0004-9340A0A01000}"/>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A953B4A6-4D72-EB63-C969-A536B006889A}"/>
              </a:ext>
            </a:extLst>
          </p:cNvPr>
          <p:cNvSpPr txBox="1"/>
          <p:nvPr/>
        </p:nvSpPr>
        <p:spPr>
          <a:xfrm>
            <a:off x="530943" y="1691125"/>
            <a:ext cx="7736758" cy="2385268"/>
          </a:xfrm>
          <a:prstGeom prst="rect">
            <a:avLst/>
          </a:prstGeom>
          <a:noFill/>
        </p:spPr>
        <p:txBody>
          <a:bodyPr wrap="square" rtlCol="0">
            <a:spAutoFit/>
          </a:bodyPr>
          <a:lstStyle/>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Many ships have small galleys, making it difficult to separate raw and cooked food preparation areas.</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Poor ventilation leads to warm, humid conditions that encourage bacterial growth and mold.</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Broken or inadequate handwashing stations force shortcuts, reducing compliance.</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Overcoming facility limitations requires careful workflow planning, regular maintenance, and sometimes investment in redesign.</a:t>
            </a:r>
          </a:p>
        </p:txBody>
      </p:sp>
      <p:grpSp>
        <p:nvGrpSpPr>
          <p:cNvPr id="3" name="Group 2">
            <a:extLst>
              <a:ext uri="{FF2B5EF4-FFF2-40B4-BE49-F238E27FC236}">
                <a16:creationId xmlns:a16="http://schemas.microsoft.com/office/drawing/2014/main" id="{30B60034-E528-CAC5-C336-76F91885279D}"/>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A1882F13-DA11-09E8-B6DA-B3D401CAAED8}"/>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71FC01D6-CCE1-5570-F597-DEC0CD34A4CA}"/>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AE79A6D7-AE67-918F-D29B-F2706EAAC34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C9ECD0AA-ACFA-842F-5677-417016D70B2C}"/>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810F8D4E-3D82-480F-289F-BD131B8EB1D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DABD1745-6CA1-2FD2-8AE3-2FFBB3E3AE27}"/>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77C76948-49F1-2318-0E88-5ABDCBD5E0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C46DBD6-F0BA-571D-6BE3-D4A67DFA26C3}"/>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2982E2C-FB32-6E4F-DA71-40FE72E700FA}"/>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B360CA9-938D-128C-C0B4-D3692866F18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A5C2D79-505B-794D-F16C-920F2BCEDDDF}"/>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B14B8DF-6A40-E7B1-5396-AE65A1FFC906}"/>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13835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16F4A-85FD-D4E0-1999-6194EEB8A6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0DEC1F-1C60-ECDE-364C-4825645A24CE}"/>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Personal Hygiene Standards</a:t>
            </a:r>
          </a:p>
        </p:txBody>
      </p:sp>
      <p:grpSp>
        <p:nvGrpSpPr>
          <p:cNvPr id="4" name="Group 3">
            <a:extLst>
              <a:ext uri="{FF2B5EF4-FFF2-40B4-BE49-F238E27FC236}">
                <a16:creationId xmlns:a16="http://schemas.microsoft.com/office/drawing/2014/main" id="{09874661-9ABC-5B64-5A6F-BBEDCA33E2E5}"/>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F51D98E0-0AC2-6BC9-0E7F-CB4449A162D8}"/>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5842F631-3BFA-2BB1-4917-504880E91D1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9BC35189-3E98-0323-5E3D-505C8D349F7F}"/>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BA158D5D-BC70-DC5D-638B-C4159DF93344}"/>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C321FF6-6A53-54A8-EFB8-4F82DB3F41A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F1F45EA0-9497-73C0-3BAB-A40EB13A1FEC}"/>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FE5844BC-D631-53FC-DF9E-A437385A083B}"/>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31BED0AC-D96E-558C-DDEE-25979027D7DD}"/>
              </a:ext>
            </a:extLst>
          </p:cNvPr>
          <p:cNvSpPr txBox="1"/>
          <p:nvPr/>
        </p:nvSpPr>
        <p:spPr>
          <a:xfrm>
            <a:off x="530943" y="1691125"/>
            <a:ext cx="7736758" cy="2108269"/>
          </a:xfrm>
          <a:prstGeom prst="rect">
            <a:avLst/>
          </a:prstGeom>
          <a:noFill/>
        </p:spPr>
        <p:txBody>
          <a:bodyPr wrap="square" rtlCol="0">
            <a:spAutoFit/>
          </a:bodyPr>
          <a:lstStyle/>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Proper handwashing with soap and warm water before and after tasks is the single most effective safety measure.</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Crew must wear clean uniforms, aprons, and hair nets to prevent contamination from clothes and hair.</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Sick handlers with diarrhea, fever, or infected wounds must be excluded immediately; allowing them to work endangers the entire crew.</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Hygiene is a matter of both discipline and leadership enforcement.</a:t>
            </a:r>
          </a:p>
        </p:txBody>
      </p:sp>
      <p:grpSp>
        <p:nvGrpSpPr>
          <p:cNvPr id="3" name="Group 2">
            <a:extLst>
              <a:ext uri="{FF2B5EF4-FFF2-40B4-BE49-F238E27FC236}">
                <a16:creationId xmlns:a16="http://schemas.microsoft.com/office/drawing/2014/main" id="{6195480A-E595-4897-0167-885B33F0C88A}"/>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20696570-CD8D-BC6C-F7EC-EEC00182DF7F}"/>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E6814DC8-B229-2936-4490-8C3B54B647BA}"/>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610BB565-536A-F215-0562-A7AC7DDD6DFF}"/>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5C50AFAA-6736-0CA4-F9F1-6FDCDBF264BC}"/>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D0609837-A822-C20F-F94B-197532B175C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8BEA833E-83ED-CA6D-108B-A95A265BE15C}"/>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85837A77-AA6A-FD2B-1353-E0853C1B3F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93DF008-0CBA-03FD-57B4-6DF77A54334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C108B82-424D-0250-5F8F-A88F500C9DBF}"/>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E770A3E-13C2-511C-EC6D-10E221A602DE}"/>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D71FD52-6584-DD29-C12B-F319A400A831}"/>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9308745-A72C-7B4C-EC35-E074DA05FF71}"/>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1325502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146" name="Picture 2" descr="https://learnq.co.uk/wp-content/uploads/2024/08/personal-hygiene-guidelines-poster-full.png"/>
          <p:cNvPicPr>
            <a:picLocks noChangeAspect="1" noChangeArrowheads="1"/>
          </p:cNvPicPr>
          <p:nvPr/>
        </p:nvPicPr>
        <p:blipFill rotWithShape="1">
          <a:blip r:embed="rId2">
            <a:extLst>
              <a:ext uri="{28A0092B-C50C-407E-A947-70E740481C1C}">
                <a14:useLocalDpi xmlns:a14="http://schemas.microsoft.com/office/drawing/2010/main" val="0"/>
              </a:ext>
            </a:extLst>
          </a:blip>
          <a:srcRect b="12403"/>
          <a:stretch/>
        </p:blipFill>
        <p:spPr bwMode="auto">
          <a:xfrm>
            <a:off x="1566862" y="0"/>
            <a:ext cx="6010275" cy="681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95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EF132-D1BC-43F4-847F-4DC530DB4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51383E-0264-9FE2-8F1C-186B717172E3}"/>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Safe Storage Practices</a:t>
            </a:r>
          </a:p>
        </p:txBody>
      </p:sp>
      <p:grpSp>
        <p:nvGrpSpPr>
          <p:cNvPr id="4" name="Group 3">
            <a:extLst>
              <a:ext uri="{FF2B5EF4-FFF2-40B4-BE49-F238E27FC236}">
                <a16:creationId xmlns:a16="http://schemas.microsoft.com/office/drawing/2014/main" id="{AE80CE4F-70F0-6AB5-746E-CA875FFC5B68}"/>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5F09D16C-1C47-46F7-EC1D-D4AC15627F47}"/>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9310E53-763D-7CBC-CC0D-1B3ACF166C4F}"/>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2974D756-F1D7-6947-BC95-8AC8A29D597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AA63B73-935E-A397-AEA7-48570A2F633C}"/>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0FDBEAF1-74E8-1B15-38AF-5852056020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C6D417A5-8495-A195-A52D-E213C54E0094}"/>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B14598AF-5920-F530-7E2A-E4AE88816642}"/>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94D06D1A-FD3B-EC1E-EE90-331003DD89F1}"/>
              </a:ext>
            </a:extLst>
          </p:cNvPr>
          <p:cNvSpPr txBox="1"/>
          <p:nvPr/>
        </p:nvSpPr>
        <p:spPr>
          <a:xfrm>
            <a:off x="530943" y="1691125"/>
            <a:ext cx="7736758" cy="2385268"/>
          </a:xfrm>
          <a:prstGeom prst="rect">
            <a:avLst/>
          </a:prstGeom>
          <a:noFill/>
        </p:spPr>
        <p:txBody>
          <a:bodyPr wrap="square" rtlCol="0">
            <a:spAutoFit/>
          </a:bodyPr>
          <a:lstStyle/>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Always store raw items below cooked and ready-to-eat foods in refrigerators to prevent contamination from drips.</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Apply FIFO (First In, First Out) rotation so that older stock is used first, reducing waste and avoiding expired goods.</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Refrigerators must be maintained at ≤4 °C and freezers at ≤–18 °C; hot holding must remain at ≥60 °C.</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Every item must be labeled with delivery and expiry dates to ensure accountability and traceability.</a:t>
            </a:r>
          </a:p>
        </p:txBody>
      </p:sp>
      <p:grpSp>
        <p:nvGrpSpPr>
          <p:cNvPr id="3" name="Group 2">
            <a:extLst>
              <a:ext uri="{FF2B5EF4-FFF2-40B4-BE49-F238E27FC236}">
                <a16:creationId xmlns:a16="http://schemas.microsoft.com/office/drawing/2014/main" id="{2C2AE168-7479-D8D8-73A9-85F140F1B79A}"/>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9AA79E94-A9D6-30BC-C7E7-C80BB6BD0B7E}"/>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68BAA900-6382-0C7D-4DBC-1A0388D74A2D}"/>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807D0C83-14EB-FEEA-3470-AD1EDBC5F895}"/>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46F23E40-8041-CD20-916F-843B4BF07213}"/>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2D2A4A80-1160-0145-FFDC-1BFD6C1F4F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67D10844-632C-64B1-1CAC-BF5B488D51F0}"/>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4F70D2E8-64E7-0E58-7DD5-17C2044B26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0D8CD69-A662-E066-E6D3-94CF6360E2F5}"/>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CEC927C-FDE8-B1EE-89BB-2DA6BFE13103}"/>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631ED68-9804-6B4D-BB67-A999A8BCB26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3664018-D099-508F-F1F2-D1881FC533E8}"/>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5F7419C-D7CA-B1CD-D875-5F03C422E8CA}"/>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6933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95DE4-0C23-4E93-2921-0595AF866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7879A-3FA9-B757-C206-8C7590957D64}"/>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Cooking and Thawing Rules</a:t>
            </a:r>
          </a:p>
        </p:txBody>
      </p:sp>
      <p:grpSp>
        <p:nvGrpSpPr>
          <p:cNvPr id="4" name="Group 3">
            <a:extLst>
              <a:ext uri="{FF2B5EF4-FFF2-40B4-BE49-F238E27FC236}">
                <a16:creationId xmlns:a16="http://schemas.microsoft.com/office/drawing/2014/main" id="{2FBB175D-00F9-9C9D-DBDB-8B83BCB8E197}"/>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2D521081-CBDE-0A92-CF09-2F81BCAE55DE}"/>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D796ADAF-93B9-BB57-9C59-CDC2A5F43A6B}"/>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AAC66E9-9517-605B-E000-8ECC2F18908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9AF6677C-21DC-EC55-6430-4EFFCB35126E}"/>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04C45581-C7BC-B79C-71CA-9DDDA8D8EC6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9FC1197C-0CB0-8FF7-A900-6649124BBD4B}"/>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4F46F42F-9825-5F96-5470-1219C4FD6049}"/>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6959C39A-7085-5840-6EB0-5736C3260638}"/>
              </a:ext>
            </a:extLst>
          </p:cNvPr>
          <p:cNvSpPr txBox="1"/>
          <p:nvPr/>
        </p:nvSpPr>
        <p:spPr>
          <a:xfrm>
            <a:off x="530943" y="1691125"/>
            <a:ext cx="7736758" cy="2385268"/>
          </a:xfrm>
          <a:prstGeom prst="rect">
            <a:avLst/>
          </a:prstGeom>
          <a:noFill/>
        </p:spPr>
        <p:txBody>
          <a:bodyPr wrap="square" rtlCol="0">
            <a:spAutoFit/>
          </a:bodyPr>
          <a:lstStyle/>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Poultry must be cooked to at least 75 °C at the thickest point, while ground beef must reach at least 70 °C.</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Thawing should be done in refrigerators, under running cold water, or in microwaves - never at room temperature.</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Partial cooking followed by storage is dangerous, as surviving bacteria multiply before the food is reheated.</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Correct cooking and thawing routines reduce the risk of Salmonella, E. coli, and Clostridium perfringens.</a:t>
            </a:r>
          </a:p>
        </p:txBody>
      </p:sp>
      <p:grpSp>
        <p:nvGrpSpPr>
          <p:cNvPr id="3" name="Group 2">
            <a:extLst>
              <a:ext uri="{FF2B5EF4-FFF2-40B4-BE49-F238E27FC236}">
                <a16:creationId xmlns:a16="http://schemas.microsoft.com/office/drawing/2014/main" id="{C035F2B6-4575-4176-18F1-423E59784E17}"/>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072AF602-4DF3-EC6A-551F-FFEBAA74CB53}"/>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EA4F9E7B-2D01-2592-E8DC-8422446D168E}"/>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1287B0CD-A03B-F6B7-0C14-9D8ED8A45C0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CEB60E55-F1A1-9D14-D3A5-61E54D6C4187}"/>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C3B515EB-3BEF-8CF9-83B9-6805EC14543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CE94E191-190B-631F-636D-B5D5ED27B326}"/>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4EB4CDC4-A4DA-094D-1A71-AEB7C2A6A9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6ECDF31-BF37-B9C0-1723-945B7098B914}"/>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3A5C6CA-A94E-D3EC-73D0-F58AFE616990}"/>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C09B959-5A0E-F8FD-D1CC-1DF43996E55F}"/>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8315118-7464-3724-6411-37C6F8C984E2}"/>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131E869-831D-DEB0-CFAA-C4A6FEEDC8F0}"/>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174959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969C5-BD26-308D-7365-ACF0B551CE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C14510-B9BA-ADB2-3727-8D2B53E6D041}"/>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Cleaning and Disinfection Protocols</a:t>
            </a:r>
          </a:p>
        </p:txBody>
      </p:sp>
      <p:grpSp>
        <p:nvGrpSpPr>
          <p:cNvPr id="4" name="Group 3">
            <a:extLst>
              <a:ext uri="{FF2B5EF4-FFF2-40B4-BE49-F238E27FC236}">
                <a16:creationId xmlns:a16="http://schemas.microsoft.com/office/drawing/2014/main" id="{3BD6342F-8F9F-F92B-B842-11B7A765D4F0}"/>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B3688D96-3B7A-F8A9-1C5B-1A238F9E55B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660ADAAC-3CB8-645D-1716-DD051F512D37}"/>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E44116BB-73D7-874B-859C-1BBF8EA95CD9}"/>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B8BB65AC-9ACF-EB6C-729F-72B450DDBBA6}"/>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CD3E3A16-0EDA-530D-1A35-C9374D333F1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E26FE00C-453A-F222-E7C7-F09FD333926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AAE2CB92-856B-71FA-4B13-629F2EAA338C}"/>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6F44DC53-89F0-BD71-45FA-CCA526712B21}"/>
              </a:ext>
            </a:extLst>
          </p:cNvPr>
          <p:cNvSpPr txBox="1"/>
          <p:nvPr/>
        </p:nvSpPr>
        <p:spPr>
          <a:xfrm>
            <a:off x="530943" y="1691125"/>
            <a:ext cx="7736758" cy="2385268"/>
          </a:xfrm>
          <a:prstGeom prst="rect">
            <a:avLst/>
          </a:prstGeom>
          <a:noFill/>
        </p:spPr>
        <p:txBody>
          <a:bodyPr wrap="square" rtlCol="0">
            <a:spAutoFit/>
          </a:bodyPr>
          <a:lstStyle/>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Galleys must be cleaned daily, with surfaces, utensils, and sinks disinfected after each use.</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Only food-grade disinfectants should be used, and surfaces rinsed to prevent chemical contamination.</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Color-coded chopping boards and knives prevent accidental mixing of raw and cooked food preparation.</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Weekly deep cleaning of ovens, drains, and fridge seals prevents long-term build-up of bacteria and mold.</a:t>
            </a:r>
          </a:p>
        </p:txBody>
      </p:sp>
      <p:grpSp>
        <p:nvGrpSpPr>
          <p:cNvPr id="3" name="Group 2">
            <a:extLst>
              <a:ext uri="{FF2B5EF4-FFF2-40B4-BE49-F238E27FC236}">
                <a16:creationId xmlns:a16="http://schemas.microsoft.com/office/drawing/2014/main" id="{0FFDD8D1-87CD-935C-25F4-AF6BD2754F65}"/>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FA685FD7-6773-21D6-87B3-D93448A2B7B1}"/>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1AB9B484-F159-52C0-ABC2-76A395B42504}"/>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AC3C31E3-F36C-136D-EFEB-1F5581FBDFBE}"/>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B10151B8-ACCA-D66C-54F9-FA0BC5195926}"/>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EEE33550-EBD3-122A-265A-B239377AA1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F5C79B41-4DBD-3379-DC41-33A0BCDFE47B}"/>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0A788140-064D-C0D8-ED1F-5BB5A89C68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B688906-E621-58D1-D818-DF24DB1B9BF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453E416-C715-729F-BFCA-6E4C636FC5E9}"/>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F20C005-0241-43B1-1A64-A5657EC47905}"/>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9EEE9E0-EA9B-1A78-E5B3-D07FE46B1FFA}"/>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9EC6E84-D4DD-997C-0AE4-72CE0A9B38B6}"/>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1262209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F6138-B6C7-E23E-5E16-79D5D0C5F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3E5C8-78BA-4B87-D08A-FCAC1C0089A0}"/>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Waste Management Practices</a:t>
            </a:r>
          </a:p>
        </p:txBody>
      </p:sp>
      <p:grpSp>
        <p:nvGrpSpPr>
          <p:cNvPr id="4" name="Group 3">
            <a:extLst>
              <a:ext uri="{FF2B5EF4-FFF2-40B4-BE49-F238E27FC236}">
                <a16:creationId xmlns:a16="http://schemas.microsoft.com/office/drawing/2014/main" id="{B8D84F0A-ACCC-3FBF-B5E8-AB151F3319BB}"/>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3A050052-4CC8-2088-6832-469793DD6A94}"/>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F7E8DF72-A971-D80B-3164-D688D1DB407C}"/>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5A4AD96A-A0CD-9E56-2A84-A722BCD25BAF}"/>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5CB911ED-84C0-9FA9-ECDE-3996AA068EA5}"/>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7FC02739-99C9-2706-5AA8-FF2F8747979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CF1E5734-8D66-1A0E-0807-6D1B4E11DE49}"/>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1A727047-23B2-3BC8-248C-8BDFE0FCDBD5}"/>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F81B4FDA-98EB-6DC0-0659-E28BA2F512A8}"/>
              </a:ext>
            </a:extLst>
          </p:cNvPr>
          <p:cNvSpPr txBox="1"/>
          <p:nvPr/>
        </p:nvSpPr>
        <p:spPr>
          <a:xfrm>
            <a:off x="530943" y="1691125"/>
            <a:ext cx="7736758" cy="2385268"/>
          </a:xfrm>
          <a:prstGeom prst="rect">
            <a:avLst/>
          </a:prstGeom>
          <a:noFill/>
        </p:spPr>
        <p:txBody>
          <a:bodyPr wrap="square" rtlCol="0">
            <a:spAutoFit/>
          </a:bodyPr>
          <a:lstStyle/>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Garbage should be removed daily to prevent pests such as insects or rodents.</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Waste must be stored in sealed bins away from food preparation areas to prevent cross-contamination.</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Bins should be washed and disinfected after every emptying to avoid bacterial growth.</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Effective waste management contributes directly to food safety and overall galley hygiene.</a:t>
            </a:r>
          </a:p>
        </p:txBody>
      </p:sp>
      <p:grpSp>
        <p:nvGrpSpPr>
          <p:cNvPr id="3" name="Group 2">
            <a:extLst>
              <a:ext uri="{FF2B5EF4-FFF2-40B4-BE49-F238E27FC236}">
                <a16:creationId xmlns:a16="http://schemas.microsoft.com/office/drawing/2014/main" id="{4D0C44D4-625C-B443-F191-3DE905E9CED9}"/>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EA1B00AF-1320-BF3E-D17B-C98F02B2F103}"/>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2B3B8ECD-EC1E-9410-602B-81D82667FAD7}"/>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E1FB0B-4809-7F79-A27F-A64B00D30A2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1049768F-6E42-E6F5-D5B2-04A5F5FE1EB7}"/>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E81A3F34-9631-287C-0437-8E5823BC0DE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F8CA4824-12C2-EECD-4804-8890A196B7AD}"/>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1CAF064A-6103-267B-B163-15629D290B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0445D53-F5B8-ADCD-7AC9-A74E8FD9B8E9}"/>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4D268FB-D4C6-67CC-4EE7-917FF5BC4D9C}"/>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DA518DC-83F3-0B8D-7446-0E98C1E2783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A47AB59-77EB-4EDA-BA6D-0C13E1E1BB58}"/>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A94D7BD-7AB0-FE4A-8B02-0581E861C449}"/>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2109708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https://tgedfoundation.org/wp-content/uploads/2025/02/TGED-Waste-Management-Recycling-Best-Practices-724x10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25" y="0"/>
            <a:ext cx="4797425" cy="678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822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54300-1CDC-E4CA-ABA7-8CE408597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6CA08-FB7B-613C-3C76-A23B7E3C4288}"/>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Foodborne Pathogens to Watch</a:t>
            </a:r>
          </a:p>
        </p:txBody>
      </p:sp>
      <p:grpSp>
        <p:nvGrpSpPr>
          <p:cNvPr id="4" name="Group 3">
            <a:extLst>
              <a:ext uri="{FF2B5EF4-FFF2-40B4-BE49-F238E27FC236}">
                <a16:creationId xmlns:a16="http://schemas.microsoft.com/office/drawing/2014/main" id="{ADAF138A-C7D8-1AE5-888C-A5A20518EF0B}"/>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34483D4F-0B2A-4C25-E446-13F12B1B0D98}"/>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A19EFA79-89F6-3E28-C422-2DEB81CA697C}"/>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586B4D5A-33E7-82C5-0790-FCBD2EA408A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0EB020DD-979C-533F-C84E-623F24681FF9}"/>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24E1F312-D3C2-1F71-57B1-373AECE32B4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89EB82F4-407C-B410-5D72-B5C547361E41}"/>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39C5E844-F9FF-DBAC-CFD3-BAF7BD593D8A}"/>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382A6235-CB30-7A5D-1200-E62A7D652D76}"/>
              </a:ext>
            </a:extLst>
          </p:cNvPr>
          <p:cNvSpPr txBox="1"/>
          <p:nvPr/>
        </p:nvSpPr>
        <p:spPr>
          <a:xfrm>
            <a:off x="530943" y="1691125"/>
            <a:ext cx="7736758" cy="3416320"/>
          </a:xfrm>
          <a:prstGeom prst="rect">
            <a:avLst/>
          </a:prstGeom>
          <a:noFill/>
        </p:spPr>
        <p:txBody>
          <a:bodyPr wrap="square" rtlCol="0">
            <a:spAutoFit/>
          </a:bodyPr>
          <a:lstStyle/>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Salmonella</a:t>
            </a:r>
            <a:r>
              <a:rPr lang="en-GB" dirty="0">
                <a:latin typeface="Times New Roman" panose="02020603050405020304" pitchFamily="18" charset="0"/>
                <a:cs typeface="Times New Roman" panose="02020603050405020304" pitchFamily="18" charset="0"/>
              </a:rPr>
              <a:t>: common in raw poultry and eggs; cooking to ≥75 °C prevents infection.</a:t>
            </a: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E. coli O157:H7</a:t>
            </a:r>
            <a:r>
              <a:rPr lang="en-GB" dirty="0">
                <a:latin typeface="Times New Roman" panose="02020603050405020304" pitchFamily="18" charset="0"/>
                <a:cs typeface="Times New Roman" panose="02020603050405020304" pitchFamily="18" charset="0"/>
              </a:rPr>
              <a:t>: found in undercooked beef or contaminated produce; thorough cooking and washing reduce risks.</a:t>
            </a: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Norovirus</a:t>
            </a:r>
            <a:r>
              <a:rPr lang="en-GB" dirty="0">
                <a:latin typeface="Times New Roman" panose="02020603050405020304" pitchFamily="18" charset="0"/>
                <a:cs typeface="Times New Roman" panose="02020603050405020304" pitchFamily="18" charset="0"/>
              </a:rPr>
              <a:t>: spreads person-to-person; excluding sick handlers and disinfecting surfaces is essential.</a:t>
            </a: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Listeria monocytogenes</a:t>
            </a:r>
            <a:r>
              <a:rPr lang="en-GB" dirty="0">
                <a:latin typeface="Times New Roman" panose="02020603050405020304" pitchFamily="18" charset="0"/>
                <a:cs typeface="Times New Roman" panose="02020603050405020304" pitchFamily="18" charset="0"/>
              </a:rPr>
              <a:t>: grows even in refrigeration; discard expired ready-to-eat foods.</a:t>
            </a: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Clostridium perfringens</a:t>
            </a:r>
            <a:r>
              <a:rPr lang="en-GB" dirty="0">
                <a:latin typeface="Times New Roman" panose="02020603050405020304" pitchFamily="18" charset="0"/>
                <a:cs typeface="Times New Roman" panose="02020603050405020304" pitchFamily="18" charset="0"/>
              </a:rPr>
              <a:t>: multiplies in improperly cooled stews; prevent by rapid cooling.</a:t>
            </a: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Staphylococcus aureus</a:t>
            </a:r>
            <a:r>
              <a:rPr lang="en-GB" dirty="0">
                <a:latin typeface="Times New Roman" panose="02020603050405020304" pitchFamily="18" charset="0"/>
                <a:cs typeface="Times New Roman" panose="02020603050405020304" pitchFamily="18" charset="0"/>
              </a:rPr>
              <a:t>: spread from wounds; exclude infected staff from galley duties.</a:t>
            </a:r>
          </a:p>
        </p:txBody>
      </p:sp>
      <p:grpSp>
        <p:nvGrpSpPr>
          <p:cNvPr id="3" name="Group 2">
            <a:extLst>
              <a:ext uri="{FF2B5EF4-FFF2-40B4-BE49-F238E27FC236}">
                <a16:creationId xmlns:a16="http://schemas.microsoft.com/office/drawing/2014/main" id="{AE43C831-BA06-3AD2-B631-AE7F9E47C138}"/>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26D54799-9BB8-E345-6EED-770B57B8D3F0}"/>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E13116F8-F4F4-9DC2-5783-B03FBC0809E8}"/>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42F49B8-E7BF-C39A-51EF-43E6D976EAB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126DF8CA-AD48-DBA5-DF22-B0A9EAF5A40A}"/>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DAB74563-BD21-ADBB-973E-549F9915B76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3C1342A4-DCA8-62DA-1876-01D7983D4453}"/>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65B3C09B-D501-CB32-F1CF-1A867C8340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F0CE9A9-F483-3FE6-9454-B19B1E535FAF}"/>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82C3C9E-7AD7-E4E2-2598-BC97F1B6B8D3}"/>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4FE8CC9-EF10-88CA-7BF5-0E50C284E4E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ADE84AD-F142-82B7-DAE9-3C4F25E929F6}"/>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BE488CE-DB2A-654D-3283-050F9F2F4362}"/>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199906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Learning outcomes</a:t>
            </a:r>
            <a:r>
              <a:rPr lang="ro-RO" sz="2400" b="1" dirty="0">
                <a:solidFill>
                  <a:srgbClr val="002060"/>
                </a:solidFill>
                <a:latin typeface="Times New Roman" panose="02020603050405020304" pitchFamily="18" charset="0"/>
                <a:cs typeface="Times New Roman" panose="02020603050405020304" pitchFamily="18" charset="0"/>
              </a:rPr>
              <a:t> of </a:t>
            </a:r>
            <a:r>
              <a:rPr lang="en-US" sz="2400" b="1" dirty="0">
                <a:solidFill>
                  <a:srgbClr val="002060"/>
                </a:solidFill>
                <a:latin typeface="Times New Roman" panose="02020603050405020304" pitchFamily="18" charset="0"/>
                <a:cs typeface="Times New Roman" panose="02020603050405020304" pitchFamily="18" charset="0"/>
              </a:rPr>
              <a:t>the</a:t>
            </a:r>
            <a:r>
              <a:rPr lang="ro-RO"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week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06E373F-7CEC-0816-0DE0-F40EEE7CFF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B12ADB-6DE6-2CD5-5B8E-453C83DB84B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918D063-6CD9-818F-0B92-D5AA466AA41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26C2482-DA1F-182D-DA7A-E4CADBFC8EC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586B1B4-3E52-886F-E8B6-FB1FC131276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2A3D723-34B1-B70C-1FCA-0FABAC0F1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A543130-7339-D6F9-E1AD-DEEABE3928B8}"/>
              </a:ext>
            </a:extLst>
          </p:cNvPr>
          <p:cNvSpPr txBox="1"/>
          <p:nvPr/>
        </p:nvSpPr>
        <p:spPr>
          <a:xfrm>
            <a:off x="502955" y="2536479"/>
            <a:ext cx="8159747" cy="1349087"/>
          </a:xfrm>
          <a:prstGeom prst="rect">
            <a:avLst/>
          </a:prstGeom>
          <a:noFill/>
        </p:spPr>
        <p:txBody>
          <a:bodyPr wrap="square" rtlCol="0">
            <a:spAutoFit/>
          </a:bodyPr>
          <a:lstStyle/>
          <a:p>
            <a:pPr marL="342900" lvl="0" indent="-342900" algn="just">
              <a:spcAft>
                <a:spcPts val="200"/>
              </a:spcAft>
              <a:buFont typeface="+mj-lt"/>
              <a:buAutoNum type="arabicPeriod"/>
              <a:tabLst>
                <a:tab pos="457200" algn="l"/>
              </a:tabLst>
            </a:pPr>
            <a:r>
              <a:rPr lang="en-US" sz="2000" dirty="0">
                <a:effectLst/>
                <a:latin typeface="Times New Roman" panose="02020603050405020304" pitchFamily="18" charset="0"/>
                <a:ea typeface="Arial" panose="020B0604020202020204" pitchFamily="34" charset="0"/>
              </a:rPr>
              <a:t>	This week explores the foundations of safe food handling at sea, focusing on regulations, daily practices, and culture.</a:t>
            </a:r>
          </a:p>
          <a:p>
            <a:pPr marL="342900" lvl="0" indent="-342900" algn="just">
              <a:spcAft>
                <a:spcPts val="200"/>
              </a:spcAft>
              <a:buFont typeface="+mj-lt"/>
              <a:buAutoNum type="arabicPeriod"/>
              <a:tabLst>
                <a:tab pos="457200" algn="l"/>
              </a:tabLst>
            </a:pPr>
            <a:r>
              <a:rPr lang="en-US" sz="2000" dirty="0">
                <a:effectLst/>
                <a:latin typeface="Times New Roman" panose="02020603050405020304" pitchFamily="18" charset="0"/>
                <a:ea typeface="Arial" panose="020B0604020202020204" pitchFamily="34" charset="0"/>
              </a:rPr>
              <a:t>	The aim is to understand why hygiene is critical, what risks exist, and how to prevent outbreaks in the confined shipboard environment.</a:t>
            </a:r>
          </a:p>
        </p:txBody>
      </p:sp>
      <p:grpSp>
        <p:nvGrpSpPr>
          <p:cNvPr id="3" name="Group 2">
            <a:extLst>
              <a:ext uri="{FF2B5EF4-FFF2-40B4-BE49-F238E27FC236}">
                <a16:creationId xmlns:a16="http://schemas.microsoft.com/office/drawing/2014/main" id="{5A7EC230-E1E3-85A8-E065-18FF4B2BD9C6}"/>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12C00F62-E686-73E5-8801-0C872124F0C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FDA1246-3717-9A2B-EAE1-7B5EF4AFF6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9B3047-BC2D-532F-083D-5F681FDF47D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78F0A92-C101-D9FA-0D52-C2BBDBC7B505}"/>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11F407A1-D898-86D3-5BDD-44F6BBC70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9D7CF5EE-1B4F-F1DA-7702-7BA289D5B8A8}"/>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smtClean="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05594B4A-8B71-6469-FEEC-1DC6E3BDC7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5FF978-3A88-8DDD-A5D1-EEE165EE65B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E66753-CB1E-C444-DD18-3E6D95A3A441}"/>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12CA07-09BB-A123-1817-BB85B36D5D9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76544-BB89-F992-351F-774B7D2D7D2E}"/>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23D7081-C475-55F5-AC0E-4D1C1FD3688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25507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4A92C-4604-83A4-D4CD-65507FB900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93C27A-68CA-F771-A20B-F0DC4142D392}"/>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 Daily Hygiene Routines</a:t>
            </a:r>
          </a:p>
        </p:txBody>
      </p:sp>
      <p:grpSp>
        <p:nvGrpSpPr>
          <p:cNvPr id="4" name="Group 3">
            <a:extLst>
              <a:ext uri="{FF2B5EF4-FFF2-40B4-BE49-F238E27FC236}">
                <a16:creationId xmlns:a16="http://schemas.microsoft.com/office/drawing/2014/main" id="{8C40EBA2-D520-ADE2-8AFC-F5805B4A5926}"/>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DF9370B0-8564-AC8E-166C-F4C010E1A00C}"/>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27D3EC32-8D6E-F7FE-1731-03E70D783FCE}"/>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C1AE0B3B-A9A8-C5F4-4064-A704D1932981}"/>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74ADE542-6F6D-C0B2-1436-95627551DC68}"/>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AB3B61D5-401F-A36E-87EF-9C12C6E4B67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6283B0CD-9692-D52E-A237-AED51BB92B93}"/>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D1BD212B-E1FB-F205-2E86-6BA7B9E7F9B3}"/>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F99F55CC-3A34-718E-6D26-5D830E479F16}"/>
              </a:ext>
            </a:extLst>
          </p:cNvPr>
          <p:cNvSpPr txBox="1"/>
          <p:nvPr/>
        </p:nvSpPr>
        <p:spPr>
          <a:xfrm>
            <a:off x="530943" y="1691125"/>
            <a:ext cx="7736758" cy="2385268"/>
          </a:xfrm>
          <a:prstGeom prst="rect">
            <a:avLst/>
          </a:prstGeom>
          <a:noFill/>
        </p:spPr>
        <p:txBody>
          <a:bodyPr wrap="square" rtlCol="0">
            <a:spAutoFit/>
          </a:bodyPr>
          <a:lstStyle/>
          <a:p>
            <a:pPr>
              <a:buFont typeface="Arial" panose="020B0604020202020204" pitchFamily="34" charset="0"/>
              <a:buChar char="•"/>
            </a:pPr>
            <a:r>
              <a:rPr lang="en-GB" dirty="0"/>
              <a:t>Start of shift: wash hands, check uniforms, sanitize equipment, and record fridge/freezer temperatures.</a:t>
            </a:r>
          </a:p>
          <a:p>
            <a:pPr>
              <a:buFont typeface="Arial" panose="020B0604020202020204" pitchFamily="34" charset="0"/>
              <a:buChar char="•"/>
            </a:pPr>
            <a:r>
              <a:rPr lang="en-GB" dirty="0"/>
              <a:t>During shift: wash hands frequently, separate raw and cooked food, and disinfect surfaces regularly.</a:t>
            </a:r>
          </a:p>
          <a:p>
            <a:pPr>
              <a:buFont typeface="Arial" panose="020B0604020202020204" pitchFamily="34" charset="0"/>
              <a:buChar char="•"/>
            </a:pPr>
            <a:r>
              <a:rPr lang="en-GB" dirty="0"/>
              <a:t>End of shift: deep clean the galley, empty garbage, and verify temperatures and logs.</a:t>
            </a:r>
          </a:p>
          <a:p>
            <a:pPr>
              <a:buFont typeface="Arial" panose="020B0604020202020204" pitchFamily="34" charset="0"/>
              <a:buChar char="•"/>
            </a:pPr>
            <a:r>
              <a:rPr lang="en-GB" dirty="0"/>
              <a:t>Weekly/monthly: clean fridge seals, defrost freezers, rotate stock, and deliver refresher training.</a:t>
            </a:r>
          </a:p>
        </p:txBody>
      </p:sp>
      <p:grpSp>
        <p:nvGrpSpPr>
          <p:cNvPr id="3" name="Group 2">
            <a:extLst>
              <a:ext uri="{FF2B5EF4-FFF2-40B4-BE49-F238E27FC236}">
                <a16:creationId xmlns:a16="http://schemas.microsoft.com/office/drawing/2014/main" id="{0D2304A0-1CC3-1069-74D4-03C617627449}"/>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8634808B-E12D-7A3B-191A-3C09F7A0121E}"/>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5B291B30-5C9E-C917-A21C-8A192078921C}"/>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2A4BAD4D-CDC2-37B4-70AA-F98672786685}"/>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C5B9F79A-9235-43B0-9334-FB6C05F27ECD}"/>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EF521634-A7CE-77EA-2A36-B46688828D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51B86025-4423-9023-C002-AA89E0D3E0F3}"/>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58DF41B1-3DFC-FF7E-47A4-44F338EE0C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6AE007F-76DA-C867-1EA6-64EA1439FE9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A99C7E8-D4E1-4990-526C-DDCAB4D00F78}"/>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90F8C4D-8A3E-E9F0-07BD-7EF29B90107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03D4017-1557-13E8-1E22-34F8BA9106F7}"/>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2384972-6973-E6C7-6DEC-B1C6E811656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138296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B102A-2631-A568-D142-DFC8CFD999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8E7576-114E-F300-0759-AA62D1F74491}"/>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Illness Reporting and Outbreak Management</a:t>
            </a:r>
          </a:p>
        </p:txBody>
      </p:sp>
      <p:grpSp>
        <p:nvGrpSpPr>
          <p:cNvPr id="4" name="Group 3">
            <a:extLst>
              <a:ext uri="{FF2B5EF4-FFF2-40B4-BE49-F238E27FC236}">
                <a16:creationId xmlns:a16="http://schemas.microsoft.com/office/drawing/2014/main" id="{3E936854-B1B2-9D1F-B848-91CB4ABC3ED8}"/>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209DD316-9050-C39A-EB65-1D8517D36B4C}"/>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7B91F151-7F36-EA7D-3BB9-3BF0D1A4DD9D}"/>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73853C3F-66A6-5874-E66A-105D7202868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3ECCA955-E65F-E890-CAB4-57E9B176B77B}"/>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0822DDAF-82A5-A49F-31FF-1DD5211882A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CB09DA03-853D-047E-DC27-86BA4B40BEA7}"/>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3BF454AE-D55E-8E26-A8E6-A57E289028C9}"/>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18A448B0-A767-9AF9-1403-C93E2FDB0F5B}"/>
              </a:ext>
            </a:extLst>
          </p:cNvPr>
          <p:cNvSpPr txBox="1"/>
          <p:nvPr/>
        </p:nvSpPr>
        <p:spPr>
          <a:xfrm>
            <a:off x="530943" y="1691125"/>
            <a:ext cx="7736758" cy="3139321"/>
          </a:xfrm>
          <a:prstGeom prst="rect">
            <a:avLst/>
          </a:prstGeom>
          <a:noFill/>
        </p:spPr>
        <p:txBody>
          <a:bodyPr wrap="square" rtlCol="0">
            <a:spAutoFit/>
          </a:bodyPr>
          <a:lstStyle/>
          <a:p>
            <a:pPr>
              <a:buFont typeface="Arial" panose="020B0604020202020204" pitchFamily="34" charset="0"/>
              <a:buChar char="•"/>
            </a:pPr>
            <a:r>
              <a:rPr lang="en-GB" dirty="0"/>
              <a:t>Food handlers with vomiting, </a:t>
            </a:r>
            <a:r>
              <a:rPr lang="en-GB" dirty="0" err="1"/>
              <a:t>diarrhea</a:t>
            </a:r>
            <a:r>
              <a:rPr lang="en-GB" dirty="0"/>
              <a:t>, fever, or infected wounds must not work in the galley under any circumstances.</a:t>
            </a:r>
          </a:p>
          <a:p>
            <a:pPr>
              <a:buFont typeface="Arial" panose="020B0604020202020204" pitchFamily="34" charset="0"/>
              <a:buChar char="•"/>
            </a:pPr>
            <a:endParaRPr lang="en-GB" dirty="0"/>
          </a:p>
          <a:p>
            <a:pPr>
              <a:buFont typeface="Arial" panose="020B0604020202020204" pitchFamily="34" charset="0"/>
              <a:buChar char="•"/>
            </a:pPr>
            <a:r>
              <a:rPr lang="en-GB" dirty="0"/>
              <a:t>Health declarations before voyages create accountability and reduce risk of illness spreading at sea.</a:t>
            </a:r>
          </a:p>
          <a:p>
            <a:pPr>
              <a:buFont typeface="Arial" panose="020B0604020202020204" pitchFamily="34" charset="0"/>
              <a:buChar char="•"/>
            </a:pPr>
            <a:endParaRPr lang="en-GB" dirty="0"/>
          </a:p>
          <a:p>
            <a:pPr>
              <a:buFont typeface="Arial" panose="020B0604020202020204" pitchFamily="34" charset="0"/>
              <a:buChar char="•"/>
            </a:pPr>
            <a:r>
              <a:rPr lang="en-GB" dirty="0"/>
              <a:t>Outbreak response includes isolating suspect food, disinfecting the galley, collecting samples, and informing the captain.</a:t>
            </a:r>
          </a:p>
          <a:p>
            <a:pPr>
              <a:buFont typeface="Arial" panose="020B0604020202020204" pitchFamily="34" charset="0"/>
              <a:buChar char="•"/>
            </a:pPr>
            <a:endParaRPr lang="en-GB" dirty="0"/>
          </a:p>
          <a:p>
            <a:pPr>
              <a:buFont typeface="Arial" panose="020B0604020202020204" pitchFamily="34" charset="0"/>
              <a:buChar char="•"/>
            </a:pPr>
            <a:r>
              <a:rPr lang="en-GB" dirty="0"/>
              <a:t>Traceability logs are vital to identify contaminated supplies and cooperate with recall systems.</a:t>
            </a:r>
          </a:p>
        </p:txBody>
      </p:sp>
      <p:grpSp>
        <p:nvGrpSpPr>
          <p:cNvPr id="3" name="Group 2">
            <a:extLst>
              <a:ext uri="{FF2B5EF4-FFF2-40B4-BE49-F238E27FC236}">
                <a16:creationId xmlns:a16="http://schemas.microsoft.com/office/drawing/2014/main" id="{0F496D04-D581-91EB-D0CE-2F2D4F49B57B}"/>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43B6B198-FB05-0406-31AF-F8BEAE9780D4}"/>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62E4559A-8F63-1F38-0574-75BB814896F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11E856D3-4517-A82D-10C4-81274D9D6CD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5D9C823B-0C57-8ACE-8CDC-8C0B445325D3}"/>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8E398D13-3EB9-F62D-9A7A-813106E8858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4C7309ED-26A3-E2B5-3440-97FBD8C0BF89}"/>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236E1F8D-9A6A-4EFE-4626-15188E3BCC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A6956A2-BFBE-5430-E0F5-99026E85E1E0}"/>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C2BC26D-2B30-C097-DCAF-55041A53FF55}"/>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3FC7B2E-3763-6034-18D5-5EB82F3268D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97226CB-1B1B-FCCA-950B-7B9264A7F17D}"/>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8EECE59-3220-11B5-736D-9FE3413898B2}"/>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384374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72A4F-DCD0-0254-55DC-79B950AF4C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684D4A-D095-CAEF-25C8-38BBC5A7B25F}"/>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 Building a Food Safety Culture</a:t>
            </a:r>
          </a:p>
        </p:txBody>
      </p:sp>
      <p:grpSp>
        <p:nvGrpSpPr>
          <p:cNvPr id="4" name="Group 3">
            <a:extLst>
              <a:ext uri="{FF2B5EF4-FFF2-40B4-BE49-F238E27FC236}">
                <a16:creationId xmlns:a16="http://schemas.microsoft.com/office/drawing/2014/main" id="{B19A2FCA-2A9C-F977-2920-54D4EB4631E6}"/>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00B73853-EBE5-E2CB-9165-33639E81E2BC}"/>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08C43CF-E127-E661-FA7A-32669FFAD3F9}"/>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9800D583-91F3-51E6-6A30-069EC4D2C6B1}"/>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615B3333-1DA8-732D-C1FF-6BF5BED9061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E94523E1-DE47-6F9E-1583-3B2BD696AEB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32EB8CE1-0660-C024-F029-119885867122}"/>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A71EA30-385F-DEAF-BBA5-6F41E0E2D467}"/>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208AEC64-70C6-63FB-C5EE-452C070012DB}"/>
              </a:ext>
            </a:extLst>
          </p:cNvPr>
          <p:cNvSpPr txBox="1"/>
          <p:nvPr/>
        </p:nvSpPr>
        <p:spPr>
          <a:xfrm>
            <a:off x="530943" y="1691125"/>
            <a:ext cx="7736758" cy="3139321"/>
          </a:xfrm>
          <a:prstGeom prst="rect">
            <a:avLst/>
          </a:prstGeom>
          <a:noFill/>
        </p:spPr>
        <p:txBody>
          <a:bodyPr wrap="square" rtlCol="0">
            <a:spAutoFit/>
          </a:bodyPr>
          <a:lstStyle/>
          <a:p>
            <a:pPr>
              <a:buFont typeface="Arial" panose="020B0604020202020204" pitchFamily="34" charset="0"/>
              <a:buChar char="•"/>
            </a:pPr>
            <a:r>
              <a:rPr lang="en-GB" dirty="0"/>
              <a:t>Leadership from captains and chief cooks sets the tone; ignoring lapses undermines standards.</a:t>
            </a:r>
          </a:p>
          <a:p>
            <a:pPr>
              <a:buFont typeface="Arial" panose="020B0604020202020204" pitchFamily="34" charset="0"/>
              <a:buChar char="•"/>
            </a:pPr>
            <a:endParaRPr lang="en-GB" dirty="0"/>
          </a:p>
          <a:p>
            <a:pPr>
              <a:buFont typeface="Arial" panose="020B0604020202020204" pitchFamily="34" charset="0"/>
              <a:buChar char="•"/>
            </a:pPr>
            <a:r>
              <a:rPr lang="en-GB" dirty="0"/>
              <a:t>Regular, short training sessions are more effective than rare, lengthy lectures.</a:t>
            </a:r>
          </a:p>
          <a:p>
            <a:pPr>
              <a:buFont typeface="Arial" panose="020B0604020202020204" pitchFamily="34" charset="0"/>
              <a:buChar char="•"/>
            </a:pPr>
            <a:endParaRPr lang="en-GB" dirty="0"/>
          </a:p>
          <a:p>
            <a:pPr>
              <a:buFont typeface="Arial" panose="020B0604020202020204" pitchFamily="34" charset="0"/>
              <a:buChar char="•"/>
            </a:pPr>
            <a:r>
              <a:rPr lang="en-GB" dirty="0"/>
              <a:t>Posters and reminders in galleys and mess halls reinforce safe practices visually.</a:t>
            </a:r>
          </a:p>
          <a:p>
            <a:pPr>
              <a:buFont typeface="Arial" panose="020B0604020202020204" pitchFamily="34" charset="0"/>
              <a:buChar char="•"/>
            </a:pPr>
            <a:endParaRPr lang="en-GB" dirty="0"/>
          </a:p>
          <a:p>
            <a:pPr>
              <a:buFont typeface="Arial" panose="020B0604020202020204" pitchFamily="34" charset="0"/>
              <a:buChar char="•"/>
            </a:pPr>
            <a:r>
              <a:rPr lang="en-GB" dirty="0"/>
              <a:t>Recognizing and rewarding compliant </a:t>
            </a:r>
            <a:r>
              <a:rPr lang="en-GB" dirty="0" err="1"/>
              <a:t>behavior</a:t>
            </a:r>
            <a:r>
              <a:rPr lang="en-GB" dirty="0"/>
              <a:t> builds morale and accountability.</a:t>
            </a:r>
          </a:p>
          <a:p>
            <a:pPr>
              <a:buFont typeface="Arial" panose="020B0604020202020204" pitchFamily="34" charset="0"/>
              <a:buChar char="•"/>
            </a:pPr>
            <a:endParaRPr lang="en-GB" dirty="0"/>
          </a:p>
          <a:p>
            <a:pPr>
              <a:buFont typeface="Arial" panose="020B0604020202020204" pitchFamily="34" charset="0"/>
              <a:buChar char="•"/>
            </a:pPr>
            <a:r>
              <a:rPr lang="en-GB" dirty="0"/>
              <a:t>Providing language-inclusive training ensures multinational crews understand and apply hygiene rules.</a:t>
            </a:r>
          </a:p>
        </p:txBody>
      </p:sp>
      <p:grpSp>
        <p:nvGrpSpPr>
          <p:cNvPr id="3" name="Group 2">
            <a:extLst>
              <a:ext uri="{FF2B5EF4-FFF2-40B4-BE49-F238E27FC236}">
                <a16:creationId xmlns:a16="http://schemas.microsoft.com/office/drawing/2014/main" id="{28C616C6-C344-F227-C88C-B3C400E96FD8}"/>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E03B5457-04BE-1D79-F173-C921C8EFB543}"/>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8E309FF9-BF6A-D1B3-5C58-3013B5EB962C}"/>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9EC6EB22-6C3A-65CE-357C-FB0A2DD2F23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0F219C3A-60E4-5456-5660-480193B6C0C0}"/>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B1F364C8-001B-42B6-F62A-68BAF5280F9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5BEE7622-AC1B-2E1D-5812-0DC2E72471E5}"/>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3EAE53CD-F576-AC00-3D41-6A14B3355B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3F976AB-B8E4-FA91-B2D9-ECAC8662B096}"/>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6ABDEC9-91CF-91AB-C69D-2E4E2085394C}"/>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75DB9D5-79E6-C80A-1BCA-8B6A91E63AF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45BADAF-2520-7B39-C71C-E75CAB042A91}"/>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93E7007-39BA-6E7A-0C68-5C634CDE44D5}"/>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2978959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9218" name="Picture 2" descr="https://foodsafetyworks.com/wp-content/uploads/2022/04/food-safety-cul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20" y="0"/>
            <a:ext cx="80968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06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2AE06-E6AA-A138-7698-4533FC6279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840BB1-896E-B01F-BC91-A7D5711E961F}"/>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Key Takeaways and Conclusion</a:t>
            </a:r>
          </a:p>
        </p:txBody>
      </p:sp>
      <p:grpSp>
        <p:nvGrpSpPr>
          <p:cNvPr id="4" name="Group 3">
            <a:extLst>
              <a:ext uri="{FF2B5EF4-FFF2-40B4-BE49-F238E27FC236}">
                <a16:creationId xmlns:a16="http://schemas.microsoft.com/office/drawing/2014/main" id="{DE36E50D-63D7-0F8F-F797-CE02E5C01837}"/>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C6A414A5-0FAA-6168-BF1B-7C926E16E8F1}"/>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9E0F83F8-C635-D6E6-4EF0-CBB0518BB65A}"/>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927078AA-9D0E-92AE-B710-9CC313B5EFE2}"/>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77DD9E8D-BF61-5363-F5E7-9BD3C151BFAE}"/>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17ACDC83-5B84-9427-C2D1-78CBF9F92F0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EB1D9F6C-9E28-EE78-E4D9-1BE0DD73F458}"/>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36E2D176-F26F-EF3F-5ECB-3A609EAB764F}"/>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E588E2E0-8FE3-B8DA-87D4-C6F31EE84143}"/>
              </a:ext>
            </a:extLst>
          </p:cNvPr>
          <p:cNvSpPr txBox="1"/>
          <p:nvPr/>
        </p:nvSpPr>
        <p:spPr>
          <a:xfrm>
            <a:off x="530943" y="1691125"/>
            <a:ext cx="7736758" cy="2687915"/>
          </a:xfrm>
          <a:prstGeom prst="rect">
            <a:avLst/>
          </a:prstGeom>
          <a:noFill/>
        </p:spPr>
        <p:txBody>
          <a:bodyPr wrap="square" rtlCol="0">
            <a:spAutoFit/>
          </a:bodyPr>
          <a:lstStyle/>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Food safety at sea protects health, morale, and operations; outbreaks can cripple ships.</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Regulations (MLC, COSWP, EU manuals) provide structure, but daily practice ensures real safety.</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HACCP systems, hygiene routines, traceability, and leadership are the pillars of food safety management.</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Modern tools support safety, but discipline and culture remain decisive.</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The galley is not just a kitchen; it is the heart of crew welfare and a critical contributor to maritime safety.</a:t>
            </a:r>
          </a:p>
        </p:txBody>
      </p:sp>
      <p:grpSp>
        <p:nvGrpSpPr>
          <p:cNvPr id="3" name="Group 2">
            <a:extLst>
              <a:ext uri="{FF2B5EF4-FFF2-40B4-BE49-F238E27FC236}">
                <a16:creationId xmlns:a16="http://schemas.microsoft.com/office/drawing/2014/main" id="{007C61B5-AE15-0E60-3CE1-588A523E77A3}"/>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2A05960F-8C2D-30A0-AADE-DE14052E59EE}"/>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B82D2357-A770-96BD-FFC7-F7D7212886A2}"/>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F96A0F6F-A7BC-5D3F-4F7A-4DB3B3F0C667}"/>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90304A9A-21BB-12F4-6EDC-4F432FFEC4EE}"/>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5D4CCD19-C543-45EC-0A8C-9B3A6B7BC8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817173BE-E1B7-18F8-D196-FCFC322B6483}"/>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35104FAB-8EFA-B124-1B6D-84D8FB7C52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1CAE527-8353-99A4-0EC4-A7349DDE967E}"/>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1415191-9C31-59B7-C6CF-670EC0DE3A3D}"/>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3B1FD27-9B28-B0D5-E316-10032408304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E6156A3-2DDD-0A23-CA79-52D9C0FC5A41}"/>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F271DFF-B1A7-2294-D042-4B3BB553E5B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477566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E741-F579-8CCB-4B52-5856ADB99D1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A71255D-5301-66B1-6E8D-EC2C4BFDF65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87E037E-FEAD-FE4C-C57E-E8B3DA9DDA1F}"/>
              </a:ext>
            </a:extLst>
          </p:cNvPr>
          <p:cNvSpPr>
            <a:spLocks noGrp="1"/>
          </p:cNvSpPr>
          <p:nvPr>
            <p:ph type="title"/>
          </p:nvPr>
        </p:nvSpPr>
        <p:spPr>
          <a:xfrm>
            <a:off x="592187" y="917262"/>
            <a:ext cx="7851471" cy="579268"/>
          </a:xfrm>
        </p:spPr>
        <p:txBody>
          <a:bodyPr>
            <a:noAutofit/>
          </a:bodyPr>
          <a:lstStyle/>
          <a:p>
            <a:pPr lvl="0" algn="just">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References</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FD827D96-0EB9-5990-8ACA-CB5153A853A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47EF7CB-3D22-0784-B31D-9AEE9842635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027CC92A-7E28-B2B3-4B8D-99235BF1AE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BE4438B-49EA-74D5-01C0-E75D33CE35CC}"/>
              </a:ext>
            </a:extLst>
          </p:cNvPr>
          <p:cNvSpPr txBox="1"/>
          <p:nvPr/>
        </p:nvSpPr>
        <p:spPr>
          <a:xfrm>
            <a:off x="326853" y="1378296"/>
            <a:ext cx="8605206" cy="4281685"/>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1300" dirty="0" err="1">
                <a:solidFill>
                  <a:prstClr val="black"/>
                </a:solidFill>
              </a:rPr>
              <a:t>Baygi</a:t>
            </a:r>
            <a:r>
              <a:rPr lang="en-US" sz="1300" dirty="0">
                <a:solidFill>
                  <a:prstClr val="black"/>
                </a:solidFill>
              </a:rPr>
              <a:t>, F., </a:t>
            </a:r>
            <a:r>
              <a:rPr lang="en-US" sz="1300" dirty="0" err="1">
                <a:solidFill>
                  <a:prstClr val="black"/>
                </a:solidFill>
              </a:rPr>
              <a:t>Djalalinia</a:t>
            </a:r>
            <a:r>
              <a:rPr lang="en-US" sz="1300" dirty="0">
                <a:solidFill>
                  <a:prstClr val="black"/>
                </a:solidFill>
              </a:rPr>
              <a:t>, S., </a:t>
            </a:r>
            <a:r>
              <a:rPr lang="en-US" sz="1300" dirty="0" err="1">
                <a:solidFill>
                  <a:prstClr val="black"/>
                </a:solidFill>
              </a:rPr>
              <a:t>Qorbani</a:t>
            </a:r>
            <a:r>
              <a:rPr lang="en-US" sz="1300" dirty="0">
                <a:solidFill>
                  <a:prstClr val="black"/>
                </a:solidFill>
              </a:rPr>
              <a:t>, M., </a:t>
            </a:r>
            <a:r>
              <a:rPr lang="en-US" sz="1300" dirty="0" err="1">
                <a:solidFill>
                  <a:prstClr val="black"/>
                </a:solidFill>
              </a:rPr>
              <a:t>Asayesh</a:t>
            </a:r>
            <a:r>
              <a:rPr lang="en-US" sz="1300" dirty="0">
                <a:solidFill>
                  <a:prstClr val="black"/>
                </a:solidFill>
              </a:rPr>
              <a:t>, H., </a:t>
            </a:r>
            <a:r>
              <a:rPr lang="en-US" sz="1300" dirty="0" err="1">
                <a:solidFill>
                  <a:prstClr val="black"/>
                </a:solidFill>
              </a:rPr>
              <a:t>Mansourian</a:t>
            </a:r>
            <a:r>
              <a:rPr lang="en-US" sz="1300" dirty="0">
                <a:solidFill>
                  <a:prstClr val="black"/>
                </a:solidFill>
              </a:rPr>
              <a:t>, M., &amp; </a:t>
            </a:r>
            <a:r>
              <a:rPr lang="en-US" sz="1300" dirty="0" err="1">
                <a:solidFill>
                  <a:prstClr val="black"/>
                </a:solidFill>
              </a:rPr>
              <a:t>Aghaei</a:t>
            </a:r>
            <a:r>
              <a:rPr lang="en-US" sz="1300" dirty="0">
                <a:solidFill>
                  <a:prstClr val="black"/>
                </a:solidFill>
              </a:rPr>
              <a:t>, A. (2021). Global overview of dietary outcomes and dietary intake assessment methods in maritime settings: A systematic review. </a:t>
            </a:r>
            <a:r>
              <a:rPr lang="en-US" sz="1300" i="1" dirty="0">
                <a:solidFill>
                  <a:prstClr val="black"/>
                </a:solidFill>
              </a:rPr>
              <a:t>BMC Public Health, 21</a:t>
            </a:r>
            <a:r>
              <a:rPr lang="en-US" sz="1300" dirty="0">
                <a:solidFill>
                  <a:prstClr val="black"/>
                </a:solidFill>
              </a:rPr>
              <a:t>(1), 1579. https://doi.org/10.1186/s12889-021-11593-z</a:t>
            </a:r>
            <a:endParaRPr lang="tr-TR" sz="1300" dirty="0">
              <a:solidFill>
                <a:prstClr val="black"/>
              </a:solidFill>
            </a:endParaRPr>
          </a:p>
          <a:p>
            <a:pPr marL="228600" lvl="0" indent="-228600" defTabSz="914400">
              <a:lnSpc>
                <a:spcPct val="90000"/>
              </a:lnSpc>
              <a:spcBef>
                <a:spcPts val="1000"/>
              </a:spcBef>
              <a:buFont typeface="Arial" panose="020B0604020202020204" pitchFamily="34" charset="0"/>
              <a:buChar char="•"/>
            </a:pPr>
            <a:r>
              <a:rPr lang="en-US" sz="1300" dirty="0">
                <a:solidFill>
                  <a:prstClr val="black"/>
                </a:solidFill>
              </a:rPr>
              <a:t>Boutros, B. A. S., </a:t>
            </a:r>
            <a:r>
              <a:rPr lang="en-US" sz="1300" dirty="0" err="1">
                <a:solidFill>
                  <a:prstClr val="black"/>
                </a:solidFill>
              </a:rPr>
              <a:t>Hewedi</a:t>
            </a:r>
            <a:r>
              <a:rPr lang="en-US" sz="1300" dirty="0">
                <a:solidFill>
                  <a:prstClr val="black"/>
                </a:solidFill>
              </a:rPr>
              <a:t>, M. M., Roberts, K. R., &amp; </a:t>
            </a:r>
            <a:r>
              <a:rPr lang="en-US" sz="1300" dirty="0" err="1">
                <a:solidFill>
                  <a:prstClr val="black"/>
                </a:solidFill>
              </a:rPr>
              <a:t>Megahid</a:t>
            </a:r>
            <a:r>
              <a:rPr lang="en-US" sz="1300" dirty="0">
                <a:solidFill>
                  <a:prstClr val="black"/>
                </a:solidFill>
              </a:rPr>
              <a:t>, F. (2014). Food safety traceability systems in the maritime catering logistics. </a:t>
            </a:r>
            <a:r>
              <a:rPr lang="en-US" sz="1300" i="1" dirty="0">
                <a:solidFill>
                  <a:prstClr val="black"/>
                </a:solidFill>
              </a:rPr>
              <a:t>Food and Nutrition Sciences, 5</a:t>
            </a:r>
            <a:r>
              <a:rPr lang="en-US" sz="1300" dirty="0">
                <a:solidFill>
                  <a:prstClr val="black"/>
                </a:solidFill>
              </a:rPr>
              <a:t>(15), 1447–1455. https://doi.org/10.4236/fns.2014.515158</a:t>
            </a:r>
            <a:endParaRPr lang="tr-TR" sz="1300" dirty="0">
              <a:solidFill>
                <a:prstClr val="black"/>
              </a:solidFill>
            </a:endParaRPr>
          </a:p>
          <a:p>
            <a:pPr marL="228600" lvl="0" indent="-228600" defTabSz="914400">
              <a:lnSpc>
                <a:spcPct val="90000"/>
              </a:lnSpc>
              <a:spcBef>
                <a:spcPts val="1000"/>
              </a:spcBef>
              <a:buFont typeface="Arial" panose="020B0604020202020204" pitchFamily="34" charset="0"/>
              <a:buChar char="•"/>
            </a:pPr>
            <a:r>
              <a:rPr lang="en-US" sz="1300" dirty="0">
                <a:solidFill>
                  <a:prstClr val="black"/>
                </a:solidFill>
              </a:rPr>
              <a:t>COSWP. (2019). </a:t>
            </a:r>
            <a:r>
              <a:rPr lang="en-US" sz="1300" i="1" dirty="0">
                <a:solidFill>
                  <a:prstClr val="black"/>
                </a:solidFill>
              </a:rPr>
              <a:t>Code of Safe Working Practices for Merchant Seafarers.</a:t>
            </a:r>
            <a:r>
              <a:rPr lang="en-US" sz="1300" dirty="0">
                <a:solidFill>
                  <a:prstClr val="black"/>
                </a:solidFill>
              </a:rPr>
              <a:t> London: Maritime and Coastguard Agency.</a:t>
            </a:r>
            <a:endParaRPr lang="tr-TR" sz="1300" dirty="0">
              <a:solidFill>
                <a:prstClr val="black"/>
              </a:solidFill>
            </a:endParaRPr>
          </a:p>
          <a:p>
            <a:pPr marL="228600" lvl="0" indent="-228600" defTabSz="914400">
              <a:lnSpc>
                <a:spcPct val="90000"/>
              </a:lnSpc>
              <a:spcBef>
                <a:spcPts val="1000"/>
              </a:spcBef>
              <a:buFont typeface="Arial" panose="020B0604020202020204" pitchFamily="34" charset="0"/>
              <a:buChar char="•"/>
            </a:pPr>
            <a:r>
              <a:rPr lang="en-US" sz="1300" dirty="0" err="1">
                <a:solidFill>
                  <a:prstClr val="black"/>
                </a:solidFill>
              </a:rPr>
              <a:t>Grappasonni</a:t>
            </a:r>
            <a:r>
              <a:rPr lang="en-US" sz="1300" dirty="0">
                <a:solidFill>
                  <a:prstClr val="black"/>
                </a:solidFill>
              </a:rPr>
              <a:t>, I., </a:t>
            </a:r>
            <a:r>
              <a:rPr lang="en-US" sz="1300" dirty="0" err="1">
                <a:solidFill>
                  <a:prstClr val="black"/>
                </a:solidFill>
              </a:rPr>
              <a:t>Petrelli</a:t>
            </a:r>
            <a:r>
              <a:rPr lang="en-US" sz="1300" dirty="0">
                <a:solidFill>
                  <a:prstClr val="black"/>
                </a:solidFill>
              </a:rPr>
              <a:t>, F., </a:t>
            </a:r>
            <a:r>
              <a:rPr lang="en-US" sz="1300" dirty="0" err="1">
                <a:solidFill>
                  <a:prstClr val="black"/>
                </a:solidFill>
              </a:rPr>
              <a:t>Scuri</a:t>
            </a:r>
            <a:r>
              <a:rPr lang="en-US" sz="1300" dirty="0">
                <a:solidFill>
                  <a:prstClr val="black"/>
                </a:solidFill>
              </a:rPr>
              <a:t>, S., Mahdi, S. S., &amp; </a:t>
            </a:r>
            <a:r>
              <a:rPr lang="en-US" sz="1300" dirty="0" err="1">
                <a:solidFill>
                  <a:prstClr val="black"/>
                </a:solidFill>
              </a:rPr>
              <a:t>Kracmarova</a:t>
            </a:r>
            <a:r>
              <a:rPr lang="en-US" sz="1300" dirty="0">
                <a:solidFill>
                  <a:prstClr val="black"/>
                </a:solidFill>
              </a:rPr>
              <a:t>, L. (2013). Knowledge and attitudes on food hygiene among ship’s catering staff: Results from an international survey. </a:t>
            </a:r>
            <a:r>
              <a:rPr lang="en-US" sz="1300" i="1" dirty="0">
                <a:solidFill>
                  <a:prstClr val="black"/>
                </a:solidFill>
              </a:rPr>
              <a:t>International Maritime Health, 64</a:t>
            </a:r>
            <a:r>
              <a:rPr lang="en-US" sz="1300" dirty="0">
                <a:solidFill>
                  <a:prstClr val="black"/>
                </a:solidFill>
              </a:rPr>
              <a:t>(3), 160–167. https://journals.viamedica.pl/international_maritime_health/article/view/35805</a:t>
            </a:r>
            <a:endParaRPr lang="tr-TR" sz="1300" dirty="0">
              <a:solidFill>
                <a:prstClr val="black"/>
              </a:solidFill>
            </a:endParaRPr>
          </a:p>
          <a:p>
            <a:pPr marL="228600" lvl="0" indent="-228600" defTabSz="914400">
              <a:lnSpc>
                <a:spcPct val="90000"/>
              </a:lnSpc>
              <a:spcBef>
                <a:spcPts val="1000"/>
              </a:spcBef>
              <a:buFont typeface="Arial" panose="020B0604020202020204" pitchFamily="34" charset="0"/>
              <a:buChar char="•"/>
            </a:pPr>
            <a:r>
              <a:rPr lang="en-US" sz="1300" dirty="0">
                <a:solidFill>
                  <a:prstClr val="black"/>
                </a:solidFill>
              </a:rPr>
              <a:t>International </a:t>
            </a:r>
            <a:r>
              <a:rPr lang="en-US" sz="1300" dirty="0" err="1">
                <a:solidFill>
                  <a:prstClr val="black"/>
                </a:solidFill>
              </a:rPr>
              <a:t>Labour</a:t>
            </a:r>
            <a:r>
              <a:rPr lang="en-US" sz="1300" dirty="0">
                <a:solidFill>
                  <a:prstClr val="black"/>
                </a:solidFill>
              </a:rPr>
              <a:t> Organization. (2006). </a:t>
            </a:r>
            <a:r>
              <a:rPr lang="en-US" sz="1300" i="1" dirty="0">
                <a:solidFill>
                  <a:prstClr val="black"/>
                </a:solidFill>
              </a:rPr>
              <a:t>Maritime </a:t>
            </a:r>
            <a:r>
              <a:rPr lang="en-US" sz="1300" i="1" dirty="0" err="1">
                <a:solidFill>
                  <a:prstClr val="black"/>
                </a:solidFill>
              </a:rPr>
              <a:t>Labour</a:t>
            </a:r>
            <a:r>
              <a:rPr lang="en-US" sz="1300" i="1" dirty="0">
                <a:solidFill>
                  <a:prstClr val="black"/>
                </a:solidFill>
              </a:rPr>
              <a:t> Convention, 2006 (MLC, 2006): Regulation 3.2 — Food and catering.</a:t>
            </a:r>
            <a:r>
              <a:rPr lang="en-US" sz="1300" dirty="0">
                <a:solidFill>
                  <a:prstClr val="black"/>
                </a:solidFill>
              </a:rPr>
              <a:t> Geneva: ILO. https://www.ilo.org/global/standards/maritime-labour-convention</a:t>
            </a:r>
            <a:endParaRPr lang="tr-TR" sz="1300" dirty="0">
              <a:solidFill>
                <a:prstClr val="black"/>
              </a:solidFill>
            </a:endParaRPr>
          </a:p>
          <a:p>
            <a:pPr marL="228600" lvl="0" indent="-228600" defTabSz="914400">
              <a:lnSpc>
                <a:spcPct val="90000"/>
              </a:lnSpc>
              <a:spcBef>
                <a:spcPts val="1000"/>
              </a:spcBef>
              <a:buFont typeface="Arial" panose="020B0604020202020204" pitchFamily="34" charset="0"/>
              <a:buChar char="•"/>
            </a:pPr>
            <a:r>
              <a:rPr lang="en-US" sz="1300" dirty="0">
                <a:solidFill>
                  <a:prstClr val="black"/>
                </a:solidFill>
              </a:rPr>
              <a:t>Neumann, F. A., </a:t>
            </a:r>
            <a:r>
              <a:rPr lang="en-US" sz="1300" dirty="0" err="1">
                <a:solidFill>
                  <a:prstClr val="black"/>
                </a:solidFill>
              </a:rPr>
              <a:t>Belz</a:t>
            </a:r>
            <a:r>
              <a:rPr lang="en-US" sz="1300" dirty="0">
                <a:solidFill>
                  <a:prstClr val="black"/>
                </a:solidFill>
              </a:rPr>
              <a:t>, L., </a:t>
            </a:r>
            <a:r>
              <a:rPr lang="en-US" sz="1300" dirty="0" err="1">
                <a:solidFill>
                  <a:prstClr val="black"/>
                </a:solidFill>
              </a:rPr>
              <a:t>Dengler</a:t>
            </a:r>
            <a:r>
              <a:rPr lang="en-US" sz="1300" dirty="0">
                <a:solidFill>
                  <a:prstClr val="black"/>
                </a:solidFill>
              </a:rPr>
              <a:t>, D., </a:t>
            </a:r>
            <a:r>
              <a:rPr lang="en-US" sz="1300" dirty="0" err="1">
                <a:solidFill>
                  <a:prstClr val="black"/>
                </a:solidFill>
              </a:rPr>
              <a:t>Harth</a:t>
            </a:r>
            <a:r>
              <a:rPr lang="en-US" sz="1300" dirty="0">
                <a:solidFill>
                  <a:prstClr val="black"/>
                </a:solidFill>
              </a:rPr>
              <a:t>, V., </a:t>
            </a:r>
            <a:r>
              <a:rPr lang="en-US" sz="1300" dirty="0" err="1">
                <a:solidFill>
                  <a:prstClr val="black"/>
                </a:solidFill>
              </a:rPr>
              <a:t>Reck</a:t>
            </a:r>
            <a:r>
              <a:rPr lang="en-US" sz="1300" dirty="0">
                <a:solidFill>
                  <a:prstClr val="black"/>
                </a:solidFill>
              </a:rPr>
              <a:t>, C., Oldenburg, M., &amp; </a:t>
            </a:r>
            <a:r>
              <a:rPr lang="en-US" sz="1300" dirty="0" err="1">
                <a:solidFill>
                  <a:prstClr val="black"/>
                </a:solidFill>
              </a:rPr>
              <a:t>Zyriax</a:t>
            </a:r>
            <a:r>
              <a:rPr lang="en-US" sz="1300" dirty="0">
                <a:solidFill>
                  <a:prstClr val="black"/>
                </a:solidFill>
              </a:rPr>
              <a:t>, B.-C. (2024). Seafarers’ attitudes and chances to improve the nutrition on merchant ships from the crews’ and cooks’ perspective. </a:t>
            </a:r>
            <a:r>
              <a:rPr lang="en-US" sz="1300" i="1" dirty="0">
                <a:solidFill>
                  <a:prstClr val="black"/>
                </a:solidFill>
              </a:rPr>
              <a:t>Journal of Occupational Medicine and Toxicology, 19</a:t>
            </a:r>
            <a:r>
              <a:rPr lang="en-US" sz="1300" dirty="0">
                <a:solidFill>
                  <a:prstClr val="black"/>
                </a:solidFill>
              </a:rPr>
              <a:t>(13), 1–13. https://doi.org/10.1186/s12995-024-00412-x</a:t>
            </a:r>
            <a:endParaRPr lang="tr-TR" sz="1300" dirty="0">
              <a:solidFill>
                <a:prstClr val="black"/>
              </a:solidFill>
            </a:endParaRPr>
          </a:p>
          <a:p>
            <a:pPr marL="228600" lvl="0" indent="-228600" defTabSz="914400">
              <a:lnSpc>
                <a:spcPct val="90000"/>
              </a:lnSpc>
              <a:spcBef>
                <a:spcPts val="1000"/>
              </a:spcBef>
              <a:buFont typeface="Arial" panose="020B0604020202020204" pitchFamily="34" charset="0"/>
              <a:buChar char="•"/>
            </a:pPr>
            <a:r>
              <a:rPr lang="en-US" sz="1300" dirty="0" err="1">
                <a:solidFill>
                  <a:prstClr val="black"/>
                </a:solidFill>
              </a:rPr>
              <a:t>Türkistanlı</a:t>
            </a:r>
            <a:r>
              <a:rPr lang="en-US" sz="1300" dirty="0">
                <a:solidFill>
                  <a:prstClr val="black"/>
                </a:solidFill>
              </a:rPr>
              <a:t>, T. T., &amp; </a:t>
            </a:r>
            <a:r>
              <a:rPr lang="en-US" sz="1300" dirty="0" err="1">
                <a:solidFill>
                  <a:prstClr val="black"/>
                </a:solidFill>
              </a:rPr>
              <a:t>Sevgili</a:t>
            </a:r>
            <a:r>
              <a:rPr lang="en-US" sz="1300" dirty="0">
                <a:solidFill>
                  <a:prstClr val="black"/>
                </a:solidFill>
              </a:rPr>
              <a:t>, C. (2018). Food hygiene knowledge and awareness among undergraduate maritime students. </a:t>
            </a:r>
            <a:r>
              <a:rPr lang="en-US" sz="1300" i="1" dirty="0">
                <a:solidFill>
                  <a:prstClr val="black"/>
                </a:solidFill>
              </a:rPr>
              <a:t>International Maritime Health, 69</a:t>
            </a:r>
            <a:r>
              <a:rPr lang="en-US" sz="1300" dirty="0">
                <a:solidFill>
                  <a:prstClr val="black"/>
                </a:solidFill>
              </a:rPr>
              <a:t>(4), 270–277. https://doi.org/10.5603/IMH.2018.0043</a:t>
            </a:r>
            <a:endParaRPr lang="tr-TR" sz="1300" dirty="0">
              <a:solidFill>
                <a:prstClr val="black"/>
              </a:solidFill>
            </a:endParaRPr>
          </a:p>
          <a:p>
            <a:pPr marL="228600" lvl="0" indent="-228600" defTabSz="914400">
              <a:lnSpc>
                <a:spcPct val="90000"/>
              </a:lnSpc>
              <a:spcBef>
                <a:spcPts val="1000"/>
              </a:spcBef>
              <a:buFont typeface="Arial" panose="020B0604020202020204" pitchFamily="34" charset="0"/>
              <a:buChar char="•"/>
            </a:pPr>
            <a:r>
              <a:rPr lang="en-US" sz="1300" dirty="0">
                <a:solidFill>
                  <a:prstClr val="black"/>
                </a:solidFill>
              </a:rPr>
              <a:t>World Health Organization. (2006). </a:t>
            </a:r>
            <a:r>
              <a:rPr lang="en-US" sz="1300" i="1" dirty="0">
                <a:solidFill>
                  <a:prstClr val="black"/>
                </a:solidFill>
              </a:rPr>
              <a:t>Guiding principles for feeding of seafarers and offshore workers.</a:t>
            </a:r>
            <a:r>
              <a:rPr lang="en-US" sz="1300" dirty="0">
                <a:solidFill>
                  <a:prstClr val="black"/>
                </a:solidFill>
              </a:rPr>
              <a:t> Geneva: WHO.</a:t>
            </a:r>
            <a:endParaRPr lang="tr-TR" sz="1300" dirty="0">
              <a:solidFill>
                <a:prstClr val="black"/>
              </a:solidFill>
            </a:endParaRPr>
          </a:p>
          <a:p>
            <a:pPr algn="just">
              <a:lnSpc>
                <a:spcPct val="150000"/>
              </a:lnSpc>
              <a:spcAft>
                <a:spcPts val="0"/>
              </a:spcAft>
            </a:pPr>
            <a:r>
              <a:rPr lang="tr-TR" sz="1000" dirty="0">
                <a:latin typeface="Times New Roman" panose="02020603050405020304" pitchFamily="18" charset="0"/>
                <a:ea typeface="Arial" panose="020B0604020202020204" pitchFamily="34" charset="0"/>
              </a:rPr>
              <a:t> </a:t>
            </a:r>
            <a:endParaRPr lang="tr-TR" sz="10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A33F9F08-5C9E-2B91-5FC4-64FAD5F45497}"/>
              </a:ext>
            </a:extLst>
          </p:cNvPr>
          <p:cNvSpPr/>
          <p:nvPr/>
        </p:nvSpPr>
        <p:spPr>
          <a:xfrm>
            <a:off x="0" y="6359092"/>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pic>
        <p:nvPicPr>
          <p:cNvPr id="25" name="Picture 24">
            <a:extLst>
              <a:ext uri="{FF2B5EF4-FFF2-40B4-BE49-F238E27FC236}">
                <a16:creationId xmlns:a16="http://schemas.microsoft.com/office/drawing/2014/main" id="{3D8E8DB3-1E26-3786-8B34-4520F7805D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916572C-7439-C92B-9D19-DCFEA223D59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86CB8AE-157A-11FB-8B3C-5C1778566F0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4051C97-7DB5-5285-32E9-2DFD2E1716F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AC73F1A-0DDE-516B-42A3-F710339132F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5D5DC3F-77D3-349B-C4C2-F17F5850FB8A}"/>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4221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6BDAB-09F3-4D9C-27E6-AA7C1CC48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7FB16D-9602-EEE3-10E6-23F5ABACEAFE}"/>
              </a:ext>
            </a:extLst>
          </p:cNvPr>
          <p:cNvSpPr>
            <a:spLocks noGrp="1"/>
          </p:cNvSpPr>
          <p:nvPr>
            <p:ph type="title"/>
          </p:nvPr>
        </p:nvSpPr>
        <p:spPr>
          <a:xfrm>
            <a:off x="5171946" y="5035710"/>
            <a:ext cx="3537431" cy="266441"/>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HACCP: The Industry Framework</a:t>
            </a:r>
          </a:p>
        </p:txBody>
      </p:sp>
      <p:grpSp>
        <p:nvGrpSpPr>
          <p:cNvPr id="4" name="Group 3">
            <a:extLst>
              <a:ext uri="{FF2B5EF4-FFF2-40B4-BE49-F238E27FC236}">
                <a16:creationId xmlns:a16="http://schemas.microsoft.com/office/drawing/2014/main" id="{8E2EE638-84CC-24A7-7AA4-A2DDE5442527}"/>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EF4B2CA6-9CAF-A6D3-90F3-5724A7716CF5}"/>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CD9DBF6F-FEE1-2071-E7AE-27C78500F640}"/>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B2435B98-8D88-1E33-C690-82621BC5E503}"/>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8B75F3FA-A604-5D3F-375D-AC8BFF153CFE}"/>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C8FF46EC-3DE2-3B70-C7D5-A11475AE4D3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92C8CDC-EAFF-ECFE-997C-3E273ECF5C19}"/>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D8551DF6-05C7-7E1F-856A-44F31197E6DA}"/>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22DBCEA3-C6B3-AC00-01CA-C6346D28905F}"/>
              </a:ext>
            </a:extLst>
          </p:cNvPr>
          <p:cNvSpPr txBox="1"/>
          <p:nvPr/>
        </p:nvSpPr>
        <p:spPr>
          <a:xfrm>
            <a:off x="530943" y="1691125"/>
            <a:ext cx="7736758" cy="2385268"/>
          </a:xfrm>
          <a:prstGeom prst="rect">
            <a:avLst/>
          </a:prstGeom>
          <a:noFill/>
        </p:spPr>
        <p:txBody>
          <a:bodyPr wrap="square" rtlCol="0">
            <a:spAutoFit/>
          </a:bodyPr>
          <a:lstStyle/>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HACCP (Hazard Analysis and Critical Control Points) is a systematic food safety approach used globally, including in maritime catering.</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Onboard, CCPs include cooking temperatures, storage conditions, thawing practices, and serving times.</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HACCP requires monitoring, corrective action, and verification. Logs prove compliance: “if it isn’t written, it didn’t happen.”</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Example: a ship that lacked cooling logs could not prove compliance during inspection and was detained in port.</a:t>
            </a:r>
          </a:p>
        </p:txBody>
      </p:sp>
      <p:grpSp>
        <p:nvGrpSpPr>
          <p:cNvPr id="3" name="Group 2">
            <a:extLst>
              <a:ext uri="{FF2B5EF4-FFF2-40B4-BE49-F238E27FC236}">
                <a16:creationId xmlns:a16="http://schemas.microsoft.com/office/drawing/2014/main" id="{0ED436DD-58A8-3A3C-6C94-7479E4698F12}"/>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1132C477-F7B9-E2BB-B501-B6A9E684F68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63576BC4-7E72-254B-4AF6-5971922D584F}"/>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4B434CFF-D62F-7444-D997-D8416477F9F7}"/>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B9311CEE-18A0-8E97-F096-82A3F18F6A18}"/>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53E5C2B6-E42B-5067-DCA9-51084B03D72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6F9EE8E8-C308-9D73-EBB3-FCD16C6E55C5}"/>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A8B90CBB-3373-BCB0-4ABE-B2051E165FC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288B1F9-FA4A-17A6-71AD-DFC675A3366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5A9D2F8-8415-BB7B-E29F-0CBCE19DA3A8}"/>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E961066-D978-7197-3B1D-E61E6F81972D}"/>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C7CA4FB-8ECF-9311-3CDE-441F73942188}"/>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3DEB6EA-7938-9881-E0D9-C04906CF4E4A}"/>
              </a:ext>
            </a:extLst>
          </p:cNvPr>
          <p:cNvPicPr>
            <a:picLocks noChangeAspect="1"/>
          </p:cNvPicPr>
          <p:nvPr/>
        </p:nvPicPr>
        <p:blipFill>
          <a:blip r:embed="rId11"/>
          <a:stretch>
            <a:fillRect/>
          </a:stretch>
        </p:blipFill>
        <p:spPr>
          <a:xfrm>
            <a:off x="7704595" y="0"/>
            <a:ext cx="1227464" cy="1224789"/>
          </a:xfrm>
          <a:prstGeom prst="rect">
            <a:avLst/>
          </a:prstGeom>
        </p:spPr>
      </p:pic>
      <p:pic>
        <p:nvPicPr>
          <p:cNvPr id="1026" name="Picture 2" descr="https://www.easyweigh-group.com/wp-content/uploads/2022/08/what-is-haccp.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8042" y="3768733"/>
            <a:ext cx="3807030" cy="193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11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Content</a:t>
            </a:r>
            <a:r>
              <a:rPr lang="ro-RO" sz="2400" b="1" dirty="0">
                <a:solidFill>
                  <a:srgbClr val="002060"/>
                </a:solidFill>
                <a:latin typeface="Times New Roman" panose="02020603050405020304" pitchFamily="18" charset="0"/>
                <a:cs typeface="Times New Roman" panose="02020603050405020304" pitchFamily="18" charset="0"/>
              </a:rPr>
              <a:t> of </a:t>
            </a:r>
            <a:r>
              <a:rPr lang="en-US" sz="2400" b="1" dirty="0">
                <a:solidFill>
                  <a:srgbClr val="002060"/>
                </a:solidFill>
                <a:latin typeface="Times New Roman" panose="02020603050405020304" pitchFamily="18" charset="0"/>
                <a:cs typeface="Times New Roman" panose="02020603050405020304" pitchFamily="18" charset="0"/>
              </a:rPr>
              <a:t>the</a:t>
            </a:r>
            <a:r>
              <a:rPr lang="ro-RO"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851770" y="1614303"/>
            <a:ext cx="7399601" cy="3416320"/>
          </a:xfrm>
          <a:prstGeom prst="rect">
            <a:avLst/>
          </a:prstGeom>
          <a:noFill/>
        </p:spPr>
        <p:txBody>
          <a:bodyPr wrap="square" rtlCol="0">
            <a:spAutoFit/>
          </a:bodyPr>
          <a:lstStyle/>
          <a:p>
            <a:pPr marL="342900" indent="-342900">
              <a:lnSpc>
                <a:spcPct val="200000"/>
              </a:lnSpc>
              <a:buAutoNum type="arabicPeriod"/>
            </a:pP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COMMON KNOWLEDGE GAPS AMONG SEAFARERS</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342900" indent="-342900">
              <a:lnSpc>
                <a:spcPct val="200000"/>
              </a:lnSpc>
              <a:buAutoNum type="arabicPeriod"/>
            </a:pP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CROSS-CONTAMINATION RISKS</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342900" indent="-342900">
              <a:lnSpc>
                <a:spcPct val="200000"/>
              </a:lnSpc>
              <a:buAutoNum type="arabicPeriod"/>
            </a:pP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TEMPERATURE CONTROL FAILURES</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342900" indent="-342900">
              <a:lnSpc>
                <a:spcPct val="200000"/>
              </a:lnSpc>
              <a:buAutoNum type="arabicPeriod"/>
            </a:pP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COOKING AND THAWING RULES</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342900" indent="-342900">
              <a:lnSpc>
                <a:spcPct val="200000"/>
              </a:lnSpc>
              <a:buAutoNum type="arabicPeriod"/>
            </a:pP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BUILDING A FOOD SAFETY CULTURE</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342900" indent="-342900">
              <a:lnSpc>
                <a:spcPct val="200000"/>
              </a:lnSpc>
              <a:buAutoNum type="arabicPeriod"/>
            </a:pPr>
            <a:endParaRPr lang="en-US"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45324F5-228D-4153-A72B-0D266AEF5BFF}"/>
              </a:ext>
            </a:extLst>
          </p:cNvPr>
          <p:cNvSpPr/>
          <p:nvPr/>
        </p:nvSpPr>
        <p:spPr>
          <a:xfrm>
            <a:off x="0" y="6359092"/>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7"/>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8"/>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9"/>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Tree>
    <p:extLst>
      <p:ext uri="{BB962C8B-B14F-4D97-AF65-F5344CB8AC3E}">
        <p14:creationId xmlns:p14="http://schemas.microsoft.com/office/powerpoint/2010/main" val="181623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36C51-5C73-FB58-6ADB-9F0E362217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A76DA-BFD9-F7CB-53C5-02B7D6B344DA}"/>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Common Knowledge Gaps Among Seafarers</a:t>
            </a:r>
          </a:p>
        </p:txBody>
      </p:sp>
      <p:grpSp>
        <p:nvGrpSpPr>
          <p:cNvPr id="4" name="Group 3">
            <a:extLst>
              <a:ext uri="{FF2B5EF4-FFF2-40B4-BE49-F238E27FC236}">
                <a16:creationId xmlns:a16="http://schemas.microsoft.com/office/drawing/2014/main" id="{6DCC0C18-5B2B-92E4-E6A5-D6F30853FFB7}"/>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D19BADAA-9807-D32F-7ACF-65E6C9C62B61}"/>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61E138C0-BBC7-374E-BE08-61FAC320A5DD}"/>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18F529F1-70B7-7E9E-040F-B53224383783}"/>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0143BE09-A4B9-5EB8-A408-3E9052CFEBFA}"/>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00F01198-BE27-09B4-66BC-B49994FB143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B68438B0-A2EC-1C31-6010-A4BCAD1EACE2}"/>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F9C2BAC5-5001-8E94-D186-1286266352FD}"/>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15C9DA7F-9DAF-A6D3-1765-DB756200491B}"/>
              </a:ext>
            </a:extLst>
          </p:cNvPr>
          <p:cNvSpPr txBox="1"/>
          <p:nvPr/>
        </p:nvSpPr>
        <p:spPr>
          <a:xfrm>
            <a:off x="530943" y="1691125"/>
            <a:ext cx="7736758" cy="1805623"/>
          </a:xfrm>
          <a:prstGeom prst="rect">
            <a:avLst/>
          </a:prstGeom>
          <a:noFill/>
        </p:spPr>
        <p:txBody>
          <a:bodyPr wrap="square" rtlCol="0">
            <a:spAutoFit/>
          </a:bodyPr>
          <a:lstStyle/>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Research shows many crew believe freezing destroys all bacteria, but pathogens like Listeria can survive freezing.</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Maritime students and cooks often fail to identify high-risk foods, such as undercooked poultry, raw eggs, or improperly cooled rice.</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Knowledge gaps mean that even well-meaning crew can unintentionally cause outbreaks if training is not reinforced regularly.</a:t>
            </a:r>
          </a:p>
        </p:txBody>
      </p:sp>
      <p:grpSp>
        <p:nvGrpSpPr>
          <p:cNvPr id="3" name="Group 2">
            <a:extLst>
              <a:ext uri="{FF2B5EF4-FFF2-40B4-BE49-F238E27FC236}">
                <a16:creationId xmlns:a16="http://schemas.microsoft.com/office/drawing/2014/main" id="{DBE6372C-C472-698B-060B-B533D17BC410}"/>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EB8FBC58-DA84-DAC5-239D-26BA1A798C5C}"/>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680D2319-5B72-519D-7410-5CF606358E00}"/>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66327F83-F3F2-C5C9-6248-5C2492C72E9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BB7BFA2E-5A42-0B50-4C54-F338F484F9A5}"/>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EF144198-2AAE-D554-00F0-8448DB0E4D4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58C5F182-2763-2DDC-FD53-781C3FB2D422}"/>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DE23B5B9-D40B-A9A6-98AB-292122FF2C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87E622F-3E13-CD06-C24D-CDCF279DDFB6}"/>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A830C7F-E5B8-3781-6AEC-074B8A3A0484}"/>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194E493-8C8B-CCD8-5515-D7FE973B1123}"/>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64B7ACC-609A-4F9F-B70A-E601C32C242F}"/>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471C3E8-A390-20E0-439B-A99182F3C01B}"/>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184350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68730-00CB-5AAE-DD01-2E8C83ECF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DB856-23C3-9738-4D8A-E051398D15AB}"/>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Cross-Contamination Risks</a:t>
            </a:r>
          </a:p>
        </p:txBody>
      </p:sp>
      <p:grpSp>
        <p:nvGrpSpPr>
          <p:cNvPr id="4" name="Group 3">
            <a:extLst>
              <a:ext uri="{FF2B5EF4-FFF2-40B4-BE49-F238E27FC236}">
                <a16:creationId xmlns:a16="http://schemas.microsoft.com/office/drawing/2014/main" id="{6417369C-A404-6EA0-A146-F0357A1EB7A6}"/>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84AE81ED-54B8-F868-7341-C1518738E21D}"/>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137B9231-53E7-FFA2-4076-24EC99B44A09}"/>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E2D95669-0796-685F-6770-E1BBCA159271}"/>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D2C26513-9BB1-4A4B-2F8E-EBC2CE42053A}"/>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E2018814-14AF-817E-99FA-21D7023106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DCEBA7C6-8F43-112E-25F7-EE2C8F45FC61}"/>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B2F4CEAC-A6E1-C8F3-2EE5-6F86254BB45F}"/>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21595CE7-36F8-23DF-9D9E-AEA7FFB4FDCC}"/>
              </a:ext>
            </a:extLst>
          </p:cNvPr>
          <p:cNvSpPr txBox="1"/>
          <p:nvPr/>
        </p:nvSpPr>
        <p:spPr>
          <a:xfrm>
            <a:off x="530943" y="1691125"/>
            <a:ext cx="7736758" cy="2662267"/>
          </a:xfrm>
          <a:prstGeom prst="rect">
            <a:avLst/>
          </a:prstGeom>
          <a:noFill/>
        </p:spPr>
        <p:txBody>
          <a:bodyPr wrap="square" rtlCol="0">
            <a:spAutoFit/>
          </a:bodyPr>
          <a:lstStyle/>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Raw meat stored above cooked food in a fridge can drip juices and contaminate meals that are otherwise safe.</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Using the same cutting board for raw chicken and fresh salad spreads Salmonella and E. coli.</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Crew members with uncovered wounds or infections can introduce Staphylococcus aureus into meals, which produces toxins that cooking cannot destroy.</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Preventing cross-contamination requires strict separation of storage areas, utensils, and work practices.</a:t>
            </a:r>
          </a:p>
        </p:txBody>
      </p:sp>
      <p:grpSp>
        <p:nvGrpSpPr>
          <p:cNvPr id="3" name="Group 2">
            <a:extLst>
              <a:ext uri="{FF2B5EF4-FFF2-40B4-BE49-F238E27FC236}">
                <a16:creationId xmlns:a16="http://schemas.microsoft.com/office/drawing/2014/main" id="{76EA866B-1783-EDD7-158C-FD718BA5124A}"/>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41841111-A43F-5AAE-D20A-51B0F702B2E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BE9F341A-32D4-FED5-0C73-A75BC8EE6FC5}"/>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3F06656E-7C2F-DCF6-7307-D6D1ADF28C48}"/>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33829E95-B7B4-BF91-FED6-5A6E7BC31C89}"/>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AC4495CC-EA84-CDC5-7779-68B52D8BD66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FD1D718D-8FF9-0A15-5029-52002B77B7BF}"/>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3D70A9E6-EDE0-1555-2432-255AD6FDD5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D61AAC7-61C4-7EB6-3638-B24D38A52C46}"/>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833E7B8-0B08-1322-D74C-4B94F2BE6C0D}"/>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5560D1E-0FFC-228F-1D9D-898D82DE45F7}"/>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0AA2D17-D013-FB38-F5E4-15F6A9777CF8}"/>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BC384B1-F9F8-7490-90D2-FC88CBCB64E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2073003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descr="https://www.jusamazin.com/cdn/shop/files/1_7992645c-4116-4ed1-bc8d-6641e8694877_1445x.png?v=17235699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65126"/>
            <a:ext cx="7699271" cy="5774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32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7B6D5-9903-B824-6F2C-FECA26347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8BCBE-DFEF-187F-C8D6-2AAA7DF6CEF9}"/>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Temperature Control Failures</a:t>
            </a:r>
          </a:p>
        </p:txBody>
      </p:sp>
      <p:grpSp>
        <p:nvGrpSpPr>
          <p:cNvPr id="4" name="Group 3">
            <a:extLst>
              <a:ext uri="{FF2B5EF4-FFF2-40B4-BE49-F238E27FC236}">
                <a16:creationId xmlns:a16="http://schemas.microsoft.com/office/drawing/2014/main" id="{6248B73C-6D3D-45DF-5181-DCB08CC8283C}"/>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F9211D6E-8A89-52F9-BADC-44648E98A658}"/>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C4D99BA2-75CB-E9C0-51DE-A0B24BFB24D6}"/>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16BED735-997D-9B6F-8ECC-1302B03D4428}"/>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6A82DAB3-FBBE-7AC0-B7EB-C68F3A747422}"/>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EE894364-E25D-351A-6B04-9340A2ABA3B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71265F5C-7EA0-6AAB-8969-0D2FAE7A818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20602B07-0149-658D-0204-B109B7616BAF}"/>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6A93CA5B-23A6-6F14-1042-4ABC3C676D18}"/>
              </a:ext>
            </a:extLst>
          </p:cNvPr>
          <p:cNvSpPr txBox="1"/>
          <p:nvPr/>
        </p:nvSpPr>
        <p:spPr>
          <a:xfrm>
            <a:off x="530943" y="1691125"/>
            <a:ext cx="7736758" cy="2385268"/>
          </a:xfrm>
          <a:prstGeom prst="rect">
            <a:avLst/>
          </a:prstGeom>
          <a:noFill/>
        </p:spPr>
        <p:txBody>
          <a:bodyPr wrap="square" rtlCol="0">
            <a:spAutoFit/>
          </a:bodyPr>
          <a:lstStyle/>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Thawing frozen meat at room temperature allows bacteria to multiply rapidly in the outer layers while the inside remains frozen.</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Cooked meals left at ambient temperature for long buffets or late-night snacks provide the perfect conditions for bacterial growth.</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Refrigerators or freezers without temperature logs often run above safe limits without detection, leading to spoiled or unsafe food.</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Correct monitoring ensures early detection of failures and prevents illness before it occurs.</a:t>
            </a:r>
          </a:p>
        </p:txBody>
      </p:sp>
      <p:grpSp>
        <p:nvGrpSpPr>
          <p:cNvPr id="3" name="Group 2">
            <a:extLst>
              <a:ext uri="{FF2B5EF4-FFF2-40B4-BE49-F238E27FC236}">
                <a16:creationId xmlns:a16="http://schemas.microsoft.com/office/drawing/2014/main" id="{579A2E63-BA63-6233-B121-E94882940CD9}"/>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6250C146-7B05-6A1A-E387-3A5D504B1394}"/>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A01D3CCC-E559-0125-0BFF-D85AE2CC0254}"/>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C92B62DA-3D35-8A6E-C031-4F1884A7C773}"/>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2402646A-1DCB-1BF2-13FF-9DE477283A4B}"/>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4F648F6B-6AC8-D483-1AC4-F666CF87787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BF8AA8EE-2DB4-9ED9-BE45-3E53088CBF3A}"/>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126542A5-205C-A981-5A40-5A54FC1956A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D973E25-A7FC-717E-EB18-637851F8B7CE}"/>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87DDCBA-9A44-723A-6995-1509D2E014C0}"/>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0CEBCC4-BA94-5F5B-D434-BE544AFBAD44}"/>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6A41161-961E-B040-E8A2-49AB02E45B4C}"/>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DFC6B95-D357-BBFE-DE0E-AAFDAABF8E71}"/>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176232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294FD-C4E0-5F58-AB6A-F05252CEF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383259-B606-322A-C24B-C67BE7DCC8DD}"/>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a:solidFill>
                  <a:srgbClr val="002060"/>
                </a:solidFill>
                <a:latin typeface="Times New Roman" panose="02020603050405020304" pitchFamily="18" charset="0"/>
                <a:cs typeface="Times New Roman" panose="02020603050405020304" pitchFamily="18" charset="0"/>
              </a:rPr>
              <a:t>Traceability and Supplier Management</a:t>
            </a:r>
            <a:endParaRPr lang="en-US" sz="2400" b="1" dirty="0">
              <a:solidFill>
                <a:srgbClr val="00206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34BDCEDC-9517-6563-6E35-9D91C2AB6B9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2B9D2665-AABA-06CA-A510-BCDD8E56AB0E}"/>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19362B57-AF37-0AD8-9FB5-1D1325FBB0C1}"/>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26D6FF18-6645-3EE8-7EC0-F1DBF35EE2B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FEBE10FC-E146-F2DA-3680-5A6BF39D4FF8}"/>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5B255E1F-237C-B33C-7E94-B9F66695CCB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86073BA8-2363-5E6B-31F4-DCEEF264B494}"/>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F7A72174-BA80-B7B3-6B1A-EFB8D86468B8}"/>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415DDC3-92AA-E71F-542F-2745B67679EE}"/>
              </a:ext>
            </a:extLst>
          </p:cNvPr>
          <p:cNvSpPr txBox="1"/>
          <p:nvPr/>
        </p:nvSpPr>
        <p:spPr>
          <a:xfrm>
            <a:off x="530943" y="1691125"/>
            <a:ext cx="7736758" cy="2385268"/>
          </a:xfrm>
          <a:prstGeom prst="rect">
            <a:avLst/>
          </a:prstGeom>
          <a:noFill/>
        </p:spPr>
        <p:txBody>
          <a:bodyPr wrap="square" rtlCol="0">
            <a:spAutoFit/>
          </a:bodyPr>
          <a:lstStyle/>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Without supplier records and batch numbers, ships cannot participate in international recalls and risk serving contaminated food.</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Traceability allows quick identification and removal of dangerous products, such as lettuce linked to E. coli outbreaks.</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Supplier management requires checking deliveries for temperature, expiry, and packaging integrity before accepting goods.</a:t>
            </a:r>
          </a:p>
          <a:p>
            <a:pPr lvl="0" algn="just">
              <a:spcAft>
                <a:spcPts val="200"/>
              </a:spcAft>
              <a:tabLst>
                <a:tab pos="457200" algn="l"/>
              </a:tabLst>
            </a:pPr>
            <a:r>
              <a:rPr lang="en-US" sz="1800" dirty="0">
                <a:effectLst/>
                <a:latin typeface="Times New Roman" panose="02020603050405020304" pitchFamily="18" charset="0"/>
                <a:ea typeface="Arial" panose="020B0604020202020204" pitchFamily="34" charset="0"/>
              </a:rPr>
              <a:t>	•	A strong traceability system is both a safety net and a compliance requirement.</a:t>
            </a:r>
          </a:p>
        </p:txBody>
      </p:sp>
      <p:grpSp>
        <p:nvGrpSpPr>
          <p:cNvPr id="3" name="Group 2">
            <a:extLst>
              <a:ext uri="{FF2B5EF4-FFF2-40B4-BE49-F238E27FC236}">
                <a16:creationId xmlns:a16="http://schemas.microsoft.com/office/drawing/2014/main" id="{32C263AB-735C-4E4F-B5FD-ED1C74F218F8}"/>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7C590424-0635-9656-F8E9-542F4683D6FF}"/>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C7191DA6-0760-6E20-3B86-5B93CF566CAD}"/>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3F58D5E-1A8F-0125-888C-324A0A5FCAA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E153425B-84BC-F093-2DEA-2A3351EC534B}"/>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A670AD77-D9DD-4AC6-03B3-776324AC6A7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0DE40FCA-AF0D-D80A-84C4-26586A5ECF8F}"/>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FOOD SAFETY &amp; HYGIENE PRACTICES</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4B4D0E10-048B-FC78-AFF8-E406E166FF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AA5326C-4D65-18F6-0863-EDF4E53769C7}"/>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30884B5-CA45-E43A-8E7A-E19B3D39239B}"/>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6C78B5C-6C27-7420-DD31-B9FB190DEFBF}"/>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83732E2-649B-8F76-E040-DAF54035BE01}"/>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991B7A6-A129-2E01-3811-BA8B501A3BE5}"/>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42918000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1321</TotalTime>
  <Words>987</Words>
  <Application>Microsoft Office PowerPoint</Application>
  <PresentationFormat>Ekran Gösterisi (4:3)</PresentationFormat>
  <Paragraphs>210</Paragraphs>
  <Slides>25</Slides>
  <Notes>20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Calibri</vt:lpstr>
      <vt:lpstr>CharterBT-Roman</vt:lpstr>
      <vt:lpstr>coranto-2</vt:lpstr>
      <vt:lpstr>Palatino-Roman</vt:lpstr>
      <vt:lpstr>Times New Roman</vt:lpstr>
      <vt:lpstr>Office Theme</vt:lpstr>
      <vt:lpstr>MARitime Soft Skills for Onboard Healthy Nutrition and CULinary Arts in Seagoing Services – CUL-MAR-Skills</vt:lpstr>
      <vt:lpstr>Learning outcomes of the week </vt:lpstr>
      <vt:lpstr>HACCP: The Industry Framework</vt:lpstr>
      <vt:lpstr>Content of the course </vt:lpstr>
      <vt:lpstr>Common Knowledge Gaps Among Seafarers</vt:lpstr>
      <vt:lpstr>Cross-Contamination Risks</vt:lpstr>
      <vt:lpstr>PowerPoint Sunusu</vt:lpstr>
      <vt:lpstr>Temperature Control Failures</vt:lpstr>
      <vt:lpstr>Traceability and Supplier Management</vt:lpstr>
      <vt:lpstr>PowerPoint Sunusu</vt:lpstr>
      <vt:lpstr>Facility and Equipment Limitations</vt:lpstr>
      <vt:lpstr>Personal Hygiene Standards</vt:lpstr>
      <vt:lpstr>PowerPoint Sunusu</vt:lpstr>
      <vt:lpstr>Safe Storage Practices</vt:lpstr>
      <vt:lpstr>Cooking and Thawing Rules</vt:lpstr>
      <vt:lpstr>Cleaning and Disinfection Protocols</vt:lpstr>
      <vt:lpstr>Waste Management Practices</vt:lpstr>
      <vt:lpstr>PowerPoint Sunusu</vt:lpstr>
      <vt:lpstr>Foodborne Pathogens to Watch</vt:lpstr>
      <vt:lpstr> Daily Hygiene Routines</vt:lpstr>
      <vt:lpstr>Illness Reporting and Outbreak Management</vt:lpstr>
      <vt:lpstr> Building a Food Safety Culture</vt:lpstr>
      <vt:lpstr>PowerPoint Sunusu</vt:lpstr>
      <vt:lpstr>Key Takeaways and 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Uğur KAÇAN</cp:lastModifiedBy>
  <cp:revision>58</cp:revision>
  <dcterms:created xsi:type="dcterms:W3CDTF">2023-11-02T13:43:46Z</dcterms:created>
  <dcterms:modified xsi:type="dcterms:W3CDTF">2025-10-05T11:17:16Z</dcterms:modified>
</cp:coreProperties>
</file>