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51" r:id="rId1"/>
  </p:sldMasterIdLst>
  <p:notesMasterIdLst>
    <p:notesMasterId r:id="rId9"/>
  </p:notesMasterIdLst>
  <p:handoutMasterIdLst>
    <p:handoutMasterId r:id="rId10"/>
  </p:handoutMasterIdLst>
  <p:sldIdLst>
    <p:sldId id="1370" r:id="rId2"/>
    <p:sldId id="1371" r:id="rId3"/>
    <p:sldId id="1372" r:id="rId4"/>
    <p:sldId id="1373" r:id="rId5"/>
    <p:sldId id="1374" r:id="rId6"/>
    <p:sldId id="1375" r:id="rId7"/>
    <p:sldId id="1376" r:id="rId8"/>
  </p:sldIdLst>
  <p:sldSz cx="9144000" cy="6858000" type="screen4x3"/>
  <p:notesSz cx="9979025" cy="6834188"/>
  <p:defaultTextStyle>
    <a:defPPr>
      <a:defRPr lang="tr-TR"/>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153">
          <p15:clr>
            <a:srgbClr val="A4A3A4"/>
          </p15:clr>
        </p15:guide>
        <p15:guide id="2" pos="314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00"/>
    <a:srgbClr val="FFFF00"/>
    <a:srgbClr val="FFCC66"/>
    <a:srgbClr val="EFF9F9"/>
    <a:srgbClr val="00FFFF"/>
    <a:srgbClr val="99CC00"/>
    <a:srgbClr val="0033CC"/>
    <a:srgbClr val="FF0000"/>
    <a:srgbClr val="F4EE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59" autoAdjust="0"/>
    <p:restoredTop sz="73070" autoAdjust="0"/>
  </p:normalViewPr>
  <p:slideViewPr>
    <p:cSldViewPr>
      <p:cViewPr varScale="1">
        <p:scale>
          <a:sx n="47" d="100"/>
          <a:sy n="47" d="100"/>
        </p:scale>
        <p:origin x="-36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40" d="100"/>
        <a:sy n="140" d="100"/>
      </p:scale>
      <p:origin x="0" y="0"/>
    </p:cViewPr>
  </p:sorterViewPr>
  <p:notesViewPr>
    <p:cSldViewPr>
      <p:cViewPr varScale="1">
        <p:scale>
          <a:sx n="74" d="100"/>
          <a:sy n="74" d="100"/>
        </p:scale>
        <p:origin x="-132" y="-102"/>
      </p:cViewPr>
      <p:guideLst>
        <p:guide orient="horz" pos="2153"/>
        <p:guide pos="3143"/>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8962" name="Rectangle 2"/>
          <p:cNvSpPr>
            <a:spLocks noGrp="1" noChangeArrowheads="1"/>
          </p:cNvSpPr>
          <p:nvPr>
            <p:ph type="hdr" sz="quarter"/>
          </p:nvPr>
        </p:nvSpPr>
        <p:spPr bwMode="auto">
          <a:xfrm>
            <a:off x="0" y="0"/>
            <a:ext cx="4323378" cy="3418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tr-TR"/>
          </a:p>
        </p:txBody>
      </p:sp>
      <p:sp>
        <p:nvSpPr>
          <p:cNvPr id="168963" name="Rectangle 3"/>
          <p:cNvSpPr>
            <a:spLocks noGrp="1" noChangeArrowheads="1"/>
          </p:cNvSpPr>
          <p:nvPr>
            <p:ph type="dt" sz="quarter" idx="1"/>
          </p:nvPr>
        </p:nvSpPr>
        <p:spPr bwMode="auto">
          <a:xfrm>
            <a:off x="5652399" y="0"/>
            <a:ext cx="4325002" cy="3418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tr-TR"/>
          </a:p>
        </p:txBody>
      </p:sp>
      <p:sp>
        <p:nvSpPr>
          <p:cNvPr id="168964" name="Rectangle 4"/>
          <p:cNvSpPr>
            <a:spLocks noGrp="1" noChangeArrowheads="1"/>
          </p:cNvSpPr>
          <p:nvPr>
            <p:ph type="ftr" sz="quarter" idx="2"/>
          </p:nvPr>
        </p:nvSpPr>
        <p:spPr bwMode="auto">
          <a:xfrm>
            <a:off x="0" y="6490738"/>
            <a:ext cx="4323378" cy="34186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tr-TR"/>
          </a:p>
        </p:txBody>
      </p:sp>
      <p:sp>
        <p:nvSpPr>
          <p:cNvPr id="168965" name="Rectangle 5"/>
          <p:cNvSpPr>
            <a:spLocks noGrp="1" noChangeArrowheads="1"/>
          </p:cNvSpPr>
          <p:nvPr>
            <p:ph type="sldNum" sz="quarter" idx="3"/>
          </p:nvPr>
        </p:nvSpPr>
        <p:spPr bwMode="auto">
          <a:xfrm>
            <a:off x="5652399" y="6490738"/>
            <a:ext cx="4325002" cy="34186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E0B32A7C-8AF4-4464-BC46-CCF0308E7B8D}" type="slidenum">
              <a:rPr lang="tr-TR"/>
              <a:pPr>
                <a:defRPr/>
              </a:pPr>
              <a:t>‹#›</a:t>
            </a:fld>
            <a:endParaRPr lang="tr-TR"/>
          </a:p>
        </p:txBody>
      </p:sp>
    </p:spTree>
    <p:extLst>
      <p:ext uri="{BB962C8B-B14F-4D97-AF65-F5344CB8AC3E}">
        <p14:creationId xmlns:p14="http://schemas.microsoft.com/office/powerpoint/2010/main" xmlns="" val="145001405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9010" name="Rectangle 2"/>
          <p:cNvSpPr>
            <a:spLocks noGrp="1" noChangeArrowheads="1"/>
          </p:cNvSpPr>
          <p:nvPr>
            <p:ph type="hdr" sz="quarter"/>
          </p:nvPr>
        </p:nvSpPr>
        <p:spPr bwMode="auto">
          <a:xfrm>
            <a:off x="0" y="0"/>
            <a:ext cx="4323378" cy="3418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tr-TR"/>
          </a:p>
        </p:txBody>
      </p:sp>
      <p:sp>
        <p:nvSpPr>
          <p:cNvPr id="299011" name="Rectangle 3"/>
          <p:cNvSpPr>
            <a:spLocks noGrp="1" noChangeArrowheads="1"/>
          </p:cNvSpPr>
          <p:nvPr>
            <p:ph type="dt" idx="1"/>
          </p:nvPr>
        </p:nvSpPr>
        <p:spPr bwMode="auto">
          <a:xfrm>
            <a:off x="5652399" y="0"/>
            <a:ext cx="4325002" cy="3418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tr-TR"/>
          </a:p>
        </p:txBody>
      </p:sp>
      <p:sp>
        <p:nvSpPr>
          <p:cNvPr id="46084" name="Rectangle 4"/>
          <p:cNvSpPr>
            <a:spLocks noGrp="1" noRot="1" noChangeAspect="1" noChangeArrowheads="1" noTextEdit="1"/>
          </p:cNvSpPr>
          <p:nvPr>
            <p:ph type="sldImg" idx="2"/>
          </p:nvPr>
        </p:nvSpPr>
        <p:spPr bwMode="auto">
          <a:xfrm>
            <a:off x="3282950" y="512763"/>
            <a:ext cx="3417888" cy="2562225"/>
          </a:xfrm>
          <a:prstGeom prst="rect">
            <a:avLst/>
          </a:prstGeom>
          <a:noFill/>
          <a:ln w="9525">
            <a:solidFill>
              <a:srgbClr val="000000"/>
            </a:solidFill>
            <a:miter lim="800000"/>
            <a:headEnd/>
            <a:tailEnd/>
          </a:ln>
        </p:spPr>
      </p:sp>
      <p:sp>
        <p:nvSpPr>
          <p:cNvPr id="299013" name="Rectangle 5"/>
          <p:cNvSpPr>
            <a:spLocks noGrp="1" noChangeArrowheads="1"/>
          </p:cNvSpPr>
          <p:nvPr>
            <p:ph type="body" sz="quarter" idx="3"/>
          </p:nvPr>
        </p:nvSpPr>
        <p:spPr bwMode="auto">
          <a:xfrm>
            <a:off x="997578" y="3246161"/>
            <a:ext cx="7983870" cy="307522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noProof="0" smtClean="0"/>
              <a:t>Click to edit Master text styles</a:t>
            </a:r>
          </a:p>
          <a:p>
            <a:pPr lvl="1"/>
            <a:r>
              <a:rPr lang="tr-TR" noProof="0" smtClean="0"/>
              <a:t>Second level</a:t>
            </a:r>
          </a:p>
          <a:p>
            <a:pPr lvl="2"/>
            <a:r>
              <a:rPr lang="tr-TR" noProof="0" smtClean="0"/>
              <a:t>Third level</a:t>
            </a:r>
          </a:p>
          <a:p>
            <a:pPr lvl="3"/>
            <a:r>
              <a:rPr lang="tr-TR" noProof="0" smtClean="0"/>
              <a:t>Fourth level</a:t>
            </a:r>
          </a:p>
          <a:p>
            <a:pPr lvl="4"/>
            <a:r>
              <a:rPr lang="tr-TR" noProof="0" smtClean="0"/>
              <a:t>Fifth level</a:t>
            </a:r>
          </a:p>
        </p:txBody>
      </p:sp>
      <p:sp>
        <p:nvSpPr>
          <p:cNvPr id="299014" name="Rectangle 6"/>
          <p:cNvSpPr>
            <a:spLocks noGrp="1" noChangeArrowheads="1"/>
          </p:cNvSpPr>
          <p:nvPr>
            <p:ph type="ftr" sz="quarter" idx="4"/>
          </p:nvPr>
        </p:nvSpPr>
        <p:spPr bwMode="auto">
          <a:xfrm>
            <a:off x="0" y="6490738"/>
            <a:ext cx="4323378" cy="34186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tr-TR"/>
          </a:p>
        </p:txBody>
      </p:sp>
      <p:sp>
        <p:nvSpPr>
          <p:cNvPr id="299015" name="Rectangle 7"/>
          <p:cNvSpPr>
            <a:spLocks noGrp="1" noChangeArrowheads="1"/>
          </p:cNvSpPr>
          <p:nvPr>
            <p:ph type="sldNum" sz="quarter" idx="5"/>
          </p:nvPr>
        </p:nvSpPr>
        <p:spPr bwMode="auto">
          <a:xfrm>
            <a:off x="5652399" y="6490738"/>
            <a:ext cx="4325002" cy="34186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5C5F69A7-BB6B-4972-A66D-B37668A31147}" type="slidenum">
              <a:rPr lang="tr-TR"/>
              <a:pPr>
                <a:defRPr/>
              </a:pPr>
              <a:t>‹#›</a:t>
            </a:fld>
            <a:endParaRPr lang="tr-TR"/>
          </a:p>
        </p:txBody>
      </p:sp>
    </p:spTree>
    <p:extLst>
      <p:ext uri="{BB962C8B-B14F-4D97-AF65-F5344CB8AC3E}">
        <p14:creationId xmlns:p14="http://schemas.microsoft.com/office/powerpoint/2010/main" xmlns="" val="391357409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a:solidFill>
                  <a:srgbClr val="000000"/>
                </a:solidFill>
              </a:rPr>
              <a:pPr>
                <a:defRPr/>
              </a:pPr>
              <a:t>1</a:t>
            </a:fld>
            <a:endParaRPr lang="tr-TR">
              <a:solidFill>
                <a:srgbClr val="000000"/>
              </a:solidFill>
            </a:endParaRPr>
          </a:p>
        </p:txBody>
      </p:sp>
    </p:spTree>
    <p:extLst>
      <p:ext uri="{BB962C8B-B14F-4D97-AF65-F5344CB8AC3E}">
        <p14:creationId xmlns:p14="http://schemas.microsoft.com/office/powerpoint/2010/main" xmlns="" val="14814081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a:solidFill>
                  <a:srgbClr val="000000"/>
                </a:solidFill>
              </a:rPr>
              <a:pPr>
                <a:defRPr/>
              </a:pPr>
              <a:t>5</a:t>
            </a:fld>
            <a:endParaRPr lang="tr-TR">
              <a:solidFill>
                <a:srgbClr val="000000"/>
              </a:solidFill>
            </a:endParaRPr>
          </a:p>
        </p:txBody>
      </p:sp>
    </p:spTree>
    <p:extLst>
      <p:ext uri="{BB962C8B-B14F-4D97-AF65-F5344CB8AC3E}">
        <p14:creationId xmlns:p14="http://schemas.microsoft.com/office/powerpoint/2010/main" xmlns="" val="25050594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719608786"/>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47"/>
            </a:gs>
            <a:gs pos="50000">
              <a:srgbClr val="000099"/>
            </a:gs>
            <a:gs pos="100000">
              <a:srgbClr val="000047"/>
            </a:gs>
          </a:gsLst>
          <a:lin ang="5400000" scaled="1"/>
        </a:gradFill>
        <a:effectLst/>
      </p:bgPr>
    </p:bg>
    <p:spTree>
      <p:nvGrpSpPr>
        <p:cNvPr id="1" name=""/>
        <p:cNvGrpSpPr/>
        <p:nvPr/>
      </p:nvGrpSpPr>
      <p:grpSpPr>
        <a:xfrm>
          <a:off x="0" y="0"/>
          <a:ext cx="0" cy="0"/>
          <a:chOff x="0" y="0"/>
          <a:chExt cx="0" cy="0"/>
        </a:xfrm>
      </p:grpSpPr>
      <p:sp>
        <p:nvSpPr>
          <p:cNvPr id="15" name="Rectangle 14"/>
          <p:cNvSpPr/>
          <p:nvPr userDrawn="1"/>
        </p:nvSpPr>
        <p:spPr bwMode="auto">
          <a:xfrm>
            <a:off x="0" y="0"/>
            <a:ext cx="9144000" cy="936104"/>
          </a:xfrm>
          <a:prstGeom prst="rect">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charset="0"/>
            </a:endParaRPr>
          </a:p>
        </p:txBody>
      </p:sp>
      <p:sp>
        <p:nvSpPr>
          <p:cNvPr id="533508" name="Text Box 4"/>
          <p:cNvSpPr txBox="1">
            <a:spLocks noChangeArrowheads="1"/>
          </p:cNvSpPr>
          <p:nvPr/>
        </p:nvSpPr>
        <p:spPr bwMode="auto">
          <a:xfrm>
            <a:off x="0" y="0"/>
            <a:ext cx="9144000" cy="6824662"/>
          </a:xfrm>
          <a:prstGeom prst="rect">
            <a:avLst/>
          </a:prstGeom>
          <a:noFill/>
          <a:ln w="76200" cmpd="tri">
            <a:solidFill>
              <a:schemeClr val="tx1"/>
            </a:solidFill>
            <a:miter lim="800000"/>
            <a:headEnd/>
            <a:tailEnd/>
          </a:ln>
          <a:effectLst/>
        </p:spPr>
        <p:txBody>
          <a:bodyPr/>
          <a:lstStyle/>
          <a:p>
            <a:pPr algn="ctr" eaLnBrk="1" hangingPunct="1">
              <a:defRPr/>
            </a:pPr>
            <a:endParaRPr lang="en-US" sz="1600" dirty="0">
              <a:latin typeface="Tahoma" pitchFamily="34" charset="0"/>
            </a:endParaRPr>
          </a:p>
        </p:txBody>
      </p:sp>
      <p:pic>
        <p:nvPicPr>
          <p:cNvPr id="8" name="Picture 7"/>
          <p:cNvPicPr/>
          <p:nvPr userDrawn="1"/>
        </p:nvPicPr>
        <p:blipFill>
          <a:blip r:embed="rId6" cstate="print"/>
          <a:srcRect/>
          <a:stretch>
            <a:fillRect/>
          </a:stretch>
        </p:blipFill>
        <p:spPr bwMode="auto">
          <a:xfrm>
            <a:off x="2565070" y="0"/>
            <a:ext cx="1070826" cy="904875"/>
          </a:xfrm>
          <a:prstGeom prst="rect">
            <a:avLst/>
          </a:prstGeom>
          <a:noFill/>
          <a:ln w="9525">
            <a:noFill/>
            <a:miter lim="800000"/>
            <a:headEnd/>
            <a:tailEnd/>
          </a:ln>
        </p:spPr>
      </p:pic>
      <p:pic>
        <p:nvPicPr>
          <p:cNvPr id="10" name="Picture 9"/>
          <p:cNvPicPr/>
          <p:nvPr userDrawn="1"/>
        </p:nvPicPr>
        <p:blipFill>
          <a:blip r:embed="rId7" cstate="print"/>
          <a:srcRect/>
          <a:stretch>
            <a:fillRect/>
          </a:stretch>
        </p:blipFill>
        <p:spPr bwMode="auto">
          <a:xfrm>
            <a:off x="4211960" y="-27384"/>
            <a:ext cx="3168352" cy="908720"/>
          </a:xfrm>
          <a:prstGeom prst="rect">
            <a:avLst/>
          </a:prstGeom>
          <a:noFill/>
          <a:ln w="9525">
            <a:noFill/>
            <a:miter lim="800000"/>
            <a:headEnd/>
            <a:tailEnd/>
          </a:ln>
        </p:spPr>
      </p:pic>
      <p:pic>
        <p:nvPicPr>
          <p:cNvPr id="12" name="Picture 11"/>
          <p:cNvPicPr/>
          <p:nvPr userDrawn="1"/>
        </p:nvPicPr>
        <p:blipFill>
          <a:blip r:embed="rId8" cstate="print"/>
          <a:srcRect/>
          <a:stretch>
            <a:fillRect/>
          </a:stretch>
        </p:blipFill>
        <p:spPr bwMode="auto">
          <a:xfrm>
            <a:off x="7524328" y="0"/>
            <a:ext cx="1460666" cy="908720"/>
          </a:xfrm>
          <a:prstGeom prst="rect">
            <a:avLst/>
          </a:prstGeom>
          <a:noFill/>
          <a:ln w="9525">
            <a:noFill/>
            <a:miter lim="800000"/>
            <a:headEnd/>
            <a:tailEnd/>
          </a:ln>
        </p:spPr>
      </p:pic>
      <p:pic>
        <p:nvPicPr>
          <p:cNvPr id="13" name="Picture 12"/>
          <p:cNvPicPr/>
          <p:nvPr userDrawn="1"/>
        </p:nvPicPr>
        <p:blipFill>
          <a:blip r:embed="rId9" cstate="print">
            <a:extLst>
              <a:ext uri="{28A0092B-C50C-407E-A947-70E740481C1C}">
                <a14:useLocalDpi xmlns:a14="http://schemas.microsoft.com/office/drawing/2010/main" xmlns="" val="0"/>
              </a:ext>
            </a:extLst>
          </a:blip>
          <a:srcRect/>
          <a:stretch>
            <a:fillRect/>
          </a:stretch>
        </p:blipFill>
        <p:spPr bwMode="auto">
          <a:xfrm>
            <a:off x="392909" y="133288"/>
            <a:ext cx="1828800" cy="587375"/>
          </a:xfrm>
          <a:prstGeom prst="rect">
            <a:avLst/>
          </a:prstGeom>
          <a:noFill/>
          <a:ln>
            <a:noFill/>
          </a:ln>
        </p:spPr>
      </p:pic>
    </p:spTree>
  </p:cSld>
  <p:clrMap bg1="dk2" tx1="lt1" bg2="dk1" tx2="lt2" accent1="accent1" accent2="accent2" accent3="accent3" accent4="accent4" accent5="accent5" accent6="accent6" hlink="hlink" folHlink="folHlink"/>
  <p:sldLayoutIdLst>
    <p:sldLayoutId id="2147483664" r:id="rId1"/>
    <p:sldLayoutId id="2147483663" r:id="rId2"/>
    <p:sldLayoutId id="2147483653" r:id="rId3"/>
    <p:sldLayoutId id="2147483665" r:id="rId4"/>
  </p:sldLayoutIdLst>
  <p:transition/>
  <p:timing>
    <p:tnLst>
      <p:par>
        <p:cTn id="1" dur="indefinite" restart="never" nodeType="tmRoot"/>
      </p:par>
    </p:tnLst>
  </p:timing>
  <p:hf hdr="0"/>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656010"/>
          </a:xfrm>
        </p:spPr>
        <p:txBody>
          <a:bodyPr/>
          <a:lstStyle/>
          <a:p>
            <a:pPr marL="0" indent="0">
              <a:buNone/>
            </a:pPr>
            <a:endParaRPr lang="tr-TR" sz="1800" dirty="0" smtClean="0">
              <a:effectLst/>
              <a:latin typeface="Arial" pitchFamily="34" charset="0"/>
              <a:cs typeface="Arial" pitchFamily="34" charset="0"/>
            </a:endParaRPr>
          </a:p>
          <a:p>
            <a:pPr lvl="0">
              <a:buNone/>
            </a:pPr>
            <a:r>
              <a:rPr lang="en-US" sz="1800" dirty="0" smtClean="0">
                <a:latin typeface="Arial" pitchFamily="34" charset="0"/>
                <a:cs typeface="Arial" pitchFamily="34" charset="0"/>
              </a:rPr>
              <a:t>	Your female colleague cadet has just finished her watch and wants to have some sunbathing onboard. She’s wearing a bikini and she’s preparing a towel. There is a surge of interest among fellow crew members who are gathering on the upper deck and have started commenting on her appearance. What would be your course of action in this situation? </a:t>
            </a:r>
          </a:p>
          <a:p>
            <a:pPr marL="800100" lvl="1" indent="-342900">
              <a:buFont typeface="+mj-lt"/>
              <a:buAutoNum type="alphaLcParenR"/>
            </a:pPr>
            <a:r>
              <a:rPr lang="en-US" sz="1800" dirty="0" smtClean="0">
                <a:latin typeface="Arial" pitchFamily="34" charset="0"/>
                <a:cs typeface="Arial" pitchFamily="34" charset="0"/>
              </a:rPr>
              <a:t>I tell her that her behavior is inappropriate and ask her to put on some clothes.</a:t>
            </a:r>
          </a:p>
          <a:p>
            <a:pPr marL="800100" lvl="1" indent="-342900">
              <a:buFont typeface="+mj-lt"/>
              <a:buAutoNum type="alphaLcParenR"/>
            </a:pPr>
            <a:r>
              <a:rPr lang="en-US" sz="1800" dirty="0" smtClean="0">
                <a:latin typeface="Arial" pitchFamily="34" charset="0"/>
                <a:cs typeface="Arial" pitchFamily="34" charset="0"/>
              </a:rPr>
              <a:t>I do nothing. Everyone is allowed to do whatever they want in their free time.</a:t>
            </a:r>
          </a:p>
          <a:p>
            <a:pPr marL="800100" lvl="1" indent="-342900">
              <a:buFont typeface="+mj-lt"/>
              <a:buAutoNum type="alphaLcParenR"/>
            </a:pPr>
            <a:r>
              <a:rPr lang="en-US" sz="1800" dirty="0" smtClean="0">
                <a:latin typeface="Arial" pitchFamily="34" charset="0"/>
                <a:cs typeface="Arial" pitchFamily="34" charset="0"/>
              </a:rPr>
              <a:t>I tell my fellow crew members that their behavior is inappropriate.</a:t>
            </a:r>
          </a:p>
          <a:p>
            <a:pPr marL="800100" lvl="1" indent="-342900">
              <a:buFont typeface="+mj-lt"/>
              <a:buAutoNum type="alphaLcParenR"/>
            </a:pPr>
            <a:r>
              <a:rPr lang="en-US" sz="1800" dirty="0" smtClean="0">
                <a:latin typeface="Arial" pitchFamily="34" charset="0"/>
                <a:cs typeface="Arial" pitchFamily="34" charset="0"/>
              </a:rPr>
              <a:t>I report this situation to my superior.</a:t>
            </a:r>
          </a:p>
          <a:p>
            <a:pPr marL="800100" lvl="1" indent="-342900">
              <a:buFont typeface="+mj-lt"/>
              <a:buAutoNum type="alphaLcParenR"/>
            </a:pPr>
            <a:r>
              <a:rPr lang="en-US" sz="1800" dirty="0" smtClean="0">
                <a:latin typeface="Arial" pitchFamily="34" charset="0"/>
                <a:cs typeface="Arial" pitchFamily="34" charset="0"/>
              </a:rPr>
              <a:t>I join my fellow crew members in making comments about her. Integration with the rest of the crew is important for me.</a:t>
            </a:r>
          </a:p>
          <a:p>
            <a:pPr marL="800100" lvl="1" indent="-342900">
              <a:buFont typeface="+mj-lt"/>
              <a:buAutoNum type="alphaLcParenR"/>
            </a:pPr>
            <a:r>
              <a:rPr lang="en-US" sz="1800" dirty="0" smtClean="0">
                <a:latin typeface="Arial" pitchFamily="34" charset="0"/>
                <a:cs typeface="Arial" pitchFamily="34" charset="0"/>
              </a:rPr>
              <a:t>Other (please explain).</a:t>
            </a:r>
          </a:p>
          <a:p>
            <a:pPr marL="800100" lvl="1" indent="-342900">
              <a:buFont typeface="+mj-lt"/>
              <a:buAutoNum type="alphaLcParenR"/>
            </a:pPr>
            <a:endParaRPr lang="en-US" dirty="0" smtClean="0"/>
          </a:p>
          <a:p>
            <a:endParaRPr lang="tr-TR" sz="1800" dirty="0" smtClean="0">
              <a:effectLst/>
            </a:endParaRPr>
          </a:p>
        </p:txBody>
      </p:sp>
      <p:sp>
        <p:nvSpPr>
          <p:cNvPr id="4" name="Slide Number Placeholder 2"/>
          <p:cNvSpPr txBox="1">
            <a:spLocks/>
          </p:cNvSpPr>
          <p:nvPr/>
        </p:nvSpPr>
        <p:spPr>
          <a:xfrm>
            <a:off x="6876256" y="6381328"/>
            <a:ext cx="2133600" cy="365125"/>
          </a:xfrm>
          <a:prstGeom prst="rect">
            <a:avLst/>
          </a:prstGeom>
        </p:spPr>
        <p:txBody>
          <a:bodyPr/>
          <a:lstStyle>
            <a:defPPr>
              <a:defRPr lang="tr-TR"/>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a:r>
              <a:rPr lang="tr-TR" sz="1100" b="1" dirty="0" smtClean="0">
                <a:solidFill>
                  <a:srgbClr val="FFFFFF"/>
                </a:solidFill>
              </a:rPr>
              <a:t>2</a:t>
            </a:r>
            <a:endParaRPr lang="en-US" sz="1100" b="1" dirty="0">
              <a:solidFill>
                <a:srgbClr val="FFFFFF"/>
              </a:solidFill>
            </a:endParaRPr>
          </a:p>
        </p:txBody>
      </p:sp>
      <p:sp>
        <p:nvSpPr>
          <p:cNvPr id="2" name="Rectangle 1"/>
          <p:cNvSpPr/>
          <p:nvPr/>
        </p:nvSpPr>
        <p:spPr>
          <a:xfrm>
            <a:off x="2771800" y="1340768"/>
            <a:ext cx="3168352" cy="461665"/>
          </a:xfrm>
          <a:prstGeom prst="rect">
            <a:avLst/>
          </a:prstGeom>
        </p:spPr>
        <p:txBody>
          <a:bodyPr wrap="square">
            <a:spAutoFit/>
          </a:bodyPr>
          <a:lstStyle/>
          <a:p>
            <a:pPr algn="ctr"/>
            <a:r>
              <a:rPr lang="tr-TR" sz="2400" b="1" dirty="0">
                <a:solidFill>
                  <a:srgbClr val="FFFFFF"/>
                </a:solidFill>
              </a:rPr>
              <a:t>CASE STUDY </a:t>
            </a:r>
            <a:r>
              <a:rPr lang="tr-TR" sz="2400" b="1" dirty="0" smtClean="0">
                <a:solidFill>
                  <a:srgbClr val="FFFFFF"/>
                </a:solidFill>
              </a:rPr>
              <a:t>13</a:t>
            </a:r>
            <a:endParaRPr lang="tr-TR" sz="2400" b="1" dirty="0">
              <a:solidFill>
                <a:srgbClr val="FFFFFF"/>
              </a:solidFill>
            </a:endParaRPr>
          </a:p>
        </p:txBody>
      </p:sp>
    </p:spTree>
    <p:extLst>
      <p:ext uri="{BB962C8B-B14F-4D97-AF65-F5344CB8AC3E}">
        <p14:creationId xmlns:p14="http://schemas.microsoft.com/office/powerpoint/2010/main" xmlns="" val="2382785870"/>
      </p:ext>
    </p:extLst>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1142984"/>
            <a:ext cx="9144000" cy="504056"/>
          </a:xfrm>
        </p:spPr>
        <p:txBody>
          <a:bodyPr/>
          <a:lstStyle/>
          <a:p>
            <a:pPr algn="ctr"/>
            <a:r>
              <a:rPr lang="tr-TR" sz="2400" b="1" dirty="0" smtClean="0">
                <a:latin typeface="Arial" pitchFamily="34" charset="0"/>
                <a:cs typeface="Arial" pitchFamily="34" charset="0"/>
              </a:rPr>
              <a:t>CASE STUDY </a:t>
            </a:r>
            <a:r>
              <a:rPr lang="tr-TR" sz="2400" b="1" dirty="0" smtClean="0">
                <a:latin typeface="Arial" pitchFamily="34" charset="0"/>
                <a:cs typeface="Arial" pitchFamily="34" charset="0"/>
              </a:rPr>
              <a:t> 14</a:t>
            </a:r>
            <a:r>
              <a:rPr lang="tr-TR" sz="2800" dirty="0" smtClean="0">
                <a:effectLst/>
                <a:latin typeface="Arial Black" pitchFamily="34" charset="0"/>
              </a:rPr>
              <a:t/>
            </a:r>
            <a:br>
              <a:rPr lang="tr-TR" sz="2800" dirty="0" smtClean="0">
                <a:effectLst/>
                <a:latin typeface="Arial Black" pitchFamily="34" charset="0"/>
              </a:rPr>
            </a:br>
            <a:r>
              <a:rPr lang="tr-TR" sz="2800" dirty="0" smtClean="0">
                <a:effectLst/>
                <a:latin typeface="Arial Black" pitchFamily="34" charset="0"/>
              </a:rPr>
              <a:t/>
            </a:r>
            <a:br>
              <a:rPr lang="tr-TR" sz="2800" dirty="0" smtClean="0">
                <a:effectLst/>
                <a:latin typeface="Arial Black" pitchFamily="34" charset="0"/>
              </a:rPr>
            </a:br>
            <a:endParaRPr lang="tr-TR" sz="2800" dirty="0">
              <a:effectLst/>
              <a:latin typeface="Arial Black" pitchFamily="34" charset="0"/>
            </a:endParaRPr>
          </a:p>
        </p:txBody>
      </p:sp>
      <p:sp>
        <p:nvSpPr>
          <p:cNvPr id="7" name="Content Placeholder 6"/>
          <p:cNvSpPr>
            <a:spLocks noGrp="1"/>
          </p:cNvSpPr>
          <p:nvPr>
            <p:ph idx="1"/>
          </p:nvPr>
        </p:nvSpPr>
        <p:spPr>
          <a:xfrm>
            <a:off x="457200" y="1772816"/>
            <a:ext cx="8229600" cy="4353347"/>
          </a:xfrm>
        </p:spPr>
        <p:txBody>
          <a:bodyPr/>
          <a:lstStyle/>
          <a:p>
            <a:pPr lvl="0">
              <a:buNone/>
            </a:pPr>
            <a:r>
              <a:rPr lang="en-US" sz="2000" dirty="0" smtClean="0">
                <a:latin typeface="Arial" pitchFamily="34" charset="0"/>
                <a:cs typeface="Arial" pitchFamily="34" charset="0"/>
              </a:rPr>
              <a:t>	In the office room/mess/common room a calendar with photographs of women exposing their features in provocative poses has been put on the wall. How do you feel about it?</a:t>
            </a:r>
          </a:p>
          <a:p>
            <a:pPr marL="914400" lvl="1" indent="-457200">
              <a:buFont typeface="+mj-lt"/>
              <a:buAutoNum type="alphaLcParenR"/>
            </a:pPr>
            <a:r>
              <a:rPr lang="en-US" sz="2000" dirty="0" smtClean="0">
                <a:latin typeface="Arial" pitchFamily="34" charset="0"/>
                <a:cs typeface="Arial" pitchFamily="34" charset="0"/>
              </a:rPr>
              <a:t>I don’t care about it. This is a common space where everyone can feel at ease.</a:t>
            </a:r>
          </a:p>
          <a:p>
            <a:pPr marL="914400" lvl="1" indent="-457200">
              <a:buFont typeface="+mj-lt"/>
              <a:buAutoNum type="alphaLcParenR"/>
            </a:pPr>
            <a:r>
              <a:rPr lang="en-US" sz="2000" dirty="0" smtClean="0">
                <a:latin typeface="Arial" pitchFamily="34" charset="0"/>
                <a:cs typeface="Arial" pitchFamily="34" charset="0"/>
              </a:rPr>
              <a:t>It’s ok for me. The photos in that calendar have an esthetic value for me.</a:t>
            </a:r>
          </a:p>
          <a:p>
            <a:pPr marL="914400" lvl="1" indent="-457200">
              <a:buFont typeface="+mj-lt"/>
              <a:buAutoNum type="alphaLcParenR"/>
            </a:pPr>
            <a:r>
              <a:rPr lang="en-US" sz="2000" dirty="0" smtClean="0">
                <a:latin typeface="Arial" pitchFamily="34" charset="0"/>
                <a:cs typeface="Arial" pitchFamily="34" charset="0"/>
              </a:rPr>
              <a:t>It’s ok for me, if there are no women among the crew members.</a:t>
            </a:r>
          </a:p>
          <a:p>
            <a:pPr marL="914400" lvl="1" indent="-457200">
              <a:buFont typeface="+mj-lt"/>
              <a:buAutoNum type="alphaLcParenR"/>
            </a:pPr>
            <a:r>
              <a:rPr lang="en-US" sz="2000" dirty="0" smtClean="0">
                <a:latin typeface="Arial" pitchFamily="34" charset="0"/>
                <a:cs typeface="Arial" pitchFamily="34" charset="0"/>
              </a:rPr>
              <a:t>I don’t feel ok. Such calendars are acceptable in private cabins but not in public space.</a:t>
            </a:r>
          </a:p>
          <a:p>
            <a:pPr marL="914400" lvl="1" indent="-457200">
              <a:buFont typeface="+mj-lt"/>
              <a:buAutoNum type="alphaLcParenR"/>
            </a:pPr>
            <a:r>
              <a:rPr lang="en-US" sz="2000" dirty="0" smtClean="0">
                <a:latin typeface="Arial" pitchFamily="34" charset="0"/>
                <a:cs typeface="Arial" pitchFamily="34" charset="0"/>
              </a:rPr>
              <a:t>I don’t feel ok. Such calendars should not be allowed at all.</a:t>
            </a:r>
          </a:p>
          <a:p>
            <a:pPr marL="914400" lvl="1" indent="-457200">
              <a:buFont typeface="+mj-lt"/>
              <a:buAutoNum type="alphaLcParenR"/>
            </a:pPr>
            <a:r>
              <a:rPr lang="en-US" sz="2000" dirty="0" smtClean="0">
                <a:latin typeface="Arial" pitchFamily="34" charset="0"/>
                <a:cs typeface="Arial" pitchFamily="34" charset="0"/>
              </a:rPr>
              <a:t>Other (please explain).</a:t>
            </a:r>
          </a:p>
          <a:p>
            <a:pPr marL="0" indent="0">
              <a:lnSpc>
                <a:spcPct val="150000"/>
              </a:lnSpc>
              <a:spcBef>
                <a:spcPts val="1200"/>
              </a:spcBef>
              <a:spcAft>
                <a:spcPts val="1200"/>
              </a:spcAft>
              <a:buNone/>
            </a:pPr>
            <a:endParaRPr lang="tr-TR" sz="2400" dirty="0" smtClean="0">
              <a:latin typeface="Arial Black" pitchFamily="34" charset="0"/>
              <a:cs typeface="Arial" pitchFamily="34" charset="0"/>
            </a:endParaRPr>
          </a:p>
          <a:p>
            <a:pPr marL="514350" indent="-514350">
              <a:spcBef>
                <a:spcPts val="1200"/>
              </a:spcBef>
              <a:spcAft>
                <a:spcPts val="1200"/>
              </a:spcAft>
              <a:buFont typeface="+mj-lt"/>
              <a:buAutoNum type="alphaUcPeriod"/>
            </a:pPr>
            <a:endParaRPr lang="tr-TR" sz="2400" dirty="0" smtClean="0">
              <a:latin typeface="Arial Black" pitchFamily="34" charset="0"/>
              <a:cs typeface="Arial" pitchFamily="34" charset="0"/>
            </a:endParaRPr>
          </a:p>
        </p:txBody>
      </p:sp>
      <p:sp>
        <p:nvSpPr>
          <p:cNvPr id="4" name="Slide Number Placeholder 2"/>
          <p:cNvSpPr txBox="1">
            <a:spLocks/>
          </p:cNvSpPr>
          <p:nvPr/>
        </p:nvSpPr>
        <p:spPr>
          <a:xfrm>
            <a:off x="6876256" y="6381328"/>
            <a:ext cx="2133600" cy="365125"/>
          </a:xfrm>
          <a:prstGeom prst="rect">
            <a:avLst/>
          </a:prstGeom>
        </p:spPr>
        <p:txBody>
          <a:bodyPr/>
          <a:lstStyle>
            <a:defPPr>
              <a:defRPr lang="tr-TR"/>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a:r>
              <a:rPr lang="tr-TR" sz="1100" b="1" dirty="0">
                <a:solidFill>
                  <a:srgbClr val="FFFFFF"/>
                </a:solidFill>
              </a:rPr>
              <a:t>3</a:t>
            </a:r>
            <a:endParaRPr lang="en-US" sz="1100" b="1" dirty="0">
              <a:solidFill>
                <a:srgbClr val="FFFFFF"/>
              </a:solidFill>
            </a:endParaRPr>
          </a:p>
        </p:txBody>
      </p:sp>
    </p:spTree>
    <p:extLst>
      <p:ext uri="{BB962C8B-B14F-4D97-AF65-F5344CB8AC3E}">
        <p14:creationId xmlns:p14="http://schemas.microsoft.com/office/powerpoint/2010/main" xmlns="" val="2153890152"/>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57158" y="1857364"/>
            <a:ext cx="8358246" cy="4401205"/>
          </a:xfrm>
          <a:prstGeom prst="rect">
            <a:avLst/>
          </a:prstGeom>
        </p:spPr>
        <p:txBody>
          <a:bodyPr wrap="square">
            <a:spAutoFit/>
          </a:bodyPr>
          <a:lstStyle/>
          <a:p>
            <a:pPr lvl="0" algn="just"/>
            <a:r>
              <a:rPr lang="en-US" sz="2000" dirty="0" smtClean="0"/>
              <a:t>Onboard heavy maintenance works have been commenced. Female seafarer/cadet is one of the crew members. Chief Officer/Petty Officer immediately delegates her to lighter jobs saying there are more appropriate for women. She insists on continuing heavy works saying she will manage, however her supervisor waves his hand in a deprecating gesture and sends her away. What would you do?</a:t>
            </a:r>
          </a:p>
          <a:p>
            <a:pPr marL="800100" lvl="1" indent="-342900" algn="just">
              <a:buFont typeface="+mj-lt"/>
              <a:buAutoNum type="alphaLcParenR"/>
            </a:pPr>
            <a:r>
              <a:rPr lang="en-US" sz="2000" dirty="0" smtClean="0"/>
              <a:t>I don’t react. This is my superior and this is his decision.</a:t>
            </a:r>
          </a:p>
          <a:p>
            <a:pPr marL="800100" lvl="1" indent="-342900" algn="just">
              <a:buFont typeface="+mj-lt"/>
              <a:buAutoNum type="alphaLcParenR"/>
            </a:pPr>
            <a:r>
              <a:rPr lang="en-US" sz="2000" dirty="0" smtClean="0"/>
              <a:t>I agree with my supervisor’s decision. Women are physically weaker and should not carry out certain tasks.</a:t>
            </a:r>
          </a:p>
          <a:p>
            <a:pPr marL="800100" lvl="1" indent="-342900" algn="just">
              <a:buFont typeface="+mj-lt"/>
              <a:buAutoNum type="alphaLcParenR"/>
            </a:pPr>
            <a:r>
              <a:rPr lang="en-US" sz="2000" dirty="0" smtClean="0"/>
              <a:t>I defend my female colleague and suggest she should stay in the male team.</a:t>
            </a:r>
          </a:p>
          <a:p>
            <a:pPr marL="800100" lvl="1" indent="-342900" algn="just">
              <a:buFont typeface="+mj-lt"/>
              <a:buAutoNum type="alphaLcParenR"/>
            </a:pPr>
            <a:r>
              <a:rPr lang="en-US" sz="2000" dirty="0" smtClean="0"/>
              <a:t>I suggest she should stay and offer my assistance if necessary.</a:t>
            </a:r>
          </a:p>
          <a:p>
            <a:pPr marL="800100" lvl="1" indent="-342900" algn="just">
              <a:buFont typeface="+mj-lt"/>
              <a:buAutoNum type="alphaLcParenR"/>
            </a:pPr>
            <a:r>
              <a:rPr lang="en-US" sz="2000" dirty="0" smtClean="0"/>
              <a:t>After finishing the task, I report about this situation to my superior.</a:t>
            </a:r>
          </a:p>
          <a:p>
            <a:pPr marL="800100" lvl="1" indent="-342900" algn="just">
              <a:buFont typeface="+mj-lt"/>
              <a:buAutoNum type="alphaLcParenR"/>
            </a:pPr>
            <a:r>
              <a:rPr lang="en-US" sz="2000" dirty="0" smtClean="0"/>
              <a:t>Other (please explain).</a:t>
            </a:r>
            <a:endParaRPr lang="en-US" sz="2000" dirty="0"/>
          </a:p>
        </p:txBody>
      </p:sp>
      <p:sp>
        <p:nvSpPr>
          <p:cNvPr id="3" name="Slide Number Placeholder 2"/>
          <p:cNvSpPr txBox="1">
            <a:spLocks/>
          </p:cNvSpPr>
          <p:nvPr/>
        </p:nvSpPr>
        <p:spPr>
          <a:xfrm>
            <a:off x="6876256" y="6381328"/>
            <a:ext cx="2133600" cy="365125"/>
          </a:xfrm>
          <a:prstGeom prst="rect">
            <a:avLst/>
          </a:prstGeom>
        </p:spPr>
        <p:txBody>
          <a:bodyPr/>
          <a:lstStyle>
            <a:defPPr>
              <a:defRPr lang="tr-TR"/>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a:r>
              <a:rPr lang="tr-TR" sz="1100" b="1" dirty="0" smtClean="0">
                <a:solidFill>
                  <a:srgbClr val="FFFFFF"/>
                </a:solidFill>
              </a:rPr>
              <a:t>4</a:t>
            </a:r>
            <a:endParaRPr lang="en-US" sz="1100" b="1" dirty="0">
              <a:solidFill>
                <a:srgbClr val="FFFFFF"/>
              </a:solidFill>
            </a:endParaRPr>
          </a:p>
        </p:txBody>
      </p:sp>
      <p:sp>
        <p:nvSpPr>
          <p:cNvPr id="4" name="Rectangle 3"/>
          <p:cNvSpPr/>
          <p:nvPr/>
        </p:nvSpPr>
        <p:spPr>
          <a:xfrm>
            <a:off x="1547664" y="1124745"/>
            <a:ext cx="6552728" cy="830997"/>
          </a:xfrm>
          <a:prstGeom prst="rect">
            <a:avLst/>
          </a:prstGeom>
        </p:spPr>
        <p:txBody>
          <a:bodyPr wrap="square">
            <a:spAutoFit/>
          </a:bodyPr>
          <a:lstStyle/>
          <a:p>
            <a:pPr algn="ctr"/>
            <a:r>
              <a:rPr lang="tr-TR" sz="2400" b="1" dirty="0" smtClean="0">
                <a:solidFill>
                  <a:srgbClr val="FFFFFF"/>
                </a:solidFill>
                <a:latin typeface="Arial" pitchFamily="34" charset="0"/>
                <a:cs typeface="Arial" pitchFamily="34" charset="0"/>
              </a:rPr>
              <a:t>CASE STUDY </a:t>
            </a:r>
            <a:r>
              <a:rPr lang="tr-TR" sz="2400" b="1" dirty="0" smtClean="0">
                <a:solidFill>
                  <a:srgbClr val="FFFFFF"/>
                </a:solidFill>
                <a:latin typeface="Arial" pitchFamily="34" charset="0"/>
                <a:cs typeface="Arial" pitchFamily="34" charset="0"/>
              </a:rPr>
              <a:t>15</a:t>
            </a:r>
            <a:endParaRPr lang="tr-TR" sz="2400" b="1" dirty="0" smtClean="0">
              <a:solidFill>
                <a:srgbClr val="FFFFFF"/>
              </a:solidFill>
              <a:latin typeface="Arial" pitchFamily="34" charset="0"/>
              <a:cs typeface="Arial" pitchFamily="34" charset="0"/>
            </a:endParaRPr>
          </a:p>
          <a:p>
            <a:endParaRPr lang="tr-TR" sz="2400" dirty="0">
              <a:solidFill>
                <a:srgbClr val="FFFFFF"/>
              </a:solidFill>
            </a:endParaRPr>
          </a:p>
        </p:txBody>
      </p:sp>
    </p:spTree>
    <p:extLst>
      <p:ext uri="{BB962C8B-B14F-4D97-AF65-F5344CB8AC3E}">
        <p14:creationId xmlns:p14="http://schemas.microsoft.com/office/powerpoint/2010/main" xmlns="" val="1400256602"/>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214422"/>
            <a:ext cx="8229600" cy="5214974"/>
          </a:xfrm>
        </p:spPr>
        <p:txBody>
          <a:bodyPr/>
          <a:lstStyle/>
          <a:p>
            <a:pPr algn="ctr">
              <a:buNone/>
            </a:pPr>
            <a:r>
              <a:rPr lang="tr-TR" sz="2400" b="1" dirty="0" smtClean="0">
                <a:latin typeface="Arial" pitchFamily="34" charset="0"/>
                <a:cs typeface="Arial" pitchFamily="34" charset="0"/>
              </a:rPr>
              <a:t>CASE STUDY </a:t>
            </a:r>
            <a:r>
              <a:rPr lang="tr-TR" sz="2400" b="1" dirty="0" smtClean="0">
                <a:latin typeface="Arial" pitchFamily="34" charset="0"/>
                <a:cs typeface="Arial" pitchFamily="34" charset="0"/>
              </a:rPr>
              <a:t>16</a:t>
            </a:r>
            <a:endParaRPr lang="tr-TR" sz="2400" b="1" dirty="0" smtClean="0">
              <a:latin typeface="Arial" pitchFamily="34" charset="0"/>
              <a:cs typeface="Arial" pitchFamily="34" charset="0"/>
            </a:endParaRPr>
          </a:p>
          <a:p>
            <a:pPr lvl="0" algn="just">
              <a:buNone/>
            </a:pPr>
            <a:r>
              <a:rPr lang="en-US" sz="2400" dirty="0" smtClean="0">
                <a:latin typeface="Arial" pitchFamily="34" charset="0"/>
                <a:cs typeface="Arial" pitchFamily="34" charset="0"/>
              </a:rPr>
              <a:t>	Short films presenting sexist jokes are distributed via social media by the crew members. How do you react?</a:t>
            </a:r>
          </a:p>
          <a:p>
            <a:pPr marL="914400" lvl="1" indent="-457200" algn="just">
              <a:buFont typeface="+mj-lt"/>
              <a:buAutoNum type="alphaLcParenR"/>
            </a:pPr>
            <a:r>
              <a:rPr lang="en-US" sz="2400" dirty="0" smtClean="0">
                <a:latin typeface="Arial" pitchFamily="34" charset="0"/>
                <a:cs typeface="Arial" pitchFamily="34" charset="0"/>
              </a:rPr>
              <a:t>I don’t do anything in particular as long as there is no pornography in it. We need some fun during</a:t>
            </a:r>
            <a:br>
              <a:rPr lang="en-US" sz="2400" dirty="0" smtClean="0">
                <a:latin typeface="Arial" pitchFamily="34" charset="0"/>
                <a:cs typeface="Arial" pitchFamily="34" charset="0"/>
              </a:rPr>
            </a:br>
            <a:r>
              <a:rPr lang="en-US" sz="2400" dirty="0" smtClean="0">
                <a:latin typeface="Arial" pitchFamily="34" charset="0"/>
                <a:cs typeface="Arial" pitchFamily="34" charset="0"/>
              </a:rPr>
              <a:t>a long cruise.</a:t>
            </a:r>
          </a:p>
          <a:p>
            <a:pPr marL="914400" lvl="1" indent="-457200" algn="just">
              <a:buFont typeface="+mj-lt"/>
              <a:buAutoNum type="alphaLcParenR"/>
            </a:pPr>
            <a:r>
              <a:rPr lang="en-US" sz="2400" dirty="0" smtClean="0">
                <a:latin typeface="Arial" pitchFamily="34" charset="0"/>
                <a:cs typeface="Arial" pitchFamily="34" charset="0"/>
              </a:rPr>
              <a:t>I don’t care provided there are no women onboard.</a:t>
            </a:r>
          </a:p>
          <a:p>
            <a:pPr marL="914400" lvl="1" indent="-457200" algn="just">
              <a:buFont typeface="+mj-lt"/>
              <a:buAutoNum type="alphaLcParenR"/>
            </a:pPr>
            <a:r>
              <a:rPr lang="en-US" sz="2400" dirty="0" smtClean="0">
                <a:latin typeface="Arial" pitchFamily="34" charset="0"/>
                <a:cs typeface="Arial" pitchFamily="34" charset="0"/>
              </a:rPr>
              <a:t>I report to my superior that such messages are absolutely inappropriate and ask to ban distributing them.</a:t>
            </a:r>
          </a:p>
          <a:p>
            <a:pPr marL="914400" lvl="1" indent="-457200" algn="just">
              <a:buFont typeface="+mj-lt"/>
              <a:buAutoNum type="alphaLcParenR"/>
            </a:pPr>
            <a:r>
              <a:rPr lang="en-US" sz="2400" dirty="0" smtClean="0">
                <a:latin typeface="Arial" pitchFamily="34" charset="0"/>
                <a:cs typeface="Arial" pitchFamily="34" charset="0"/>
              </a:rPr>
              <a:t>I organize a crew meeting to inform that such messages are inappropriate, offensive.</a:t>
            </a:r>
          </a:p>
          <a:p>
            <a:pPr marL="914400" lvl="1" indent="-457200" algn="just">
              <a:buFont typeface="+mj-lt"/>
              <a:buAutoNum type="alphaLcParenR"/>
            </a:pPr>
            <a:r>
              <a:rPr lang="en-US" sz="2400" dirty="0" smtClean="0">
                <a:solidFill>
                  <a:srgbClr val="FFFFFF"/>
                </a:solidFill>
                <a:effectLst/>
                <a:latin typeface="Arial" pitchFamily="34" charset="0"/>
                <a:ea typeface="+mn-ea"/>
                <a:cs typeface="Arial" pitchFamily="34" charset="0"/>
              </a:rPr>
              <a:t>Other (please explain).</a:t>
            </a:r>
            <a:endParaRPr lang="en-US" sz="2400" dirty="0">
              <a:solidFill>
                <a:srgbClr val="FFFFFF"/>
              </a:solidFill>
              <a:effectLst/>
              <a:latin typeface="Arial" pitchFamily="34" charset="0"/>
              <a:ea typeface="+mn-ea"/>
              <a:cs typeface="Arial" pitchFamily="34" charset="0"/>
            </a:endParaRPr>
          </a:p>
          <a:p>
            <a:pPr lvl="1" algn="just">
              <a:lnSpc>
                <a:spcPct val="150000"/>
              </a:lnSpc>
              <a:buNone/>
            </a:pPr>
            <a:endParaRPr lang="tr-TR" sz="1800" dirty="0">
              <a:solidFill>
                <a:srgbClr val="FFFFFF"/>
              </a:solidFill>
              <a:effectLst/>
              <a:latin typeface="Arial" pitchFamily="34" charset="0"/>
              <a:ea typeface="+mn-ea"/>
              <a:cs typeface="Arial" pitchFamily="34" charset="0"/>
            </a:endParaRPr>
          </a:p>
        </p:txBody>
      </p:sp>
      <p:sp>
        <p:nvSpPr>
          <p:cNvPr id="6" name="Slide Number Placeholder 2"/>
          <p:cNvSpPr txBox="1">
            <a:spLocks/>
          </p:cNvSpPr>
          <p:nvPr/>
        </p:nvSpPr>
        <p:spPr>
          <a:xfrm>
            <a:off x="6876256" y="6381328"/>
            <a:ext cx="2133600" cy="365125"/>
          </a:xfrm>
          <a:prstGeom prst="rect">
            <a:avLst/>
          </a:prstGeom>
        </p:spPr>
        <p:txBody>
          <a:bodyPr/>
          <a:lstStyle>
            <a:defPPr>
              <a:defRPr lang="tr-TR"/>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a:r>
              <a:rPr lang="tr-TR" sz="1100" b="1" dirty="0" smtClean="0">
                <a:solidFill>
                  <a:srgbClr val="FFFFFF"/>
                </a:solidFill>
              </a:rPr>
              <a:t>5</a:t>
            </a:r>
            <a:endParaRPr lang="en-US" sz="1100" b="1" dirty="0">
              <a:solidFill>
                <a:srgbClr val="FFFFFF"/>
              </a:solidFill>
            </a:endParaRPr>
          </a:p>
        </p:txBody>
      </p:sp>
    </p:spTree>
    <p:extLst>
      <p:ext uri="{BB962C8B-B14F-4D97-AF65-F5344CB8AC3E}">
        <p14:creationId xmlns:p14="http://schemas.microsoft.com/office/powerpoint/2010/main" xmlns="" val="2501281420"/>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68760"/>
            <a:ext cx="8229600" cy="5303512"/>
          </a:xfrm>
        </p:spPr>
        <p:txBody>
          <a:bodyPr/>
          <a:lstStyle/>
          <a:p>
            <a:pPr algn="ctr">
              <a:buNone/>
            </a:pPr>
            <a:r>
              <a:rPr lang="tr-TR" sz="2400" b="1" dirty="0" smtClean="0">
                <a:effectLst/>
                <a:latin typeface="Arial" pitchFamily="34" charset="0"/>
                <a:cs typeface="Arial" pitchFamily="34" charset="0"/>
              </a:rPr>
              <a:t>CASE STUDY </a:t>
            </a:r>
            <a:r>
              <a:rPr lang="tr-TR" sz="2400" b="1" dirty="0" smtClean="0">
                <a:effectLst/>
                <a:latin typeface="Arial" pitchFamily="34" charset="0"/>
                <a:cs typeface="Arial" pitchFamily="34" charset="0"/>
              </a:rPr>
              <a:t>17</a:t>
            </a:r>
            <a:endParaRPr lang="tr-TR" sz="2400" b="1" dirty="0" smtClean="0">
              <a:effectLst/>
              <a:latin typeface="Arial" pitchFamily="34" charset="0"/>
              <a:cs typeface="Arial" pitchFamily="34" charset="0"/>
            </a:endParaRPr>
          </a:p>
          <a:p>
            <a:pPr algn="ctr">
              <a:buNone/>
            </a:pPr>
            <a:endParaRPr lang="tr-TR" sz="2400" b="1" dirty="0">
              <a:effectLst/>
              <a:latin typeface="Arial" pitchFamily="34" charset="0"/>
              <a:cs typeface="Arial" pitchFamily="34" charset="0"/>
            </a:endParaRPr>
          </a:p>
          <a:p>
            <a:pPr lvl="0" algn="just">
              <a:buNone/>
            </a:pPr>
            <a:r>
              <a:rPr lang="en-US" sz="2000" dirty="0" smtClean="0">
                <a:latin typeface="Arial" pitchFamily="34" charset="0"/>
                <a:cs typeface="Arial" pitchFamily="34" charset="0"/>
              </a:rPr>
              <a:t>	Commanding officer/captain wants to know your opinion about prospective promotions among the crew members. He recommends that a women should be promoted to a post</a:t>
            </a:r>
            <a:br>
              <a:rPr lang="en-US" sz="2000" dirty="0" smtClean="0">
                <a:latin typeface="Arial" pitchFamily="34" charset="0"/>
                <a:cs typeface="Arial" pitchFamily="34" charset="0"/>
              </a:rPr>
            </a:br>
            <a:r>
              <a:rPr lang="en-US" sz="2000" dirty="0" smtClean="0">
                <a:latin typeface="Arial" pitchFamily="34" charset="0"/>
                <a:cs typeface="Arial" pitchFamily="34" charset="0"/>
              </a:rPr>
              <a:t>of a captain/commanding officer. What do you think about it.</a:t>
            </a:r>
          </a:p>
          <a:p>
            <a:pPr marL="914400" lvl="1" indent="-457200">
              <a:buFont typeface="+mj-lt"/>
              <a:buAutoNum type="alphaLcParenR"/>
            </a:pPr>
            <a:r>
              <a:rPr lang="en-US" sz="2000" dirty="0" smtClean="0">
                <a:latin typeface="Arial" pitchFamily="34" charset="0"/>
                <a:cs typeface="Arial" pitchFamily="34" charset="0"/>
              </a:rPr>
              <a:t>I fully support this promotion because more female should hold higher posts.</a:t>
            </a:r>
          </a:p>
          <a:p>
            <a:pPr marL="914400" lvl="1" indent="-457200">
              <a:buFont typeface="+mj-lt"/>
              <a:buAutoNum type="alphaLcParenR"/>
            </a:pPr>
            <a:r>
              <a:rPr lang="en-US" sz="2000" dirty="0" smtClean="0">
                <a:latin typeface="Arial" pitchFamily="34" charset="0"/>
                <a:cs typeface="Arial" pitchFamily="34" charset="0"/>
              </a:rPr>
              <a:t>I support the promotion as long as the candidate fulfill the requirements.</a:t>
            </a:r>
          </a:p>
          <a:p>
            <a:pPr marL="914400" lvl="1" indent="-457200">
              <a:buFont typeface="+mj-lt"/>
              <a:buAutoNum type="alphaLcParenR"/>
            </a:pPr>
            <a:r>
              <a:rPr lang="en-US" sz="2000" dirty="0" smtClean="0">
                <a:latin typeface="Arial" pitchFamily="34" charset="0"/>
                <a:cs typeface="Arial" pitchFamily="34" charset="0"/>
              </a:rPr>
              <a:t>I decline to express any opinions in order to avoid misunderstanding.</a:t>
            </a:r>
          </a:p>
          <a:p>
            <a:pPr marL="914400" lvl="1" indent="-457200">
              <a:buFont typeface="+mj-lt"/>
              <a:buAutoNum type="alphaLcParenR"/>
            </a:pPr>
            <a:r>
              <a:rPr lang="en-US" sz="2000" dirty="0" smtClean="0">
                <a:latin typeface="Arial" pitchFamily="34" charset="0"/>
                <a:cs typeface="Arial" pitchFamily="34" charset="0"/>
              </a:rPr>
              <a:t>I am against it. Ship belongs to men only. A woman can’t be a boss to men.</a:t>
            </a:r>
          </a:p>
          <a:p>
            <a:pPr marL="914400" lvl="1" indent="-457200">
              <a:buFont typeface="+mj-lt"/>
              <a:buAutoNum type="alphaLcParenR"/>
            </a:pPr>
            <a:r>
              <a:rPr lang="en-US" sz="2000" dirty="0" smtClean="0">
                <a:effectLst/>
                <a:latin typeface="Arial" pitchFamily="34" charset="0"/>
                <a:cs typeface="Arial" pitchFamily="34" charset="0"/>
              </a:rPr>
              <a:t>Other (please explain).</a:t>
            </a:r>
            <a:endParaRPr lang="en-US" sz="2000" dirty="0">
              <a:effectLst/>
              <a:latin typeface="Arial" pitchFamily="34" charset="0"/>
              <a:cs typeface="Arial" pitchFamily="34" charset="0"/>
            </a:endParaRPr>
          </a:p>
          <a:p>
            <a:pPr algn="just">
              <a:buNone/>
            </a:pPr>
            <a:endParaRPr lang="tr-TR" sz="1800" dirty="0" smtClean="0">
              <a:effectLst/>
            </a:endParaRPr>
          </a:p>
        </p:txBody>
      </p:sp>
      <p:sp>
        <p:nvSpPr>
          <p:cNvPr id="4" name="Slide Number Placeholder 2"/>
          <p:cNvSpPr txBox="1">
            <a:spLocks/>
          </p:cNvSpPr>
          <p:nvPr/>
        </p:nvSpPr>
        <p:spPr>
          <a:xfrm>
            <a:off x="6876256" y="6381328"/>
            <a:ext cx="2133600" cy="365125"/>
          </a:xfrm>
          <a:prstGeom prst="rect">
            <a:avLst/>
          </a:prstGeom>
        </p:spPr>
        <p:txBody>
          <a:bodyPr/>
          <a:lstStyle>
            <a:defPPr>
              <a:defRPr lang="tr-TR"/>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a:r>
              <a:rPr lang="tr-TR" sz="1100" b="1" dirty="0" smtClean="0">
                <a:solidFill>
                  <a:srgbClr val="FFFFFF"/>
                </a:solidFill>
              </a:rPr>
              <a:t>6</a:t>
            </a:r>
            <a:endParaRPr lang="en-US" sz="1100" b="1" dirty="0">
              <a:solidFill>
                <a:srgbClr val="FFFFFF"/>
              </a:solidFill>
            </a:endParaRPr>
          </a:p>
        </p:txBody>
      </p:sp>
    </p:spTree>
    <p:extLst>
      <p:ext uri="{BB962C8B-B14F-4D97-AF65-F5344CB8AC3E}">
        <p14:creationId xmlns:p14="http://schemas.microsoft.com/office/powerpoint/2010/main" xmlns="" val="2956524824"/>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67544" y="1124744"/>
            <a:ext cx="7992888" cy="5693866"/>
          </a:xfrm>
          <a:prstGeom prst="rect">
            <a:avLst/>
          </a:prstGeom>
        </p:spPr>
        <p:txBody>
          <a:bodyPr wrap="square">
            <a:spAutoFit/>
          </a:bodyPr>
          <a:lstStyle/>
          <a:p>
            <a:pPr algn="ctr"/>
            <a:r>
              <a:rPr lang="tr-TR" sz="2400" b="1" dirty="0" smtClean="0">
                <a:solidFill>
                  <a:srgbClr val="FFFFFF"/>
                </a:solidFill>
                <a:latin typeface="Arial" pitchFamily="34" charset="0"/>
                <a:cs typeface="Arial" pitchFamily="34" charset="0"/>
              </a:rPr>
              <a:t>CASE STUDY </a:t>
            </a:r>
            <a:r>
              <a:rPr lang="tr-TR" sz="2400" b="1" dirty="0" smtClean="0">
                <a:solidFill>
                  <a:srgbClr val="FFFFFF"/>
                </a:solidFill>
                <a:latin typeface="Arial" pitchFamily="34" charset="0"/>
                <a:cs typeface="Arial" pitchFamily="34" charset="0"/>
              </a:rPr>
              <a:t>18</a:t>
            </a:r>
            <a:endParaRPr lang="en-US" sz="2400" b="1" dirty="0" smtClean="0">
              <a:solidFill>
                <a:srgbClr val="FFFFFF"/>
              </a:solidFill>
              <a:latin typeface="Arial" pitchFamily="34" charset="0"/>
              <a:cs typeface="Arial" pitchFamily="34" charset="0"/>
            </a:endParaRPr>
          </a:p>
          <a:p>
            <a:pPr algn="ctr"/>
            <a:endParaRPr lang="tr-TR" sz="2400" b="1" dirty="0" smtClean="0">
              <a:solidFill>
                <a:srgbClr val="FFC000"/>
              </a:solidFill>
            </a:endParaRPr>
          </a:p>
          <a:p>
            <a:pPr lvl="0" algn="just"/>
            <a:r>
              <a:rPr lang="en-US" sz="2000" dirty="0" smtClean="0">
                <a:latin typeface="Arial" pitchFamily="34" charset="0"/>
                <a:cs typeface="Arial" pitchFamily="34" charset="0"/>
              </a:rPr>
              <a:t>You are a commanding officer/captain of the warship/vessel.</a:t>
            </a:r>
            <a:br>
              <a:rPr lang="en-US" sz="2000" dirty="0" smtClean="0">
                <a:latin typeface="Arial" pitchFamily="34" charset="0"/>
                <a:cs typeface="Arial" pitchFamily="34" charset="0"/>
              </a:rPr>
            </a:br>
            <a:r>
              <a:rPr lang="en-US" sz="2000" dirty="0" smtClean="0">
                <a:latin typeface="Arial" pitchFamily="34" charset="0"/>
                <a:cs typeface="Arial" pitchFamily="34" charset="0"/>
              </a:rPr>
              <a:t>A women is about to join the crew for the first time in the history of this ship. What do you think should be done?</a:t>
            </a:r>
          </a:p>
          <a:p>
            <a:pPr marL="800100" lvl="1" indent="-342900" algn="just">
              <a:buFont typeface="+mj-lt"/>
              <a:buAutoNum type="alphaLcParenR"/>
            </a:pPr>
            <a:r>
              <a:rPr lang="en-US" sz="2000" dirty="0" smtClean="0">
                <a:latin typeface="Arial" pitchFamily="34" charset="0"/>
                <a:cs typeface="Arial" pitchFamily="34" charset="0"/>
              </a:rPr>
              <a:t>Nothing special. I treat my new crew member just as any other subordinate.</a:t>
            </a:r>
          </a:p>
          <a:p>
            <a:pPr marL="800100" lvl="1" indent="-342900" algn="just">
              <a:buFont typeface="+mj-lt"/>
              <a:buAutoNum type="alphaLcParenR"/>
            </a:pPr>
            <a:r>
              <a:rPr lang="en-US" sz="2000" dirty="0" smtClean="0">
                <a:latin typeface="Arial" pitchFamily="34" charset="0"/>
                <a:cs typeface="Arial" pitchFamily="34" charset="0"/>
              </a:rPr>
              <a:t>I make sure that there is a separate toilet and bathroom and private space for that woman.</a:t>
            </a:r>
          </a:p>
          <a:p>
            <a:pPr marL="800100" lvl="1" indent="-342900" algn="just">
              <a:buFont typeface="+mj-lt"/>
              <a:buAutoNum type="alphaLcParenR"/>
            </a:pPr>
            <a:r>
              <a:rPr lang="en-US" sz="2000" dirty="0" smtClean="0">
                <a:latin typeface="Arial" pitchFamily="34" charset="0"/>
                <a:cs typeface="Arial" pitchFamily="34" charset="0"/>
              </a:rPr>
              <a:t>I organize a crew meeting to inform the crew that there is going to be woman onboard, and how the crew has to deal with it.</a:t>
            </a:r>
          </a:p>
          <a:p>
            <a:pPr marL="800100" lvl="1" indent="-342900" algn="just">
              <a:buFont typeface="+mj-lt"/>
              <a:buAutoNum type="alphaLcParenR"/>
            </a:pPr>
            <a:r>
              <a:rPr lang="en-US" sz="2000" dirty="0" smtClean="0">
                <a:latin typeface="Arial" pitchFamily="34" charset="0"/>
                <a:cs typeface="Arial" pitchFamily="34" charset="0"/>
              </a:rPr>
              <a:t>I organize a meeting with the woman and ask what her expectations are. It is a new situation for both for us so it would be good to discuss what both sides can do.</a:t>
            </a:r>
          </a:p>
          <a:p>
            <a:pPr marL="800100" lvl="1" indent="-342900" algn="just">
              <a:buFont typeface="+mj-lt"/>
              <a:buAutoNum type="alphaLcParenR"/>
            </a:pPr>
            <a:r>
              <a:rPr lang="en-US" sz="2000" dirty="0" smtClean="0">
                <a:solidFill>
                  <a:srgbClr val="FFFFFF"/>
                </a:solidFill>
                <a:latin typeface="Arial" pitchFamily="34" charset="0"/>
                <a:cs typeface="Arial" pitchFamily="34" charset="0"/>
              </a:rPr>
              <a:t>Other (</a:t>
            </a:r>
            <a:r>
              <a:rPr lang="en-US" sz="2000" dirty="0">
                <a:solidFill>
                  <a:srgbClr val="FFFFFF"/>
                </a:solidFill>
                <a:latin typeface="Arial" pitchFamily="34" charset="0"/>
                <a:cs typeface="Arial" pitchFamily="34" charset="0"/>
              </a:rPr>
              <a:t>p</a:t>
            </a:r>
            <a:r>
              <a:rPr lang="en-US" sz="2000" dirty="0" smtClean="0">
                <a:solidFill>
                  <a:srgbClr val="FFFFFF"/>
                </a:solidFill>
                <a:latin typeface="Arial" pitchFamily="34" charset="0"/>
                <a:cs typeface="Arial" pitchFamily="34" charset="0"/>
              </a:rPr>
              <a:t>lease explain).</a:t>
            </a:r>
            <a:endParaRPr lang="en-US" sz="2000" dirty="0">
              <a:solidFill>
                <a:srgbClr val="FFFFFF"/>
              </a:solidFill>
              <a:latin typeface="Arial" pitchFamily="34" charset="0"/>
              <a:cs typeface="Arial" pitchFamily="34" charset="0"/>
            </a:endParaRPr>
          </a:p>
          <a:p>
            <a:endParaRPr lang="tr-TR" dirty="0" smtClean="0">
              <a:solidFill>
                <a:srgbClr val="FFFFFF"/>
              </a:solidFill>
            </a:endParaRPr>
          </a:p>
          <a:p>
            <a:endParaRPr lang="tr-TR" dirty="0">
              <a:solidFill>
                <a:srgbClr val="FFFFFF"/>
              </a:solidFill>
            </a:endParaRPr>
          </a:p>
        </p:txBody>
      </p:sp>
      <p:sp>
        <p:nvSpPr>
          <p:cNvPr id="3" name="Slide Number Placeholder 2"/>
          <p:cNvSpPr txBox="1">
            <a:spLocks/>
          </p:cNvSpPr>
          <p:nvPr/>
        </p:nvSpPr>
        <p:spPr>
          <a:xfrm>
            <a:off x="6876256" y="6381328"/>
            <a:ext cx="2133600" cy="365125"/>
          </a:xfrm>
          <a:prstGeom prst="rect">
            <a:avLst/>
          </a:prstGeom>
        </p:spPr>
        <p:txBody>
          <a:bodyPr/>
          <a:lstStyle>
            <a:defPPr>
              <a:defRPr lang="tr-TR"/>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a:r>
              <a:rPr lang="tr-TR" sz="1100" b="1" dirty="0">
                <a:solidFill>
                  <a:srgbClr val="FFFFFF"/>
                </a:solidFill>
              </a:rPr>
              <a:t>7</a:t>
            </a:r>
            <a:endParaRPr lang="en-US" sz="1100" b="1" dirty="0">
              <a:solidFill>
                <a:srgbClr val="FFFFFF"/>
              </a:solidFill>
            </a:endParaRPr>
          </a:p>
        </p:txBody>
      </p:sp>
    </p:spTree>
    <p:extLst>
      <p:ext uri="{BB962C8B-B14F-4D97-AF65-F5344CB8AC3E}">
        <p14:creationId xmlns:p14="http://schemas.microsoft.com/office/powerpoint/2010/main" xmlns="" val="1113246486"/>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755576" y="1340768"/>
            <a:ext cx="7776864" cy="5693866"/>
          </a:xfrm>
          <a:prstGeom prst="rect">
            <a:avLst/>
          </a:prstGeom>
        </p:spPr>
        <p:txBody>
          <a:bodyPr wrap="square">
            <a:spAutoFit/>
          </a:bodyPr>
          <a:lstStyle/>
          <a:p>
            <a:pPr algn="ctr"/>
            <a:r>
              <a:rPr lang="tr-TR" sz="2400" b="1" dirty="0" smtClean="0">
                <a:solidFill>
                  <a:srgbClr val="FFFFFF"/>
                </a:solidFill>
                <a:latin typeface="Arial" pitchFamily="34" charset="0"/>
                <a:cs typeface="Arial" pitchFamily="34" charset="0"/>
              </a:rPr>
              <a:t>CASE </a:t>
            </a:r>
            <a:r>
              <a:rPr lang="tr-TR" sz="2400" b="1" smtClean="0">
                <a:solidFill>
                  <a:srgbClr val="FFFFFF"/>
                </a:solidFill>
                <a:latin typeface="Arial" pitchFamily="34" charset="0"/>
                <a:cs typeface="Arial" pitchFamily="34" charset="0"/>
              </a:rPr>
              <a:t>STUDY </a:t>
            </a:r>
            <a:r>
              <a:rPr lang="tr-TR" sz="2400" b="1" smtClean="0">
                <a:solidFill>
                  <a:srgbClr val="FFFFFF"/>
                </a:solidFill>
                <a:latin typeface="Arial" pitchFamily="34" charset="0"/>
                <a:cs typeface="Arial" pitchFamily="34" charset="0"/>
              </a:rPr>
              <a:t>19</a:t>
            </a:r>
            <a:endParaRPr lang="tr-TR" sz="2400" b="1" dirty="0" smtClean="0">
              <a:solidFill>
                <a:srgbClr val="FFFFFF"/>
              </a:solidFill>
              <a:latin typeface="Arial" pitchFamily="34" charset="0"/>
              <a:cs typeface="Arial" pitchFamily="34" charset="0"/>
            </a:endParaRPr>
          </a:p>
          <a:p>
            <a:endParaRPr lang="tr-TR" sz="2400" dirty="0" smtClean="0">
              <a:solidFill>
                <a:srgbClr val="FFFFFF"/>
              </a:solidFill>
            </a:endParaRPr>
          </a:p>
          <a:p>
            <a:pPr lvl="0" algn="just"/>
            <a:r>
              <a:rPr lang="en-US" sz="2000" dirty="0" smtClean="0">
                <a:latin typeface="Arial" pitchFamily="34" charset="0"/>
                <a:cs typeface="Arial" pitchFamily="34" charset="0"/>
              </a:rPr>
              <a:t>Your application for the internship has been rejected for the second time. The reason is the company/navy is unable to provide you with a separate room. You’ve learned unofficially that </a:t>
            </a:r>
            <a:br>
              <a:rPr lang="en-US" sz="2000" dirty="0" smtClean="0">
                <a:latin typeface="Arial" pitchFamily="34" charset="0"/>
                <a:cs typeface="Arial" pitchFamily="34" charset="0"/>
              </a:rPr>
            </a:br>
            <a:r>
              <a:rPr lang="en-US" sz="2000" dirty="0" smtClean="0">
                <a:latin typeface="Arial" pitchFamily="34" charset="0"/>
                <a:cs typeface="Arial" pitchFamily="34" charset="0"/>
              </a:rPr>
              <a:t>a ship is not a place for a woman to work. Although you have assured the company/navy that you can do without a separate room, your application is still turned down. What do you do?</a:t>
            </a:r>
          </a:p>
          <a:p>
            <a:pPr marL="914400" lvl="1" indent="-457200" algn="just">
              <a:buFont typeface="+mj-lt"/>
              <a:buAutoNum type="alphaLcParenR"/>
            </a:pPr>
            <a:r>
              <a:rPr lang="en-US" sz="2000" dirty="0" smtClean="0">
                <a:latin typeface="Arial" pitchFamily="34" charset="0"/>
                <a:cs typeface="Arial" pitchFamily="34" charset="0"/>
              </a:rPr>
              <a:t>I keep on applying. I believe I will succeed one day.</a:t>
            </a:r>
          </a:p>
          <a:p>
            <a:pPr marL="914400" lvl="1" indent="-457200" algn="just">
              <a:buFont typeface="+mj-lt"/>
              <a:buAutoNum type="alphaLcParenR"/>
            </a:pPr>
            <a:r>
              <a:rPr lang="en-US" sz="2000" dirty="0" smtClean="0">
                <a:latin typeface="Arial" pitchFamily="34" charset="0"/>
                <a:cs typeface="Arial" pitchFamily="34" charset="0"/>
              </a:rPr>
              <a:t>I report the case to the organizations which might support my cause.</a:t>
            </a:r>
          </a:p>
          <a:p>
            <a:pPr marL="914400" lvl="1" indent="-457200" algn="just">
              <a:buFont typeface="+mj-lt"/>
              <a:buAutoNum type="alphaLcParenR"/>
            </a:pPr>
            <a:r>
              <a:rPr lang="en-US" sz="2000" dirty="0" smtClean="0">
                <a:latin typeface="Arial" pitchFamily="34" charset="0"/>
                <a:cs typeface="Arial" pitchFamily="34" charset="0"/>
              </a:rPr>
              <a:t>I turn to my male seaman colleagues for their support (informal recommendations etc.).</a:t>
            </a:r>
          </a:p>
          <a:p>
            <a:pPr marL="914400" lvl="1" indent="-457200" algn="just">
              <a:buFont typeface="+mj-lt"/>
              <a:buAutoNum type="alphaLcParenR"/>
            </a:pPr>
            <a:r>
              <a:rPr lang="en-US" sz="2000" dirty="0" smtClean="0">
                <a:latin typeface="Arial" pitchFamily="34" charset="0"/>
                <a:cs typeface="Arial" pitchFamily="34" charset="0"/>
              </a:rPr>
              <a:t>I give up trying. This kind of job is not for women apparently.</a:t>
            </a:r>
          </a:p>
          <a:p>
            <a:pPr marL="914400" lvl="1" indent="-457200" algn="just">
              <a:buFont typeface="+mj-lt"/>
              <a:buAutoNum type="alphaLcParenR"/>
            </a:pPr>
            <a:r>
              <a:rPr lang="en-US" sz="2000" dirty="0" smtClean="0">
                <a:solidFill>
                  <a:srgbClr val="FFFFFF"/>
                </a:solidFill>
                <a:latin typeface="Arial" pitchFamily="34" charset="0"/>
                <a:cs typeface="Arial" pitchFamily="34" charset="0"/>
              </a:rPr>
              <a:t>Other (please explain).</a:t>
            </a:r>
            <a:endParaRPr lang="en-US" sz="2000" dirty="0">
              <a:solidFill>
                <a:srgbClr val="FFFFFF"/>
              </a:solidFill>
              <a:latin typeface="Arial" pitchFamily="34" charset="0"/>
              <a:cs typeface="Arial" pitchFamily="34" charset="0"/>
            </a:endParaRPr>
          </a:p>
          <a:p>
            <a:endParaRPr lang="tr-TR" dirty="0" smtClean="0">
              <a:solidFill>
                <a:srgbClr val="FFFFFF"/>
              </a:solidFill>
            </a:endParaRPr>
          </a:p>
          <a:p>
            <a:r>
              <a:rPr lang="tr-TR" dirty="0" smtClean="0">
                <a:solidFill>
                  <a:srgbClr val="FFFFFF"/>
                </a:solidFill>
              </a:rPr>
              <a:t> </a:t>
            </a:r>
            <a:endParaRPr lang="tr-TR" b="1" dirty="0" smtClean="0">
              <a:solidFill>
                <a:srgbClr val="FFFFFF"/>
              </a:solidFill>
            </a:endParaRPr>
          </a:p>
        </p:txBody>
      </p:sp>
      <p:sp>
        <p:nvSpPr>
          <p:cNvPr id="3" name="Slide Number Placeholder 2"/>
          <p:cNvSpPr txBox="1">
            <a:spLocks/>
          </p:cNvSpPr>
          <p:nvPr/>
        </p:nvSpPr>
        <p:spPr>
          <a:xfrm>
            <a:off x="6876256" y="6381328"/>
            <a:ext cx="2133600" cy="365125"/>
          </a:xfrm>
          <a:prstGeom prst="rect">
            <a:avLst/>
          </a:prstGeom>
        </p:spPr>
        <p:txBody>
          <a:bodyPr/>
          <a:lstStyle>
            <a:defPPr>
              <a:defRPr lang="tr-TR"/>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a:r>
              <a:rPr lang="tr-TR" sz="1100" b="1" dirty="0">
                <a:solidFill>
                  <a:srgbClr val="FFFFFF"/>
                </a:solidFill>
              </a:rPr>
              <a:t>8</a:t>
            </a:r>
            <a:endParaRPr lang="en-US" sz="1100" b="1" dirty="0">
              <a:solidFill>
                <a:srgbClr val="FFFFFF"/>
              </a:solidFill>
            </a:endParaRPr>
          </a:p>
        </p:txBody>
      </p:sp>
    </p:spTree>
    <p:extLst>
      <p:ext uri="{BB962C8B-B14F-4D97-AF65-F5344CB8AC3E}">
        <p14:creationId xmlns:p14="http://schemas.microsoft.com/office/powerpoint/2010/main" xmlns="" val="56483655"/>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tr-TR"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tr-TR" sz="1800" b="0" i="0" u="none" strike="noStrike" cap="none" normalizeH="0" baseline="0" smtClean="0">
            <a:ln>
              <a:noFill/>
            </a:ln>
            <a:solidFill>
              <a:schemeClr val="tx1"/>
            </a:solidFill>
            <a:effectLst/>
            <a:latin typeface="Arial"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25283</TotalTime>
  <Words>215</Words>
  <Application>Microsoft Office PowerPoint</Application>
  <PresentationFormat>On-screen Show (4:3)</PresentationFormat>
  <Paragraphs>67</Paragraphs>
  <Slides>7</Slides>
  <Notes>2</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Ocean</vt:lpstr>
      <vt:lpstr>Slide 1</vt:lpstr>
      <vt:lpstr>CASE STUDY  14  </vt:lpstr>
      <vt:lpstr>Slide 3</vt:lpstr>
      <vt:lpstr>Slide 4</vt:lpstr>
      <vt:lpstr>Slide 5</vt:lpstr>
      <vt:lpstr>Slide 6</vt:lpstr>
      <vt:lpstr>Slide 7</vt:lpstr>
    </vt:vector>
  </TitlesOfParts>
  <Company>Tüdev</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Taner Albayrak</dc:creator>
  <cp:lastModifiedBy>Pınar Özdemir</cp:lastModifiedBy>
  <cp:revision>1121</cp:revision>
  <dcterms:created xsi:type="dcterms:W3CDTF">2000-03-29T11:13:49Z</dcterms:created>
  <dcterms:modified xsi:type="dcterms:W3CDTF">2019-06-25T11:14:17Z</dcterms:modified>
</cp:coreProperties>
</file>