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256" r:id="rId2"/>
    <p:sldId id="260" r:id="rId3"/>
    <p:sldId id="274" r:id="rId4"/>
    <p:sldId id="275" r:id="rId5"/>
    <p:sldId id="296" r:id="rId6"/>
    <p:sldId id="320" r:id="rId7"/>
    <p:sldId id="297" r:id="rId8"/>
    <p:sldId id="295" r:id="rId9"/>
    <p:sldId id="357" r:id="rId10"/>
    <p:sldId id="279" r:id="rId11"/>
    <p:sldId id="298" r:id="rId12"/>
    <p:sldId id="299" r:id="rId13"/>
    <p:sldId id="280" r:id="rId14"/>
    <p:sldId id="358" r:id="rId15"/>
    <p:sldId id="321" r:id="rId16"/>
    <p:sldId id="322" r:id="rId17"/>
    <p:sldId id="323" r:id="rId18"/>
    <p:sldId id="324" r:id="rId19"/>
    <p:sldId id="325" r:id="rId20"/>
    <p:sldId id="326" r:id="rId21"/>
    <p:sldId id="327" r:id="rId22"/>
    <p:sldId id="328" r:id="rId23"/>
    <p:sldId id="329" r:id="rId24"/>
    <p:sldId id="330" r:id="rId25"/>
    <p:sldId id="331" r:id="rId26"/>
    <p:sldId id="332" r:id="rId27"/>
    <p:sldId id="333" r:id="rId28"/>
    <p:sldId id="334" r:id="rId29"/>
    <p:sldId id="335" r:id="rId30"/>
    <p:sldId id="336" r:id="rId31"/>
    <p:sldId id="337" r:id="rId32"/>
    <p:sldId id="338" r:id="rId33"/>
    <p:sldId id="339" r:id="rId34"/>
    <p:sldId id="340" r:id="rId35"/>
    <p:sldId id="341" r:id="rId36"/>
    <p:sldId id="342" r:id="rId37"/>
    <p:sldId id="343" r:id="rId38"/>
    <p:sldId id="344" r:id="rId39"/>
    <p:sldId id="359" r:id="rId40"/>
    <p:sldId id="345" r:id="rId41"/>
    <p:sldId id="346" r:id="rId42"/>
    <p:sldId id="347" r:id="rId43"/>
    <p:sldId id="361" r:id="rId44"/>
    <p:sldId id="348" r:id="rId45"/>
    <p:sldId id="349" r:id="rId46"/>
    <p:sldId id="350" r:id="rId47"/>
    <p:sldId id="351" r:id="rId48"/>
    <p:sldId id="362" r:id="rId49"/>
    <p:sldId id="352" r:id="rId50"/>
    <p:sldId id="353" r:id="rId51"/>
    <p:sldId id="354" r:id="rId52"/>
    <p:sldId id="360" r:id="rId53"/>
    <p:sldId id="355" r:id="rId54"/>
    <p:sldId id="356"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29E"/>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447" autoAdjust="0"/>
  </p:normalViewPr>
  <p:slideViewPr>
    <p:cSldViewPr snapToGrid="0">
      <p:cViewPr>
        <p:scale>
          <a:sx n="77" d="100"/>
          <a:sy n="77" d="100"/>
        </p:scale>
        <p:origin x="161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A5D29-62BA-4825-B781-E3C87B93B46F}" type="datetimeFigureOut">
              <a:rPr lang="ro-RO" smtClean="0"/>
              <a:t>15.07.2025</a:t>
            </a:fld>
            <a:endParaRPr lang="ro-R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66C30-2FAE-4185-83A0-4FB1E4D1FCC6}" type="slidenum">
              <a:rPr lang="ro-RO" smtClean="0"/>
              <a:t>‹#›</a:t>
            </a:fld>
            <a:endParaRPr lang="ro-RO"/>
          </a:p>
        </p:txBody>
      </p:sp>
    </p:spTree>
    <p:extLst>
      <p:ext uri="{BB962C8B-B14F-4D97-AF65-F5344CB8AC3E}">
        <p14:creationId xmlns:p14="http://schemas.microsoft.com/office/powerpoint/2010/main" val="179065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66C30-2FAE-4185-83A0-4FB1E4D1FCC6}" type="slidenum">
              <a:rPr lang="ro-RO" smtClean="0"/>
              <a:t>1</a:t>
            </a:fld>
            <a:endParaRPr lang="ro-RO"/>
          </a:p>
        </p:txBody>
      </p:sp>
    </p:spTree>
    <p:extLst>
      <p:ext uri="{BB962C8B-B14F-4D97-AF65-F5344CB8AC3E}">
        <p14:creationId xmlns:p14="http://schemas.microsoft.com/office/powerpoint/2010/main" val="139545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F3D98-EB79-892B-8D09-CA3E647497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926E03-12B5-4F00-CEF3-B8BADC1186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D528F6-49D8-D0AF-169D-AC0B072F9FB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DA8AD14-0A56-A5AE-E087-EAD23DCA22C5}"/>
              </a:ext>
            </a:extLst>
          </p:cNvPr>
          <p:cNvSpPr>
            <a:spLocks noGrp="1"/>
          </p:cNvSpPr>
          <p:nvPr>
            <p:ph type="sldNum" sz="quarter" idx="5"/>
          </p:nvPr>
        </p:nvSpPr>
        <p:spPr/>
        <p:txBody>
          <a:bodyPr/>
          <a:lstStyle/>
          <a:p>
            <a:fld id="{6AF66C30-2FAE-4185-83A0-4FB1E4D1FCC6}" type="slidenum">
              <a:rPr lang="ro-RO" smtClean="0"/>
              <a:t>10</a:t>
            </a:fld>
            <a:endParaRPr lang="ro-RO"/>
          </a:p>
        </p:txBody>
      </p:sp>
    </p:spTree>
    <p:extLst>
      <p:ext uri="{BB962C8B-B14F-4D97-AF65-F5344CB8AC3E}">
        <p14:creationId xmlns:p14="http://schemas.microsoft.com/office/powerpoint/2010/main" val="3121054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C9137-D778-D75C-729B-79BBBDC3FB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46FE79-03FE-59CE-D741-45C8F4516F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C143C4-BB3F-91CB-62D7-6DA2B4B7FE8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ACD820B-6ACE-405A-C551-623A41FE7BBC}"/>
              </a:ext>
            </a:extLst>
          </p:cNvPr>
          <p:cNvSpPr>
            <a:spLocks noGrp="1"/>
          </p:cNvSpPr>
          <p:nvPr>
            <p:ph type="sldNum" sz="quarter" idx="5"/>
          </p:nvPr>
        </p:nvSpPr>
        <p:spPr/>
        <p:txBody>
          <a:bodyPr/>
          <a:lstStyle/>
          <a:p>
            <a:fld id="{6AF66C30-2FAE-4185-83A0-4FB1E4D1FCC6}" type="slidenum">
              <a:rPr lang="ro-RO" smtClean="0"/>
              <a:t>11</a:t>
            </a:fld>
            <a:endParaRPr lang="ro-RO"/>
          </a:p>
        </p:txBody>
      </p:sp>
    </p:spTree>
    <p:extLst>
      <p:ext uri="{BB962C8B-B14F-4D97-AF65-F5344CB8AC3E}">
        <p14:creationId xmlns:p14="http://schemas.microsoft.com/office/powerpoint/2010/main" val="509327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28F50-3FB7-9DFD-D276-4C4D4E12B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5FBCAD-9E47-FBA4-C0D3-7061EBD579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5EB02E-3105-F45D-8163-C1BFA3765C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3034D58-F9FD-8214-A1D7-CB8AB914C50D}"/>
              </a:ext>
            </a:extLst>
          </p:cNvPr>
          <p:cNvSpPr>
            <a:spLocks noGrp="1"/>
          </p:cNvSpPr>
          <p:nvPr>
            <p:ph type="sldNum" sz="quarter" idx="5"/>
          </p:nvPr>
        </p:nvSpPr>
        <p:spPr/>
        <p:txBody>
          <a:bodyPr/>
          <a:lstStyle/>
          <a:p>
            <a:fld id="{6AF66C30-2FAE-4185-83A0-4FB1E4D1FCC6}" type="slidenum">
              <a:rPr lang="ro-RO" smtClean="0"/>
              <a:t>12</a:t>
            </a:fld>
            <a:endParaRPr lang="ro-RO"/>
          </a:p>
        </p:txBody>
      </p:sp>
    </p:spTree>
    <p:extLst>
      <p:ext uri="{BB962C8B-B14F-4D97-AF65-F5344CB8AC3E}">
        <p14:creationId xmlns:p14="http://schemas.microsoft.com/office/powerpoint/2010/main" val="3098725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C764B-FEF1-1BEA-127D-9B934F3160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77090-F861-8BFF-2BA4-409299F6B9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B394CB-F49C-2D77-5709-94A44DDD938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D3643E2-A14F-80AA-4214-0D8C009D59E6}"/>
              </a:ext>
            </a:extLst>
          </p:cNvPr>
          <p:cNvSpPr>
            <a:spLocks noGrp="1"/>
          </p:cNvSpPr>
          <p:nvPr>
            <p:ph type="sldNum" sz="quarter" idx="5"/>
          </p:nvPr>
        </p:nvSpPr>
        <p:spPr/>
        <p:txBody>
          <a:bodyPr/>
          <a:lstStyle/>
          <a:p>
            <a:fld id="{6AF66C30-2FAE-4185-83A0-4FB1E4D1FCC6}" type="slidenum">
              <a:rPr lang="ro-RO" smtClean="0"/>
              <a:t>13</a:t>
            </a:fld>
            <a:endParaRPr lang="ro-RO"/>
          </a:p>
        </p:txBody>
      </p:sp>
    </p:spTree>
    <p:extLst>
      <p:ext uri="{BB962C8B-B14F-4D97-AF65-F5344CB8AC3E}">
        <p14:creationId xmlns:p14="http://schemas.microsoft.com/office/powerpoint/2010/main" val="1345032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5B773-9FE7-3C89-1436-1E55D82D3D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5E8860-6332-685A-F6D6-3EA6DCA48B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4F23A6-6AA2-926A-A6A6-85148B48939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7F9E2D9-421A-7801-1421-37D2BD258C26}"/>
              </a:ext>
            </a:extLst>
          </p:cNvPr>
          <p:cNvSpPr>
            <a:spLocks noGrp="1"/>
          </p:cNvSpPr>
          <p:nvPr>
            <p:ph type="sldNum" sz="quarter" idx="5"/>
          </p:nvPr>
        </p:nvSpPr>
        <p:spPr/>
        <p:txBody>
          <a:bodyPr/>
          <a:lstStyle/>
          <a:p>
            <a:fld id="{6AF66C30-2FAE-4185-83A0-4FB1E4D1FCC6}" type="slidenum">
              <a:rPr lang="ro-RO" smtClean="0"/>
              <a:t>14</a:t>
            </a:fld>
            <a:endParaRPr lang="ro-RO"/>
          </a:p>
        </p:txBody>
      </p:sp>
    </p:spTree>
    <p:extLst>
      <p:ext uri="{BB962C8B-B14F-4D97-AF65-F5344CB8AC3E}">
        <p14:creationId xmlns:p14="http://schemas.microsoft.com/office/powerpoint/2010/main" val="3006979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26EE5-E3C4-0B79-369E-C8EB395215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11A68A-601B-0066-26F2-454AAECBDF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A37189-2E1A-7ED8-CAD0-690EB773433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4999B97-191C-F366-7D26-0727E5992F72}"/>
              </a:ext>
            </a:extLst>
          </p:cNvPr>
          <p:cNvSpPr>
            <a:spLocks noGrp="1"/>
          </p:cNvSpPr>
          <p:nvPr>
            <p:ph type="sldNum" sz="quarter" idx="5"/>
          </p:nvPr>
        </p:nvSpPr>
        <p:spPr/>
        <p:txBody>
          <a:bodyPr/>
          <a:lstStyle/>
          <a:p>
            <a:fld id="{6AF66C30-2FAE-4185-83A0-4FB1E4D1FCC6}" type="slidenum">
              <a:rPr lang="ro-RO" smtClean="0"/>
              <a:t>15</a:t>
            </a:fld>
            <a:endParaRPr lang="ro-RO"/>
          </a:p>
        </p:txBody>
      </p:sp>
    </p:spTree>
    <p:extLst>
      <p:ext uri="{BB962C8B-B14F-4D97-AF65-F5344CB8AC3E}">
        <p14:creationId xmlns:p14="http://schemas.microsoft.com/office/powerpoint/2010/main" val="482439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24E11-A7A5-74AC-D38D-A2ED890DB7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C86005-0737-73E9-356D-B97F3894DA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C0EC34-10DC-484E-75B0-25A64F1D29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158F346-DC6A-FA5D-9A34-6F0A9315DA8B}"/>
              </a:ext>
            </a:extLst>
          </p:cNvPr>
          <p:cNvSpPr>
            <a:spLocks noGrp="1"/>
          </p:cNvSpPr>
          <p:nvPr>
            <p:ph type="sldNum" sz="quarter" idx="5"/>
          </p:nvPr>
        </p:nvSpPr>
        <p:spPr/>
        <p:txBody>
          <a:bodyPr/>
          <a:lstStyle/>
          <a:p>
            <a:fld id="{6AF66C30-2FAE-4185-83A0-4FB1E4D1FCC6}" type="slidenum">
              <a:rPr lang="ro-RO" smtClean="0"/>
              <a:t>16</a:t>
            </a:fld>
            <a:endParaRPr lang="ro-RO"/>
          </a:p>
        </p:txBody>
      </p:sp>
    </p:spTree>
    <p:extLst>
      <p:ext uri="{BB962C8B-B14F-4D97-AF65-F5344CB8AC3E}">
        <p14:creationId xmlns:p14="http://schemas.microsoft.com/office/powerpoint/2010/main" val="3242365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1DFED-BC48-4636-D708-797779AB28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29063E-8A47-B34F-A328-7147469AA6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F6FFFD-391D-FEE7-18D9-6DC647C28C1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A2632B4-51B0-DE0C-DBE2-639701B2E3DE}"/>
              </a:ext>
            </a:extLst>
          </p:cNvPr>
          <p:cNvSpPr>
            <a:spLocks noGrp="1"/>
          </p:cNvSpPr>
          <p:nvPr>
            <p:ph type="sldNum" sz="quarter" idx="5"/>
          </p:nvPr>
        </p:nvSpPr>
        <p:spPr/>
        <p:txBody>
          <a:bodyPr/>
          <a:lstStyle/>
          <a:p>
            <a:fld id="{6AF66C30-2FAE-4185-83A0-4FB1E4D1FCC6}" type="slidenum">
              <a:rPr lang="ro-RO" smtClean="0"/>
              <a:t>17</a:t>
            </a:fld>
            <a:endParaRPr lang="ro-RO"/>
          </a:p>
        </p:txBody>
      </p:sp>
    </p:spTree>
    <p:extLst>
      <p:ext uri="{BB962C8B-B14F-4D97-AF65-F5344CB8AC3E}">
        <p14:creationId xmlns:p14="http://schemas.microsoft.com/office/powerpoint/2010/main" val="3958301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05611-A625-EC85-9E25-6D48725728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7A895E-E3EE-2FBC-F93A-2AF6E7B352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170BEE-2747-3454-6FDA-9F50A3C8082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F573C7F-FFA4-A0A6-9E64-75977B0F741E}"/>
              </a:ext>
            </a:extLst>
          </p:cNvPr>
          <p:cNvSpPr>
            <a:spLocks noGrp="1"/>
          </p:cNvSpPr>
          <p:nvPr>
            <p:ph type="sldNum" sz="quarter" idx="5"/>
          </p:nvPr>
        </p:nvSpPr>
        <p:spPr/>
        <p:txBody>
          <a:bodyPr/>
          <a:lstStyle/>
          <a:p>
            <a:fld id="{6AF66C30-2FAE-4185-83A0-4FB1E4D1FCC6}" type="slidenum">
              <a:rPr lang="ro-RO" smtClean="0"/>
              <a:t>18</a:t>
            </a:fld>
            <a:endParaRPr lang="ro-RO"/>
          </a:p>
        </p:txBody>
      </p:sp>
    </p:spTree>
    <p:extLst>
      <p:ext uri="{BB962C8B-B14F-4D97-AF65-F5344CB8AC3E}">
        <p14:creationId xmlns:p14="http://schemas.microsoft.com/office/powerpoint/2010/main" val="902922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F8C2B-614E-C431-59D3-60916F7737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EB62CA-491F-3196-D49A-18EF617CAB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0981C7-DAB1-EA15-C821-36EF69999A6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16806D6-0105-4BE7-F8F6-EF5BC93A3596}"/>
              </a:ext>
            </a:extLst>
          </p:cNvPr>
          <p:cNvSpPr>
            <a:spLocks noGrp="1"/>
          </p:cNvSpPr>
          <p:nvPr>
            <p:ph type="sldNum" sz="quarter" idx="5"/>
          </p:nvPr>
        </p:nvSpPr>
        <p:spPr/>
        <p:txBody>
          <a:bodyPr/>
          <a:lstStyle/>
          <a:p>
            <a:fld id="{6AF66C30-2FAE-4185-83A0-4FB1E4D1FCC6}" type="slidenum">
              <a:rPr lang="ro-RO" smtClean="0"/>
              <a:t>19</a:t>
            </a:fld>
            <a:endParaRPr lang="ro-RO"/>
          </a:p>
        </p:txBody>
      </p:sp>
    </p:spTree>
    <p:extLst>
      <p:ext uri="{BB962C8B-B14F-4D97-AF65-F5344CB8AC3E}">
        <p14:creationId xmlns:p14="http://schemas.microsoft.com/office/powerpoint/2010/main" val="2485913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2</a:t>
            </a:fld>
            <a:endParaRPr lang="ro-RO"/>
          </a:p>
        </p:txBody>
      </p:sp>
    </p:spTree>
    <p:extLst>
      <p:ext uri="{BB962C8B-B14F-4D97-AF65-F5344CB8AC3E}">
        <p14:creationId xmlns:p14="http://schemas.microsoft.com/office/powerpoint/2010/main" val="1113412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9BF61-00C1-3FB3-47D7-04DDEAFB50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8FF041-51B1-0E61-62BE-8882215CF4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71BFA0-84C3-3150-B79E-201848B9DB6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0BC9177-0AF9-2CED-E1C0-29AB0FDF2613}"/>
              </a:ext>
            </a:extLst>
          </p:cNvPr>
          <p:cNvSpPr>
            <a:spLocks noGrp="1"/>
          </p:cNvSpPr>
          <p:nvPr>
            <p:ph type="sldNum" sz="quarter" idx="5"/>
          </p:nvPr>
        </p:nvSpPr>
        <p:spPr/>
        <p:txBody>
          <a:bodyPr/>
          <a:lstStyle/>
          <a:p>
            <a:fld id="{6AF66C30-2FAE-4185-83A0-4FB1E4D1FCC6}" type="slidenum">
              <a:rPr lang="ro-RO" smtClean="0"/>
              <a:t>20</a:t>
            </a:fld>
            <a:endParaRPr lang="ro-RO"/>
          </a:p>
        </p:txBody>
      </p:sp>
    </p:spTree>
    <p:extLst>
      <p:ext uri="{BB962C8B-B14F-4D97-AF65-F5344CB8AC3E}">
        <p14:creationId xmlns:p14="http://schemas.microsoft.com/office/powerpoint/2010/main" val="2359210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D8366-78A7-F37A-5CC5-634AC9B4BD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E726B5-BCA2-68CA-73F4-9DB6D929D3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036498-3294-62F6-82C9-C535C7C88A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9B2E457-028C-9CEB-AF7B-2D40B265FBAB}"/>
              </a:ext>
            </a:extLst>
          </p:cNvPr>
          <p:cNvSpPr>
            <a:spLocks noGrp="1"/>
          </p:cNvSpPr>
          <p:nvPr>
            <p:ph type="sldNum" sz="quarter" idx="5"/>
          </p:nvPr>
        </p:nvSpPr>
        <p:spPr/>
        <p:txBody>
          <a:bodyPr/>
          <a:lstStyle/>
          <a:p>
            <a:fld id="{6AF66C30-2FAE-4185-83A0-4FB1E4D1FCC6}" type="slidenum">
              <a:rPr lang="ro-RO" smtClean="0"/>
              <a:t>21</a:t>
            </a:fld>
            <a:endParaRPr lang="ro-RO"/>
          </a:p>
        </p:txBody>
      </p:sp>
    </p:spTree>
    <p:extLst>
      <p:ext uri="{BB962C8B-B14F-4D97-AF65-F5344CB8AC3E}">
        <p14:creationId xmlns:p14="http://schemas.microsoft.com/office/powerpoint/2010/main" val="1748334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5D8B4-4367-82CD-A91A-FF3D04BDCC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7C920B-E092-4BAE-8DAB-446F6B8854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B56B86-8A35-9124-17CC-FBC863941A7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B09D529-CDC0-C1B6-6E40-FD13A8782BE2}"/>
              </a:ext>
            </a:extLst>
          </p:cNvPr>
          <p:cNvSpPr>
            <a:spLocks noGrp="1"/>
          </p:cNvSpPr>
          <p:nvPr>
            <p:ph type="sldNum" sz="quarter" idx="5"/>
          </p:nvPr>
        </p:nvSpPr>
        <p:spPr/>
        <p:txBody>
          <a:bodyPr/>
          <a:lstStyle/>
          <a:p>
            <a:fld id="{6AF66C30-2FAE-4185-83A0-4FB1E4D1FCC6}" type="slidenum">
              <a:rPr lang="ro-RO" smtClean="0"/>
              <a:t>22</a:t>
            </a:fld>
            <a:endParaRPr lang="ro-RO"/>
          </a:p>
        </p:txBody>
      </p:sp>
    </p:spTree>
    <p:extLst>
      <p:ext uri="{BB962C8B-B14F-4D97-AF65-F5344CB8AC3E}">
        <p14:creationId xmlns:p14="http://schemas.microsoft.com/office/powerpoint/2010/main" val="4258580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B84E3-84F4-2ED7-E2F7-5D6CEBD610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AE4016-9B06-42F1-2DDB-2BBB2A0253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25107B-6D43-C595-A183-AD8E4628AC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9AA43C7-089D-71D1-8E65-5698ABC08A93}"/>
              </a:ext>
            </a:extLst>
          </p:cNvPr>
          <p:cNvSpPr>
            <a:spLocks noGrp="1"/>
          </p:cNvSpPr>
          <p:nvPr>
            <p:ph type="sldNum" sz="quarter" idx="5"/>
          </p:nvPr>
        </p:nvSpPr>
        <p:spPr/>
        <p:txBody>
          <a:bodyPr/>
          <a:lstStyle/>
          <a:p>
            <a:fld id="{6AF66C30-2FAE-4185-83A0-4FB1E4D1FCC6}" type="slidenum">
              <a:rPr lang="ro-RO" smtClean="0"/>
              <a:t>23</a:t>
            </a:fld>
            <a:endParaRPr lang="ro-RO"/>
          </a:p>
        </p:txBody>
      </p:sp>
    </p:spTree>
    <p:extLst>
      <p:ext uri="{BB962C8B-B14F-4D97-AF65-F5344CB8AC3E}">
        <p14:creationId xmlns:p14="http://schemas.microsoft.com/office/powerpoint/2010/main" val="1939582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ADEAB-E5A7-46CE-57DE-5EEEF7F8F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22BEE8-88CD-6C2F-6D72-74DDC2B664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4E922D-D884-FA41-D996-665BE477222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306D99C-177D-493E-3526-426EF418EF3A}"/>
              </a:ext>
            </a:extLst>
          </p:cNvPr>
          <p:cNvSpPr>
            <a:spLocks noGrp="1"/>
          </p:cNvSpPr>
          <p:nvPr>
            <p:ph type="sldNum" sz="quarter" idx="5"/>
          </p:nvPr>
        </p:nvSpPr>
        <p:spPr/>
        <p:txBody>
          <a:bodyPr/>
          <a:lstStyle/>
          <a:p>
            <a:fld id="{6AF66C30-2FAE-4185-83A0-4FB1E4D1FCC6}" type="slidenum">
              <a:rPr lang="ro-RO" smtClean="0"/>
              <a:t>24</a:t>
            </a:fld>
            <a:endParaRPr lang="ro-RO"/>
          </a:p>
        </p:txBody>
      </p:sp>
    </p:spTree>
    <p:extLst>
      <p:ext uri="{BB962C8B-B14F-4D97-AF65-F5344CB8AC3E}">
        <p14:creationId xmlns:p14="http://schemas.microsoft.com/office/powerpoint/2010/main" val="3288698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61FF6-FCEB-38F4-C450-E77D81DDD9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A8F8B1-BC10-9F52-8EF2-913CC42649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89C4BF-EE1B-4D37-2A80-D8221385BD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091CE16-6B1F-890A-66DA-38824B2340F4}"/>
              </a:ext>
            </a:extLst>
          </p:cNvPr>
          <p:cNvSpPr>
            <a:spLocks noGrp="1"/>
          </p:cNvSpPr>
          <p:nvPr>
            <p:ph type="sldNum" sz="quarter" idx="5"/>
          </p:nvPr>
        </p:nvSpPr>
        <p:spPr/>
        <p:txBody>
          <a:bodyPr/>
          <a:lstStyle/>
          <a:p>
            <a:fld id="{6AF66C30-2FAE-4185-83A0-4FB1E4D1FCC6}" type="slidenum">
              <a:rPr lang="ro-RO" smtClean="0"/>
              <a:t>25</a:t>
            </a:fld>
            <a:endParaRPr lang="ro-RO"/>
          </a:p>
        </p:txBody>
      </p:sp>
    </p:spTree>
    <p:extLst>
      <p:ext uri="{BB962C8B-B14F-4D97-AF65-F5344CB8AC3E}">
        <p14:creationId xmlns:p14="http://schemas.microsoft.com/office/powerpoint/2010/main" val="424810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9CFA7-16B7-6AF3-413B-1B6D48912B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6205EE-5849-E1A4-8455-C127675BDA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A710A4-98DE-84E8-A72A-1385C9B5C0C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DA9738F-F473-B9E5-D86C-D6BBE8809479}"/>
              </a:ext>
            </a:extLst>
          </p:cNvPr>
          <p:cNvSpPr>
            <a:spLocks noGrp="1"/>
          </p:cNvSpPr>
          <p:nvPr>
            <p:ph type="sldNum" sz="quarter" idx="5"/>
          </p:nvPr>
        </p:nvSpPr>
        <p:spPr/>
        <p:txBody>
          <a:bodyPr/>
          <a:lstStyle/>
          <a:p>
            <a:fld id="{6AF66C30-2FAE-4185-83A0-4FB1E4D1FCC6}" type="slidenum">
              <a:rPr lang="ro-RO" smtClean="0"/>
              <a:t>26</a:t>
            </a:fld>
            <a:endParaRPr lang="ro-RO"/>
          </a:p>
        </p:txBody>
      </p:sp>
    </p:spTree>
    <p:extLst>
      <p:ext uri="{BB962C8B-B14F-4D97-AF65-F5344CB8AC3E}">
        <p14:creationId xmlns:p14="http://schemas.microsoft.com/office/powerpoint/2010/main" val="8461211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0E848-0ADD-BB37-16D3-6D128B9157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D514C2-E46C-D0C9-DDEA-C8ABD3134F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602E0E-BE3B-9DEC-C086-8CCE150D8BB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B632722-998D-CD83-DFCB-74E9B31CB6BF}"/>
              </a:ext>
            </a:extLst>
          </p:cNvPr>
          <p:cNvSpPr>
            <a:spLocks noGrp="1"/>
          </p:cNvSpPr>
          <p:nvPr>
            <p:ph type="sldNum" sz="quarter" idx="5"/>
          </p:nvPr>
        </p:nvSpPr>
        <p:spPr/>
        <p:txBody>
          <a:bodyPr/>
          <a:lstStyle/>
          <a:p>
            <a:fld id="{6AF66C30-2FAE-4185-83A0-4FB1E4D1FCC6}" type="slidenum">
              <a:rPr lang="ro-RO" smtClean="0"/>
              <a:t>27</a:t>
            </a:fld>
            <a:endParaRPr lang="ro-RO"/>
          </a:p>
        </p:txBody>
      </p:sp>
    </p:spTree>
    <p:extLst>
      <p:ext uri="{BB962C8B-B14F-4D97-AF65-F5344CB8AC3E}">
        <p14:creationId xmlns:p14="http://schemas.microsoft.com/office/powerpoint/2010/main" val="26679096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702C9-0DED-69F5-7D13-FD14F9A913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2567C8-CCD7-4A7B-8B11-AD8B497235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3321C5-D0BA-6BDA-5B46-9FD8C5CA0D7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B66B58E-0970-2854-BC56-B6C1D9CF3742}"/>
              </a:ext>
            </a:extLst>
          </p:cNvPr>
          <p:cNvSpPr>
            <a:spLocks noGrp="1"/>
          </p:cNvSpPr>
          <p:nvPr>
            <p:ph type="sldNum" sz="quarter" idx="5"/>
          </p:nvPr>
        </p:nvSpPr>
        <p:spPr/>
        <p:txBody>
          <a:bodyPr/>
          <a:lstStyle/>
          <a:p>
            <a:fld id="{6AF66C30-2FAE-4185-83A0-4FB1E4D1FCC6}" type="slidenum">
              <a:rPr lang="ro-RO" smtClean="0"/>
              <a:t>28</a:t>
            </a:fld>
            <a:endParaRPr lang="ro-RO"/>
          </a:p>
        </p:txBody>
      </p:sp>
    </p:spTree>
    <p:extLst>
      <p:ext uri="{BB962C8B-B14F-4D97-AF65-F5344CB8AC3E}">
        <p14:creationId xmlns:p14="http://schemas.microsoft.com/office/powerpoint/2010/main" val="775714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A73D4-DACF-8C25-C226-AE84F68107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298AEF-F6BA-F966-9EA0-ADC1CA22AA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F2492A-8B9E-DE59-BCA2-B12893EC08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E70A9B9-8DCC-EB12-9682-544397C7CDC9}"/>
              </a:ext>
            </a:extLst>
          </p:cNvPr>
          <p:cNvSpPr>
            <a:spLocks noGrp="1"/>
          </p:cNvSpPr>
          <p:nvPr>
            <p:ph type="sldNum" sz="quarter" idx="5"/>
          </p:nvPr>
        </p:nvSpPr>
        <p:spPr/>
        <p:txBody>
          <a:bodyPr/>
          <a:lstStyle/>
          <a:p>
            <a:fld id="{6AF66C30-2FAE-4185-83A0-4FB1E4D1FCC6}" type="slidenum">
              <a:rPr lang="ro-RO" smtClean="0"/>
              <a:t>29</a:t>
            </a:fld>
            <a:endParaRPr lang="ro-RO"/>
          </a:p>
        </p:txBody>
      </p:sp>
    </p:spTree>
    <p:extLst>
      <p:ext uri="{BB962C8B-B14F-4D97-AF65-F5344CB8AC3E}">
        <p14:creationId xmlns:p14="http://schemas.microsoft.com/office/powerpoint/2010/main" val="934038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3</a:t>
            </a:fld>
            <a:endParaRPr lang="ro-RO"/>
          </a:p>
        </p:txBody>
      </p:sp>
    </p:spTree>
    <p:extLst>
      <p:ext uri="{BB962C8B-B14F-4D97-AF65-F5344CB8AC3E}">
        <p14:creationId xmlns:p14="http://schemas.microsoft.com/office/powerpoint/2010/main" val="3348823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5E784-23CC-D877-44F1-46E4B83957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E2D69F-0B3D-7AA6-6BD0-A0CC4ABE8F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AD1EC2-99B0-56BF-24F2-9CF708F5B4B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E3FFA97-DEF6-9E00-E3A2-C8D777A1CAD8}"/>
              </a:ext>
            </a:extLst>
          </p:cNvPr>
          <p:cNvSpPr>
            <a:spLocks noGrp="1"/>
          </p:cNvSpPr>
          <p:nvPr>
            <p:ph type="sldNum" sz="quarter" idx="5"/>
          </p:nvPr>
        </p:nvSpPr>
        <p:spPr/>
        <p:txBody>
          <a:bodyPr/>
          <a:lstStyle/>
          <a:p>
            <a:fld id="{6AF66C30-2FAE-4185-83A0-4FB1E4D1FCC6}" type="slidenum">
              <a:rPr lang="ro-RO" smtClean="0"/>
              <a:t>30</a:t>
            </a:fld>
            <a:endParaRPr lang="ro-RO"/>
          </a:p>
        </p:txBody>
      </p:sp>
    </p:spTree>
    <p:extLst>
      <p:ext uri="{BB962C8B-B14F-4D97-AF65-F5344CB8AC3E}">
        <p14:creationId xmlns:p14="http://schemas.microsoft.com/office/powerpoint/2010/main" val="39071557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E21D6-5E7F-B8EA-77CA-6ED5F7A1F5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2F5BC7-6D62-44E7-8A24-B12EFA2D02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B0CF4A-CA70-717A-E148-AD87AF1BA32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C1F8C9E-9BCE-8C3D-6B13-FA15230E1309}"/>
              </a:ext>
            </a:extLst>
          </p:cNvPr>
          <p:cNvSpPr>
            <a:spLocks noGrp="1"/>
          </p:cNvSpPr>
          <p:nvPr>
            <p:ph type="sldNum" sz="quarter" idx="5"/>
          </p:nvPr>
        </p:nvSpPr>
        <p:spPr/>
        <p:txBody>
          <a:bodyPr/>
          <a:lstStyle/>
          <a:p>
            <a:fld id="{6AF66C30-2FAE-4185-83A0-4FB1E4D1FCC6}" type="slidenum">
              <a:rPr lang="ro-RO" smtClean="0"/>
              <a:t>31</a:t>
            </a:fld>
            <a:endParaRPr lang="ro-RO"/>
          </a:p>
        </p:txBody>
      </p:sp>
    </p:spTree>
    <p:extLst>
      <p:ext uri="{BB962C8B-B14F-4D97-AF65-F5344CB8AC3E}">
        <p14:creationId xmlns:p14="http://schemas.microsoft.com/office/powerpoint/2010/main" val="37527528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FAE8B-135D-31D9-3FC0-EC30659CE1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B02139-7243-FBCB-BA01-C3616BE671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6F1F7-E777-CB2C-AB5A-1F0B4FEAB3C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A5F8F11F-DFE5-249D-542F-1230FE16CCC7}"/>
              </a:ext>
            </a:extLst>
          </p:cNvPr>
          <p:cNvSpPr>
            <a:spLocks noGrp="1"/>
          </p:cNvSpPr>
          <p:nvPr>
            <p:ph type="sldNum" sz="quarter" idx="5"/>
          </p:nvPr>
        </p:nvSpPr>
        <p:spPr/>
        <p:txBody>
          <a:bodyPr/>
          <a:lstStyle/>
          <a:p>
            <a:fld id="{6AF66C30-2FAE-4185-83A0-4FB1E4D1FCC6}" type="slidenum">
              <a:rPr lang="ro-RO" smtClean="0"/>
              <a:t>32</a:t>
            </a:fld>
            <a:endParaRPr lang="ro-RO"/>
          </a:p>
        </p:txBody>
      </p:sp>
    </p:spTree>
    <p:extLst>
      <p:ext uri="{BB962C8B-B14F-4D97-AF65-F5344CB8AC3E}">
        <p14:creationId xmlns:p14="http://schemas.microsoft.com/office/powerpoint/2010/main" val="1707056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12271-392F-88E5-A0FB-0BDD025B5B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BCAB7D-B88A-B3B1-D470-2FB7FFA16A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38AD61-1067-AC7F-5822-CA37422DA37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DD674B7-80CB-F131-2F8B-93F8A0DC5CF7}"/>
              </a:ext>
            </a:extLst>
          </p:cNvPr>
          <p:cNvSpPr>
            <a:spLocks noGrp="1"/>
          </p:cNvSpPr>
          <p:nvPr>
            <p:ph type="sldNum" sz="quarter" idx="5"/>
          </p:nvPr>
        </p:nvSpPr>
        <p:spPr/>
        <p:txBody>
          <a:bodyPr/>
          <a:lstStyle/>
          <a:p>
            <a:fld id="{6AF66C30-2FAE-4185-83A0-4FB1E4D1FCC6}" type="slidenum">
              <a:rPr lang="ro-RO" smtClean="0"/>
              <a:t>33</a:t>
            </a:fld>
            <a:endParaRPr lang="ro-RO"/>
          </a:p>
        </p:txBody>
      </p:sp>
    </p:spTree>
    <p:extLst>
      <p:ext uri="{BB962C8B-B14F-4D97-AF65-F5344CB8AC3E}">
        <p14:creationId xmlns:p14="http://schemas.microsoft.com/office/powerpoint/2010/main" val="11266624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103F6-D147-52BF-56CF-C48484C4A0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03D4E2-F9FA-A3E3-9830-B25BDC37CC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770784-6422-8980-189A-4A679460401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378E20F-9331-71B2-53B6-44D8F46DDD4B}"/>
              </a:ext>
            </a:extLst>
          </p:cNvPr>
          <p:cNvSpPr>
            <a:spLocks noGrp="1"/>
          </p:cNvSpPr>
          <p:nvPr>
            <p:ph type="sldNum" sz="quarter" idx="5"/>
          </p:nvPr>
        </p:nvSpPr>
        <p:spPr/>
        <p:txBody>
          <a:bodyPr/>
          <a:lstStyle/>
          <a:p>
            <a:fld id="{6AF66C30-2FAE-4185-83A0-4FB1E4D1FCC6}" type="slidenum">
              <a:rPr lang="ro-RO" smtClean="0"/>
              <a:t>34</a:t>
            </a:fld>
            <a:endParaRPr lang="ro-RO"/>
          </a:p>
        </p:txBody>
      </p:sp>
    </p:spTree>
    <p:extLst>
      <p:ext uri="{BB962C8B-B14F-4D97-AF65-F5344CB8AC3E}">
        <p14:creationId xmlns:p14="http://schemas.microsoft.com/office/powerpoint/2010/main" val="34465026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BDFAC-0484-8BB4-EFE0-5197B5F880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0E36ED-8AC4-7F5E-6B3A-C71188F8B8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178F1-237C-274B-BA62-B9E4BBF90C7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6733E46-9EFA-7751-573D-4B516DC7BF41}"/>
              </a:ext>
            </a:extLst>
          </p:cNvPr>
          <p:cNvSpPr>
            <a:spLocks noGrp="1"/>
          </p:cNvSpPr>
          <p:nvPr>
            <p:ph type="sldNum" sz="quarter" idx="5"/>
          </p:nvPr>
        </p:nvSpPr>
        <p:spPr/>
        <p:txBody>
          <a:bodyPr/>
          <a:lstStyle/>
          <a:p>
            <a:fld id="{6AF66C30-2FAE-4185-83A0-4FB1E4D1FCC6}" type="slidenum">
              <a:rPr lang="ro-RO" smtClean="0"/>
              <a:t>35</a:t>
            </a:fld>
            <a:endParaRPr lang="ro-RO"/>
          </a:p>
        </p:txBody>
      </p:sp>
    </p:spTree>
    <p:extLst>
      <p:ext uri="{BB962C8B-B14F-4D97-AF65-F5344CB8AC3E}">
        <p14:creationId xmlns:p14="http://schemas.microsoft.com/office/powerpoint/2010/main" val="15924193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FA6C0-711B-2E35-0139-A17C875B9B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A234B8-F540-8609-BE86-558BF57F86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3D066-242B-BB3C-6966-4CB1DDAE3B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0E873E1-8E29-BD69-92FA-D87FECBB24D6}"/>
              </a:ext>
            </a:extLst>
          </p:cNvPr>
          <p:cNvSpPr>
            <a:spLocks noGrp="1"/>
          </p:cNvSpPr>
          <p:nvPr>
            <p:ph type="sldNum" sz="quarter" idx="5"/>
          </p:nvPr>
        </p:nvSpPr>
        <p:spPr/>
        <p:txBody>
          <a:bodyPr/>
          <a:lstStyle/>
          <a:p>
            <a:fld id="{6AF66C30-2FAE-4185-83A0-4FB1E4D1FCC6}" type="slidenum">
              <a:rPr lang="ro-RO" smtClean="0"/>
              <a:t>36</a:t>
            </a:fld>
            <a:endParaRPr lang="ro-RO"/>
          </a:p>
        </p:txBody>
      </p:sp>
    </p:spTree>
    <p:extLst>
      <p:ext uri="{BB962C8B-B14F-4D97-AF65-F5344CB8AC3E}">
        <p14:creationId xmlns:p14="http://schemas.microsoft.com/office/powerpoint/2010/main" val="16693909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D6BDD-3D80-E38A-719F-690C6249A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0108FA-070A-485B-2297-7BE91919BA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5B6C52-5818-1038-1B5F-89679F9F3A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AC32F03-01A5-FC10-B305-5E1C32E83859}"/>
              </a:ext>
            </a:extLst>
          </p:cNvPr>
          <p:cNvSpPr>
            <a:spLocks noGrp="1"/>
          </p:cNvSpPr>
          <p:nvPr>
            <p:ph type="sldNum" sz="quarter" idx="5"/>
          </p:nvPr>
        </p:nvSpPr>
        <p:spPr/>
        <p:txBody>
          <a:bodyPr/>
          <a:lstStyle/>
          <a:p>
            <a:fld id="{6AF66C30-2FAE-4185-83A0-4FB1E4D1FCC6}" type="slidenum">
              <a:rPr lang="ro-RO" smtClean="0"/>
              <a:t>37</a:t>
            </a:fld>
            <a:endParaRPr lang="ro-RO"/>
          </a:p>
        </p:txBody>
      </p:sp>
    </p:spTree>
    <p:extLst>
      <p:ext uri="{BB962C8B-B14F-4D97-AF65-F5344CB8AC3E}">
        <p14:creationId xmlns:p14="http://schemas.microsoft.com/office/powerpoint/2010/main" val="36129790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A0A74-D690-9EB1-59ED-0CEA26F990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87018E-6E12-5FFC-392F-C7E6B3729C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D64697-F98C-0EC8-E999-6A826624C1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0A9DD8E-8E74-2A5F-735D-C63E35F5A142}"/>
              </a:ext>
            </a:extLst>
          </p:cNvPr>
          <p:cNvSpPr>
            <a:spLocks noGrp="1"/>
          </p:cNvSpPr>
          <p:nvPr>
            <p:ph type="sldNum" sz="quarter" idx="5"/>
          </p:nvPr>
        </p:nvSpPr>
        <p:spPr/>
        <p:txBody>
          <a:bodyPr/>
          <a:lstStyle/>
          <a:p>
            <a:fld id="{6AF66C30-2FAE-4185-83A0-4FB1E4D1FCC6}" type="slidenum">
              <a:rPr lang="ro-RO" smtClean="0"/>
              <a:t>38</a:t>
            </a:fld>
            <a:endParaRPr lang="ro-RO"/>
          </a:p>
        </p:txBody>
      </p:sp>
    </p:spTree>
    <p:extLst>
      <p:ext uri="{BB962C8B-B14F-4D97-AF65-F5344CB8AC3E}">
        <p14:creationId xmlns:p14="http://schemas.microsoft.com/office/powerpoint/2010/main" val="32900254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76715-A12F-22D6-042F-44DB21BC89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9F019B-44F9-603E-6BE3-9E3CEC04F6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AA3C62-5D94-11F4-6D46-0CFC4B16DAB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8282090-7D82-84B5-ACE2-7BBC8DD0B493}"/>
              </a:ext>
            </a:extLst>
          </p:cNvPr>
          <p:cNvSpPr>
            <a:spLocks noGrp="1"/>
          </p:cNvSpPr>
          <p:nvPr>
            <p:ph type="sldNum" sz="quarter" idx="5"/>
          </p:nvPr>
        </p:nvSpPr>
        <p:spPr/>
        <p:txBody>
          <a:bodyPr/>
          <a:lstStyle/>
          <a:p>
            <a:fld id="{6AF66C30-2FAE-4185-83A0-4FB1E4D1FCC6}" type="slidenum">
              <a:rPr lang="ro-RO" smtClean="0"/>
              <a:t>39</a:t>
            </a:fld>
            <a:endParaRPr lang="ro-RO"/>
          </a:p>
        </p:txBody>
      </p:sp>
    </p:spTree>
    <p:extLst>
      <p:ext uri="{BB962C8B-B14F-4D97-AF65-F5344CB8AC3E}">
        <p14:creationId xmlns:p14="http://schemas.microsoft.com/office/powerpoint/2010/main" val="1246366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4</a:t>
            </a:fld>
            <a:endParaRPr lang="ro-RO"/>
          </a:p>
        </p:txBody>
      </p:sp>
    </p:spTree>
    <p:extLst>
      <p:ext uri="{BB962C8B-B14F-4D97-AF65-F5344CB8AC3E}">
        <p14:creationId xmlns:p14="http://schemas.microsoft.com/office/powerpoint/2010/main" val="16110854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BFD4B-FA14-8D63-EDC9-9FD1A04CBE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A0567-772D-9173-AAA9-F2C5921E88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6C71AC-33AE-023B-C899-8D59D82223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E7A4E6A-51A6-DC89-5E1F-85CC2EEC120B}"/>
              </a:ext>
            </a:extLst>
          </p:cNvPr>
          <p:cNvSpPr>
            <a:spLocks noGrp="1"/>
          </p:cNvSpPr>
          <p:nvPr>
            <p:ph type="sldNum" sz="quarter" idx="5"/>
          </p:nvPr>
        </p:nvSpPr>
        <p:spPr/>
        <p:txBody>
          <a:bodyPr/>
          <a:lstStyle/>
          <a:p>
            <a:fld id="{6AF66C30-2FAE-4185-83A0-4FB1E4D1FCC6}" type="slidenum">
              <a:rPr lang="ro-RO" smtClean="0"/>
              <a:t>40</a:t>
            </a:fld>
            <a:endParaRPr lang="ro-RO"/>
          </a:p>
        </p:txBody>
      </p:sp>
    </p:spTree>
    <p:extLst>
      <p:ext uri="{BB962C8B-B14F-4D97-AF65-F5344CB8AC3E}">
        <p14:creationId xmlns:p14="http://schemas.microsoft.com/office/powerpoint/2010/main" val="20354801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07FC5-8978-B409-7195-0578CA281F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718BFE-7AE4-858B-387E-52ACA1F455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5CBE23-F208-112A-B339-7CF130C6DD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51A23F2-0AD1-FE4B-76F7-12FBE4B10F53}"/>
              </a:ext>
            </a:extLst>
          </p:cNvPr>
          <p:cNvSpPr>
            <a:spLocks noGrp="1"/>
          </p:cNvSpPr>
          <p:nvPr>
            <p:ph type="sldNum" sz="quarter" idx="5"/>
          </p:nvPr>
        </p:nvSpPr>
        <p:spPr/>
        <p:txBody>
          <a:bodyPr/>
          <a:lstStyle/>
          <a:p>
            <a:fld id="{6AF66C30-2FAE-4185-83A0-4FB1E4D1FCC6}" type="slidenum">
              <a:rPr lang="ro-RO" smtClean="0"/>
              <a:t>41</a:t>
            </a:fld>
            <a:endParaRPr lang="ro-RO"/>
          </a:p>
        </p:txBody>
      </p:sp>
    </p:spTree>
    <p:extLst>
      <p:ext uri="{BB962C8B-B14F-4D97-AF65-F5344CB8AC3E}">
        <p14:creationId xmlns:p14="http://schemas.microsoft.com/office/powerpoint/2010/main" val="18259758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23458-15F1-6D29-BA9C-F72D66B25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FFF241-8576-B844-5132-091DCE8214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87423C-2EAA-CB7F-977A-E89A5AD541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0BD36F7-A322-7E9C-DB80-EC5C1829A113}"/>
              </a:ext>
            </a:extLst>
          </p:cNvPr>
          <p:cNvSpPr>
            <a:spLocks noGrp="1"/>
          </p:cNvSpPr>
          <p:nvPr>
            <p:ph type="sldNum" sz="quarter" idx="5"/>
          </p:nvPr>
        </p:nvSpPr>
        <p:spPr/>
        <p:txBody>
          <a:bodyPr/>
          <a:lstStyle/>
          <a:p>
            <a:fld id="{6AF66C30-2FAE-4185-83A0-4FB1E4D1FCC6}" type="slidenum">
              <a:rPr lang="ro-RO" smtClean="0"/>
              <a:t>42</a:t>
            </a:fld>
            <a:endParaRPr lang="ro-RO"/>
          </a:p>
        </p:txBody>
      </p:sp>
    </p:spTree>
    <p:extLst>
      <p:ext uri="{BB962C8B-B14F-4D97-AF65-F5344CB8AC3E}">
        <p14:creationId xmlns:p14="http://schemas.microsoft.com/office/powerpoint/2010/main" val="38828007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F687C-A6FC-8EF6-E37A-DF6F9ECA20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FD8EBC-E482-8E6A-7DA3-8E8E316314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E7BB14-8E9E-FE46-9CBE-FE81F72331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BDD854D-1629-3DC9-812A-DB67CD495C7A}"/>
              </a:ext>
            </a:extLst>
          </p:cNvPr>
          <p:cNvSpPr>
            <a:spLocks noGrp="1"/>
          </p:cNvSpPr>
          <p:nvPr>
            <p:ph type="sldNum" sz="quarter" idx="5"/>
          </p:nvPr>
        </p:nvSpPr>
        <p:spPr/>
        <p:txBody>
          <a:bodyPr/>
          <a:lstStyle/>
          <a:p>
            <a:fld id="{6AF66C30-2FAE-4185-83A0-4FB1E4D1FCC6}" type="slidenum">
              <a:rPr lang="ro-RO" smtClean="0"/>
              <a:t>43</a:t>
            </a:fld>
            <a:endParaRPr lang="ro-RO"/>
          </a:p>
        </p:txBody>
      </p:sp>
    </p:spTree>
    <p:extLst>
      <p:ext uri="{BB962C8B-B14F-4D97-AF65-F5344CB8AC3E}">
        <p14:creationId xmlns:p14="http://schemas.microsoft.com/office/powerpoint/2010/main" val="20293326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4CEE5-227E-BC88-5766-4C684A0E78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93463F-F11D-F02C-B573-C0A462FD2B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181DEB-0AC2-5392-09B9-1ED6F497E39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90260E3-F753-9E2E-FE5C-B93C8FC7CCEA}"/>
              </a:ext>
            </a:extLst>
          </p:cNvPr>
          <p:cNvSpPr>
            <a:spLocks noGrp="1"/>
          </p:cNvSpPr>
          <p:nvPr>
            <p:ph type="sldNum" sz="quarter" idx="5"/>
          </p:nvPr>
        </p:nvSpPr>
        <p:spPr/>
        <p:txBody>
          <a:bodyPr/>
          <a:lstStyle/>
          <a:p>
            <a:fld id="{6AF66C30-2FAE-4185-83A0-4FB1E4D1FCC6}" type="slidenum">
              <a:rPr lang="ro-RO" smtClean="0"/>
              <a:t>44</a:t>
            </a:fld>
            <a:endParaRPr lang="ro-RO"/>
          </a:p>
        </p:txBody>
      </p:sp>
    </p:spTree>
    <p:extLst>
      <p:ext uri="{BB962C8B-B14F-4D97-AF65-F5344CB8AC3E}">
        <p14:creationId xmlns:p14="http://schemas.microsoft.com/office/powerpoint/2010/main" val="28275037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3ACBD-B017-5F02-4D8E-E7D314D855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5A01AC-1884-D97D-09BA-20585BD43F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460062-9559-6866-2C8D-CF004D7E88A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F301499-6B0E-875A-298E-4D77B7E043AA}"/>
              </a:ext>
            </a:extLst>
          </p:cNvPr>
          <p:cNvSpPr>
            <a:spLocks noGrp="1"/>
          </p:cNvSpPr>
          <p:nvPr>
            <p:ph type="sldNum" sz="quarter" idx="5"/>
          </p:nvPr>
        </p:nvSpPr>
        <p:spPr/>
        <p:txBody>
          <a:bodyPr/>
          <a:lstStyle/>
          <a:p>
            <a:fld id="{6AF66C30-2FAE-4185-83A0-4FB1E4D1FCC6}" type="slidenum">
              <a:rPr lang="ro-RO" smtClean="0"/>
              <a:t>45</a:t>
            </a:fld>
            <a:endParaRPr lang="ro-RO"/>
          </a:p>
        </p:txBody>
      </p:sp>
    </p:spTree>
    <p:extLst>
      <p:ext uri="{BB962C8B-B14F-4D97-AF65-F5344CB8AC3E}">
        <p14:creationId xmlns:p14="http://schemas.microsoft.com/office/powerpoint/2010/main" val="39189702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A7C44-4925-71F0-E11E-2CDAE7E5FD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500CA7-84F2-8FA1-8FF0-0AD10F90EE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D520EA-4041-7D52-CD57-1713CF5AA0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D9DD377-4320-24BF-7A8B-DBDB20160728}"/>
              </a:ext>
            </a:extLst>
          </p:cNvPr>
          <p:cNvSpPr>
            <a:spLocks noGrp="1"/>
          </p:cNvSpPr>
          <p:nvPr>
            <p:ph type="sldNum" sz="quarter" idx="5"/>
          </p:nvPr>
        </p:nvSpPr>
        <p:spPr/>
        <p:txBody>
          <a:bodyPr/>
          <a:lstStyle/>
          <a:p>
            <a:fld id="{6AF66C30-2FAE-4185-83A0-4FB1E4D1FCC6}" type="slidenum">
              <a:rPr lang="ro-RO" smtClean="0"/>
              <a:t>46</a:t>
            </a:fld>
            <a:endParaRPr lang="ro-RO"/>
          </a:p>
        </p:txBody>
      </p:sp>
    </p:spTree>
    <p:extLst>
      <p:ext uri="{BB962C8B-B14F-4D97-AF65-F5344CB8AC3E}">
        <p14:creationId xmlns:p14="http://schemas.microsoft.com/office/powerpoint/2010/main" val="42033088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63F65-2177-0642-AA98-45D164646A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F9B834-50A9-1E94-B49D-9E618AB230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754417-0C5A-1E00-CE13-EA9E8DD166F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C8BAD8D-5BD0-8BEB-ADB7-0A696F0C1CEB}"/>
              </a:ext>
            </a:extLst>
          </p:cNvPr>
          <p:cNvSpPr>
            <a:spLocks noGrp="1"/>
          </p:cNvSpPr>
          <p:nvPr>
            <p:ph type="sldNum" sz="quarter" idx="5"/>
          </p:nvPr>
        </p:nvSpPr>
        <p:spPr/>
        <p:txBody>
          <a:bodyPr/>
          <a:lstStyle/>
          <a:p>
            <a:fld id="{6AF66C30-2FAE-4185-83A0-4FB1E4D1FCC6}" type="slidenum">
              <a:rPr lang="ro-RO" smtClean="0"/>
              <a:t>47</a:t>
            </a:fld>
            <a:endParaRPr lang="ro-RO"/>
          </a:p>
        </p:txBody>
      </p:sp>
    </p:spTree>
    <p:extLst>
      <p:ext uri="{BB962C8B-B14F-4D97-AF65-F5344CB8AC3E}">
        <p14:creationId xmlns:p14="http://schemas.microsoft.com/office/powerpoint/2010/main" val="16062722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C069A-2D31-87DA-5F4C-DB9D406847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D9FEA7-2D85-D1E9-0C05-D2BB2F1796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F41E80-F0F3-778A-4AFA-C4444411974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0072E8B-ABCE-9F33-9D3E-F21D0B190D67}"/>
              </a:ext>
            </a:extLst>
          </p:cNvPr>
          <p:cNvSpPr>
            <a:spLocks noGrp="1"/>
          </p:cNvSpPr>
          <p:nvPr>
            <p:ph type="sldNum" sz="quarter" idx="5"/>
          </p:nvPr>
        </p:nvSpPr>
        <p:spPr/>
        <p:txBody>
          <a:bodyPr/>
          <a:lstStyle/>
          <a:p>
            <a:fld id="{6AF66C30-2FAE-4185-83A0-4FB1E4D1FCC6}" type="slidenum">
              <a:rPr lang="ro-RO" smtClean="0"/>
              <a:t>48</a:t>
            </a:fld>
            <a:endParaRPr lang="ro-RO"/>
          </a:p>
        </p:txBody>
      </p:sp>
    </p:spTree>
    <p:extLst>
      <p:ext uri="{BB962C8B-B14F-4D97-AF65-F5344CB8AC3E}">
        <p14:creationId xmlns:p14="http://schemas.microsoft.com/office/powerpoint/2010/main" val="3073162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898A5-F931-7C2D-D850-30182AEC2A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FD723-2895-AF91-1F58-400C33F716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4C1107-E28A-538C-022C-9375568FAED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B9BCF33-4725-8876-77B3-EA0EAAFBEF26}"/>
              </a:ext>
            </a:extLst>
          </p:cNvPr>
          <p:cNvSpPr>
            <a:spLocks noGrp="1"/>
          </p:cNvSpPr>
          <p:nvPr>
            <p:ph type="sldNum" sz="quarter" idx="5"/>
          </p:nvPr>
        </p:nvSpPr>
        <p:spPr/>
        <p:txBody>
          <a:bodyPr/>
          <a:lstStyle/>
          <a:p>
            <a:fld id="{6AF66C30-2FAE-4185-83A0-4FB1E4D1FCC6}" type="slidenum">
              <a:rPr lang="ro-RO" smtClean="0"/>
              <a:t>49</a:t>
            </a:fld>
            <a:endParaRPr lang="ro-RO"/>
          </a:p>
        </p:txBody>
      </p:sp>
    </p:spTree>
    <p:extLst>
      <p:ext uri="{BB962C8B-B14F-4D97-AF65-F5344CB8AC3E}">
        <p14:creationId xmlns:p14="http://schemas.microsoft.com/office/powerpoint/2010/main" val="865561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A01AB-ADC9-ADF9-5BD8-FACD910570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D16815-D0BC-ABC2-03D7-6893ECF61F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8392E6-D72E-FE4A-4563-6E3561B18B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4CB7771-56B8-2B53-097C-4610F2B76D92}"/>
              </a:ext>
            </a:extLst>
          </p:cNvPr>
          <p:cNvSpPr>
            <a:spLocks noGrp="1"/>
          </p:cNvSpPr>
          <p:nvPr>
            <p:ph type="sldNum" sz="quarter" idx="5"/>
          </p:nvPr>
        </p:nvSpPr>
        <p:spPr/>
        <p:txBody>
          <a:bodyPr/>
          <a:lstStyle/>
          <a:p>
            <a:fld id="{6AF66C30-2FAE-4185-83A0-4FB1E4D1FCC6}" type="slidenum">
              <a:rPr lang="ro-RO" smtClean="0"/>
              <a:t>5</a:t>
            </a:fld>
            <a:endParaRPr lang="ro-RO"/>
          </a:p>
        </p:txBody>
      </p:sp>
    </p:spTree>
    <p:extLst>
      <p:ext uri="{BB962C8B-B14F-4D97-AF65-F5344CB8AC3E}">
        <p14:creationId xmlns:p14="http://schemas.microsoft.com/office/powerpoint/2010/main" val="19700177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4C0F9-4AC3-C946-640F-9BF83B0F72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6838FA-3751-1299-C909-F377CF12E0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2A6E14-3FE2-B00E-92C8-0D3E523E45C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C5677ED-3946-B799-36F4-C53942D0C556}"/>
              </a:ext>
            </a:extLst>
          </p:cNvPr>
          <p:cNvSpPr>
            <a:spLocks noGrp="1"/>
          </p:cNvSpPr>
          <p:nvPr>
            <p:ph type="sldNum" sz="quarter" idx="5"/>
          </p:nvPr>
        </p:nvSpPr>
        <p:spPr/>
        <p:txBody>
          <a:bodyPr/>
          <a:lstStyle/>
          <a:p>
            <a:fld id="{6AF66C30-2FAE-4185-83A0-4FB1E4D1FCC6}" type="slidenum">
              <a:rPr lang="ro-RO" smtClean="0"/>
              <a:t>50</a:t>
            </a:fld>
            <a:endParaRPr lang="ro-RO"/>
          </a:p>
        </p:txBody>
      </p:sp>
    </p:spTree>
    <p:extLst>
      <p:ext uri="{BB962C8B-B14F-4D97-AF65-F5344CB8AC3E}">
        <p14:creationId xmlns:p14="http://schemas.microsoft.com/office/powerpoint/2010/main" val="33507088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208CE-DBE6-D584-570C-D26EECB26A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034C5E-BE4F-88FA-AE39-14C71E9CBD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99EAF4-698C-EF6F-5B34-5223DA6A001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D5435C0-C41C-AB3C-17CE-7301C579B094}"/>
              </a:ext>
            </a:extLst>
          </p:cNvPr>
          <p:cNvSpPr>
            <a:spLocks noGrp="1"/>
          </p:cNvSpPr>
          <p:nvPr>
            <p:ph type="sldNum" sz="quarter" idx="5"/>
          </p:nvPr>
        </p:nvSpPr>
        <p:spPr/>
        <p:txBody>
          <a:bodyPr/>
          <a:lstStyle/>
          <a:p>
            <a:fld id="{6AF66C30-2FAE-4185-83A0-4FB1E4D1FCC6}" type="slidenum">
              <a:rPr lang="ro-RO" smtClean="0"/>
              <a:t>51</a:t>
            </a:fld>
            <a:endParaRPr lang="ro-RO"/>
          </a:p>
        </p:txBody>
      </p:sp>
    </p:spTree>
    <p:extLst>
      <p:ext uri="{BB962C8B-B14F-4D97-AF65-F5344CB8AC3E}">
        <p14:creationId xmlns:p14="http://schemas.microsoft.com/office/powerpoint/2010/main" val="33934225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33589-1C08-DB1D-DB6E-AB8BD80FCC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618558-5E7A-A955-DD45-15CAC4C0F3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1CB903-255A-0A40-F2D7-2E0DC18F95A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CEE137B-2739-8E87-2C70-8662286A9E1B}"/>
              </a:ext>
            </a:extLst>
          </p:cNvPr>
          <p:cNvSpPr>
            <a:spLocks noGrp="1"/>
          </p:cNvSpPr>
          <p:nvPr>
            <p:ph type="sldNum" sz="quarter" idx="5"/>
          </p:nvPr>
        </p:nvSpPr>
        <p:spPr/>
        <p:txBody>
          <a:bodyPr/>
          <a:lstStyle/>
          <a:p>
            <a:fld id="{6AF66C30-2FAE-4185-83A0-4FB1E4D1FCC6}" type="slidenum">
              <a:rPr lang="ro-RO" smtClean="0"/>
              <a:t>52</a:t>
            </a:fld>
            <a:endParaRPr lang="ro-RO"/>
          </a:p>
        </p:txBody>
      </p:sp>
    </p:spTree>
    <p:extLst>
      <p:ext uri="{BB962C8B-B14F-4D97-AF65-F5344CB8AC3E}">
        <p14:creationId xmlns:p14="http://schemas.microsoft.com/office/powerpoint/2010/main" val="41480802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E3CEB-941A-6110-46BF-91CF756134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12D6B4-A5BF-4286-AFF2-087E8F86B4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9AFB02-8ABA-6E0A-2341-DFBFB24C690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0ABAFDE-FEAE-4F3C-7D27-DE1D7EDD6CE2}"/>
              </a:ext>
            </a:extLst>
          </p:cNvPr>
          <p:cNvSpPr>
            <a:spLocks noGrp="1"/>
          </p:cNvSpPr>
          <p:nvPr>
            <p:ph type="sldNum" sz="quarter" idx="5"/>
          </p:nvPr>
        </p:nvSpPr>
        <p:spPr/>
        <p:txBody>
          <a:bodyPr/>
          <a:lstStyle/>
          <a:p>
            <a:fld id="{6AF66C30-2FAE-4185-83A0-4FB1E4D1FCC6}" type="slidenum">
              <a:rPr lang="ro-RO" smtClean="0"/>
              <a:t>53</a:t>
            </a:fld>
            <a:endParaRPr lang="ro-RO"/>
          </a:p>
        </p:txBody>
      </p:sp>
    </p:spTree>
    <p:extLst>
      <p:ext uri="{BB962C8B-B14F-4D97-AF65-F5344CB8AC3E}">
        <p14:creationId xmlns:p14="http://schemas.microsoft.com/office/powerpoint/2010/main" val="19452718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CDEFD-A967-A1CC-FC1E-7FA2175A2C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5242D0-B369-D69B-E2AD-94980DA005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20ED23-96A5-C07C-D3C8-8B2197B1A83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91C2B7C-C634-BFF5-C557-4866F3B7EC96}"/>
              </a:ext>
            </a:extLst>
          </p:cNvPr>
          <p:cNvSpPr>
            <a:spLocks noGrp="1"/>
          </p:cNvSpPr>
          <p:nvPr>
            <p:ph type="sldNum" sz="quarter" idx="5"/>
          </p:nvPr>
        </p:nvSpPr>
        <p:spPr/>
        <p:txBody>
          <a:bodyPr/>
          <a:lstStyle/>
          <a:p>
            <a:fld id="{6AF66C30-2FAE-4185-83A0-4FB1E4D1FCC6}" type="slidenum">
              <a:rPr lang="ro-RO" smtClean="0"/>
              <a:t>54</a:t>
            </a:fld>
            <a:endParaRPr lang="ro-RO"/>
          </a:p>
        </p:txBody>
      </p:sp>
    </p:spTree>
    <p:extLst>
      <p:ext uri="{BB962C8B-B14F-4D97-AF65-F5344CB8AC3E}">
        <p14:creationId xmlns:p14="http://schemas.microsoft.com/office/powerpoint/2010/main" val="1074270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C1F7E-54DD-4481-1E17-14FA36AAE9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2D60B3-5672-1838-7E9B-3D0DA8791C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F414B8-4C1E-76ED-698E-D2C6DFCE49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838F842-5AA2-B02F-B7E2-33ABF2C45CE3}"/>
              </a:ext>
            </a:extLst>
          </p:cNvPr>
          <p:cNvSpPr>
            <a:spLocks noGrp="1"/>
          </p:cNvSpPr>
          <p:nvPr>
            <p:ph type="sldNum" sz="quarter" idx="5"/>
          </p:nvPr>
        </p:nvSpPr>
        <p:spPr/>
        <p:txBody>
          <a:bodyPr/>
          <a:lstStyle/>
          <a:p>
            <a:fld id="{6AF66C30-2FAE-4185-83A0-4FB1E4D1FCC6}" type="slidenum">
              <a:rPr lang="ro-RO" smtClean="0"/>
              <a:t>6</a:t>
            </a:fld>
            <a:endParaRPr lang="ro-RO"/>
          </a:p>
        </p:txBody>
      </p:sp>
    </p:spTree>
    <p:extLst>
      <p:ext uri="{BB962C8B-B14F-4D97-AF65-F5344CB8AC3E}">
        <p14:creationId xmlns:p14="http://schemas.microsoft.com/office/powerpoint/2010/main" val="727607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EC0BE-FD96-15C4-8BA8-478764BEB3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08A5F5-7689-56F1-495B-513B699FF0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C1375C-B4B2-F587-D7E3-C7F9C6E51F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D72EB74-E84C-E0ED-0466-35C983FAFE9D}"/>
              </a:ext>
            </a:extLst>
          </p:cNvPr>
          <p:cNvSpPr>
            <a:spLocks noGrp="1"/>
          </p:cNvSpPr>
          <p:nvPr>
            <p:ph type="sldNum" sz="quarter" idx="5"/>
          </p:nvPr>
        </p:nvSpPr>
        <p:spPr/>
        <p:txBody>
          <a:bodyPr/>
          <a:lstStyle/>
          <a:p>
            <a:fld id="{6AF66C30-2FAE-4185-83A0-4FB1E4D1FCC6}" type="slidenum">
              <a:rPr lang="ro-RO" smtClean="0"/>
              <a:t>7</a:t>
            </a:fld>
            <a:endParaRPr lang="ro-RO"/>
          </a:p>
        </p:txBody>
      </p:sp>
    </p:spTree>
    <p:extLst>
      <p:ext uri="{BB962C8B-B14F-4D97-AF65-F5344CB8AC3E}">
        <p14:creationId xmlns:p14="http://schemas.microsoft.com/office/powerpoint/2010/main" val="3456370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E3F88-5A6C-9E2F-E7AD-7FADA3E543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999325-E04E-A0EA-CD32-DD29469676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C900A1-E33F-248F-7F01-11141F0A692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F8D22F1-2063-B350-8357-30754E907C49}"/>
              </a:ext>
            </a:extLst>
          </p:cNvPr>
          <p:cNvSpPr>
            <a:spLocks noGrp="1"/>
          </p:cNvSpPr>
          <p:nvPr>
            <p:ph type="sldNum" sz="quarter" idx="5"/>
          </p:nvPr>
        </p:nvSpPr>
        <p:spPr/>
        <p:txBody>
          <a:bodyPr/>
          <a:lstStyle/>
          <a:p>
            <a:fld id="{6AF66C30-2FAE-4185-83A0-4FB1E4D1FCC6}" type="slidenum">
              <a:rPr lang="ro-RO" smtClean="0"/>
              <a:t>8</a:t>
            </a:fld>
            <a:endParaRPr lang="ro-RO"/>
          </a:p>
        </p:txBody>
      </p:sp>
    </p:spTree>
    <p:extLst>
      <p:ext uri="{BB962C8B-B14F-4D97-AF65-F5344CB8AC3E}">
        <p14:creationId xmlns:p14="http://schemas.microsoft.com/office/powerpoint/2010/main" val="557877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AC6CB-2836-D820-0A69-B18FF0F360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705A95-F14E-EA88-3054-4915E3897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5BCA49-A2B1-CE82-3AE5-F03A60879C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1D15796-1B0B-DC90-A9DF-265E80C1217C}"/>
              </a:ext>
            </a:extLst>
          </p:cNvPr>
          <p:cNvSpPr>
            <a:spLocks noGrp="1"/>
          </p:cNvSpPr>
          <p:nvPr>
            <p:ph type="sldNum" sz="quarter" idx="5"/>
          </p:nvPr>
        </p:nvSpPr>
        <p:spPr/>
        <p:txBody>
          <a:bodyPr/>
          <a:lstStyle/>
          <a:p>
            <a:fld id="{6AF66C30-2FAE-4185-83A0-4FB1E4D1FCC6}" type="slidenum">
              <a:rPr lang="ro-RO" smtClean="0"/>
              <a:t>9</a:t>
            </a:fld>
            <a:endParaRPr lang="ro-RO"/>
          </a:p>
        </p:txBody>
      </p:sp>
    </p:spTree>
    <p:extLst>
      <p:ext uri="{BB962C8B-B14F-4D97-AF65-F5344CB8AC3E}">
        <p14:creationId xmlns:p14="http://schemas.microsoft.com/office/powerpoint/2010/main" val="266371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15.07.2025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6507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15.07.2025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18007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15.07.2025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297173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15.07.2025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93929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4C2A7C-C859-4802-A9B5-5D977F195A3E}" type="datetimeFigureOut">
              <a:rPr lang="ro-RO" smtClean="0"/>
              <a:t>15.07.2025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89616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4C2A7C-C859-4802-A9B5-5D977F195A3E}" type="datetimeFigureOut">
              <a:rPr lang="ro-RO" smtClean="0"/>
              <a:t>15.07.2025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324034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4C2A7C-C859-4802-A9B5-5D977F195A3E}" type="datetimeFigureOut">
              <a:rPr lang="ro-RO" smtClean="0"/>
              <a:t>15.07.2025</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62316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4C2A7C-C859-4802-A9B5-5D977F195A3E}" type="datetimeFigureOut">
              <a:rPr lang="ro-RO" smtClean="0"/>
              <a:t>15.07.2025</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4900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4C2A7C-C859-4802-A9B5-5D977F195A3E}" type="datetimeFigureOut">
              <a:rPr lang="ro-RO" smtClean="0"/>
              <a:t>15.07.2025</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155841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15.07.2025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60952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15.07.2025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06328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C2A7C-C859-4802-A9B5-5D977F195A3E}" type="datetimeFigureOut">
              <a:rPr lang="ro-RO" smtClean="0"/>
              <a:t>15.07.2025</a:t>
            </a:fld>
            <a:endParaRPr lang="ro-R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7D03F-6E53-4CCD-9A62-A9DFA3A3F59F}" type="slidenum">
              <a:rPr lang="ro-RO" smtClean="0"/>
              <a:t>‹#›</a:t>
            </a:fld>
            <a:endParaRPr lang="ro-RO"/>
          </a:p>
        </p:txBody>
      </p:sp>
    </p:spTree>
    <p:extLst>
      <p:ext uri="{BB962C8B-B14F-4D97-AF65-F5344CB8AC3E}">
        <p14:creationId xmlns:p14="http://schemas.microsoft.com/office/powerpoint/2010/main" val="582326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0.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meridianrecruitments.com/2022/10/commis-12-baker-pantry/?utm" TargetMode="External"/><Relationship Id="rId11" Type="http://schemas.openxmlformats.org/officeDocument/2006/relationships/image" Target="../media/image7.png"/><Relationship Id="rId5" Type="http://schemas.openxmlformats.org/officeDocument/2006/relationships/hyperlink" Target="https://www.allcruisejobs.com/i46605/pantry-cook/" TargetMode="External"/><Relationship Id="rId10" Type="http://schemas.openxmlformats.org/officeDocument/2006/relationships/image" Target="../media/image6.png"/><Relationship Id="rId4" Type="http://schemas.openxmlformats.org/officeDocument/2006/relationships/image" Target="../media/image2.jpe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B9692E-6064-8558-29AD-3AA0F3572CFB}"/>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D0C96BE2-4BD2-1091-1160-6855A653B5E0}"/>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3B459FD3-2179-9298-1537-F47F1C9D0472}"/>
                  </a:ext>
                </a:extLst>
              </p:cNvPr>
              <p:cNvPicPr>
                <a:picLocks noChangeAspect="1"/>
              </p:cNvPicPr>
              <p:nvPr/>
            </p:nvPicPr>
            <p:blipFill>
              <a:blip r:embed="rId3"/>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AFD102F7-9A39-8C2E-D8A9-6A75EB6B412A}"/>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27" name="Group 26">
              <a:extLst>
                <a:ext uri="{FF2B5EF4-FFF2-40B4-BE49-F238E27FC236}">
                  <a16:creationId xmlns:a16="http://schemas.microsoft.com/office/drawing/2014/main" id="{63009B5C-9384-AAC8-DAB1-048AE88647D9}"/>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4AD9420D-EFF1-E66D-D2C8-C03D0C4A660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27381F8E-EA18-0E61-3F5C-67A3A691F72E}"/>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algn="ctr"/>
                <a:r>
                  <a:rPr lang="ro-RO" sz="1100" b="1" dirty="0" err="1">
                    <a:effectLst/>
                    <a:latin typeface="coranto-2"/>
                  </a:rPr>
                  <a:t>Disclaimer</a:t>
                </a:r>
                <a:r>
                  <a:rPr lang="ro-RO" sz="1100" b="0" i="1" dirty="0">
                    <a:solidFill>
                      <a:srgbClr val="0000FF"/>
                    </a:solidFill>
                    <a:effectLst/>
                    <a:latin typeface="coranto-2"/>
                  </a:rPr>
                  <a:t>: </a:t>
                </a:r>
                <a:r>
                  <a:rPr lang="en-GB" sz="1100" b="0" i="1" dirty="0">
                    <a:solidFill>
                      <a:srgbClr val="0000FF"/>
                    </a:solidFill>
                    <a:effectLst/>
                    <a:latin typeface="coranto-2"/>
                  </a:rPr>
                  <a:t>“Funded by the European Union. Views and opinions expressed are however those of the author(s) only and do not necessarily reflect those of the European Union or the ANPCDEFP. Neither the European Union nor the ANPCDEFP can be held responsible for them”</a:t>
                </a:r>
                <a:endParaRPr lang="en-GB" sz="1100" i="1" dirty="0">
                  <a:solidFill>
                    <a:srgbClr val="0000FF"/>
                  </a:solidFill>
                </a:endParaRPr>
              </a:p>
            </p:txBody>
          </p:sp>
        </p:grpSp>
      </p:grpSp>
      <p:sp>
        <p:nvSpPr>
          <p:cNvPr id="30" name="TextBox 29">
            <a:extLst>
              <a:ext uri="{FF2B5EF4-FFF2-40B4-BE49-F238E27FC236}">
                <a16:creationId xmlns:a16="http://schemas.microsoft.com/office/drawing/2014/main" id="{DA711A02-E7F7-91A7-49CA-CB11FD1335F5}"/>
              </a:ext>
            </a:extLst>
          </p:cNvPr>
          <p:cNvSpPr txBox="1"/>
          <p:nvPr/>
        </p:nvSpPr>
        <p:spPr>
          <a:xfrm>
            <a:off x="629264" y="2456939"/>
            <a:ext cx="7885472" cy="2257028"/>
          </a:xfrm>
          <a:prstGeom prst="rect">
            <a:avLst/>
          </a:prstGeom>
          <a:noFill/>
        </p:spPr>
        <p:txBody>
          <a:bodyPr wrap="square">
            <a:spAutoFit/>
          </a:bodyPr>
          <a:lstStyle/>
          <a:p>
            <a:pPr algn="ctr">
              <a:lnSpc>
                <a:spcPct val="150000"/>
              </a:lnSpc>
              <a:spcAft>
                <a:spcPts val="1000"/>
              </a:spcAft>
            </a:pPr>
            <a:r>
              <a:rPr lang="ro-RO" sz="32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r>
              <a:rPr lang="en-US" sz="32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COURSE</a:t>
            </a:r>
          </a:p>
          <a:p>
            <a:pPr algn="ctr">
              <a:lnSpc>
                <a:spcPct val="150000"/>
              </a:lnSpc>
              <a:spcAft>
                <a:spcPts val="1000"/>
              </a:spcAft>
            </a:pPr>
            <a:r>
              <a:rPr lang="en-GB" sz="3200" b="1" dirty="0">
                <a:solidFill>
                  <a:schemeClr val="accent1"/>
                </a:solidFill>
                <a:latin typeface="Times New Roman" panose="02020603050405020304" pitchFamily="18" charset="0"/>
                <a:ea typeface="Calibri" panose="020F0502020204030204" pitchFamily="34" charset="0"/>
              </a:rPr>
              <a:t>Week V</a:t>
            </a:r>
          </a:p>
          <a:p>
            <a:pPr lvl="0" algn="ctr" hangingPunct="0"/>
            <a:r>
              <a:rPr lang="en-US" sz="2800" b="1" dirty="0"/>
              <a:t>Pantry Management</a:t>
            </a:r>
            <a:endParaRPr lang="ro-RO" sz="2800" dirty="0">
              <a:solidFill>
                <a:schemeClr val="accent1"/>
              </a:solidFill>
            </a:endParaRPr>
          </a:p>
        </p:txBody>
      </p:sp>
      <p:pic>
        <p:nvPicPr>
          <p:cNvPr id="3" name="Picture 2">
            <a:extLst>
              <a:ext uri="{FF2B5EF4-FFF2-40B4-BE49-F238E27FC236}">
                <a16:creationId xmlns:a16="http://schemas.microsoft.com/office/drawing/2014/main" id="{7AB896D3-5AB3-5EA5-2840-20B5DAFEED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62D5C2EE-BF62-6A7A-4967-3BB63107FED7}"/>
              </a:ext>
            </a:extLst>
          </p:cNvPr>
          <p:cNvPicPr>
            <a:picLocks noChangeAspect="1"/>
          </p:cNvPicPr>
          <p:nvPr/>
        </p:nvPicPr>
        <p:blipFill>
          <a:blip r:embed="rId6"/>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6EE98C28-27E5-4015-221F-CC1B897B60A1}"/>
              </a:ext>
            </a:extLst>
          </p:cNvPr>
          <p:cNvPicPr>
            <a:picLocks noChangeAspect="1"/>
          </p:cNvPicPr>
          <p:nvPr/>
        </p:nvPicPr>
        <p:blipFill>
          <a:blip r:embed="rId7"/>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AE5BF4A6-5957-08DB-1934-BABAF3FB715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52B21BB7-7C4D-019E-2B1D-8AF0CC6B5541}"/>
              </a:ext>
            </a:extLst>
          </p:cNvPr>
          <p:cNvPicPr>
            <a:picLocks noChangeAspect="1"/>
          </p:cNvPicPr>
          <p:nvPr/>
        </p:nvPicPr>
        <p:blipFill>
          <a:blip r:embed="rId9"/>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F22C4691-35E4-A5A9-0954-7D6B318D9F97}"/>
              </a:ext>
            </a:extLst>
          </p:cNvPr>
          <p:cNvPicPr>
            <a:picLocks noChangeAspect="1"/>
          </p:cNvPicPr>
          <p:nvPr/>
        </p:nvPicPr>
        <p:blipFill>
          <a:blip r:embed="rId10"/>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60EF569C-B7B9-5402-9510-889E99A358EB}"/>
              </a:ext>
            </a:extLst>
          </p:cNvPr>
          <p:cNvSpPr txBox="1"/>
          <p:nvPr/>
        </p:nvSpPr>
        <p:spPr>
          <a:xfrm>
            <a:off x="796460" y="1466200"/>
            <a:ext cx="7885472" cy="400110"/>
          </a:xfrm>
          <a:prstGeom prst="rect">
            <a:avLst/>
          </a:prstGeom>
          <a:noFill/>
        </p:spPr>
        <p:txBody>
          <a:bodyPr wrap="square">
            <a:spAutoFit/>
          </a:bodyPr>
          <a:lstStyle/>
          <a:p>
            <a:pPr algn="ctr"/>
            <a:r>
              <a:rPr lang="en-GB" sz="1000" b="1" dirty="0">
                <a:solidFill>
                  <a:srgbClr val="7030A0"/>
                </a:solidFill>
              </a:rPr>
              <a:t>KA220-VET - Cooperation partnerships in vocational</a:t>
            </a:r>
            <a:r>
              <a:rPr lang="ro-RO" sz="1000" b="1" dirty="0">
                <a:solidFill>
                  <a:srgbClr val="7030A0"/>
                </a:solidFill>
              </a:rPr>
              <a:t> </a:t>
            </a:r>
            <a:r>
              <a:rPr lang="en-GB" sz="1000" b="1" dirty="0">
                <a:solidFill>
                  <a:srgbClr val="7030A0"/>
                </a:solidFill>
              </a:rPr>
              <a:t>education and training</a:t>
            </a:r>
            <a:endParaRPr lang="ro-RO" sz="1000" b="1" dirty="0">
              <a:solidFill>
                <a:srgbClr val="7030A0"/>
              </a:solidFill>
            </a:endParaRPr>
          </a:p>
          <a:p>
            <a:pPr algn="ctr"/>
            <a:r>
              <a:rPr lang="en-GB" sz="1000" b="1" i="0" u="none" strike="noStrike" baseline="0" dirty="0">
                <a:solidFill>
                  <a:srgbClr val="7030A0"/>
                </a:solidFill>
              </a:rPr>
              <a:t>2023-1-RO01-KA220-VET-000156711</a:t>
            </a:r>
          </a:p>
        </p:txBody>
      </p:sp>
      <p:sp>
        <p:nvSpPr>
          <p:cNvPr id="12" name="Title 1">
            <a:extLst>
              <a:ext uri="{FF2B5EF4-FFF2-40B4-BE49-F238E27FC236}">
                <a16:creationId xmlns:a16="http://schemas.microsoft.com/office/drawing/2014/main" id="{E8A74367-A032-23BC-E011-516C85BB11BE}"/>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dirty="0" err="1">
                <a:solidFill>
                  <a:srgbClr val="FF0000"/>
                </a:solidFill>
                <a:effectLst>
                  <a:outerShdw blurRad="38100" dist="38100" dir="2700000" algn="tl">
                    <a:srgbClr val="000000">
                      <a:alpha val="43137"/>
                    </a:srgbClr>
                  </a:outerShdw>
                </a:effectLst>
                <a:latin typeface="CharterBT-Roman"/>
              </a:rPr>
              <a:t>MARitime</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 Soft Skills for Onboard Healthy Nutrition and</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 </a:t>
            </a:r>
            <a:r>
              <a:rPr lang="en-GB" sz="2000" b="1" i="0" u="none" strike="noStrike" baseline="0" dirty="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 Arts in Seagoing Services – </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CUL</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MAR</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err="1">
                <a:solidFill>
                  <a:srgbClr val="FF0000"/>
                </a:solidFill>
                <a:effectLst>
                  <a:outerShdw blurRad="38100" dist="38100" dir="2700000" algn="tl">
                    <a:srgbClr val="000000">
                      <a:alpha val="43137"/>
                    </a:srgbClr>
                  </a:outerShdw>
                </a:effectLst>
                <a:latin typeface="CharterBT-Roman"/>
              </a:rPr>
              <a:t>Skills</a:t>
            </a:r>
            <a:endParaRPr lang="en-US" sz="2000" b="1" dirty="0">
              <a:solidFill>
                <a:srgbClr val="0000FF"/>
              </a:solidFill>
              <a:effectLst>
                <a:outerShdw blurRad="38100" dist="38100" dir="2700000" algn="tl">
                  <a:srgbClr val="000000">
                    <a:alpha val="43137"/>
                  </a:srgbClr>
                </a:outerShdw>
              </a:effectLst>
              <a:highlight>
                <a:srgbClr val="FFFF00"/>
              </a:highlight>
            </a:endParaRPr>
          </a:p>
        </p:txBody>
      </p:sp>
    </p:spTree>
    <p:extLst>
      <p:ext uri="{BB962C8B-B14F-4D97-AF65-F5344CB8AC3E}">
        <p14:creationId xmlns:p14="http://schemas.microsoft.com/office/powerpoint/2010/main" val="3499202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64F1E-F3A0-3F88-23A3-8290E5A3302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4AFDC3D-3134-C9BF-585A-1CEF338AD39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10970C5-8072-FF54-4C73-437DED8D229B}"/>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1.2 </a:t>
            </a:r>
            <a:r>
              <a:rPr lang="en-US" sz="2400" dirty="0">
                <a:effectLst/>
                <a:latin typeface="Times New Roman" panose="02020603050405020304" pitchFamily="18" charset="0"/>
                <a:ea typeface="Arial" panose="020B0604020202020204" pitchFamily="34" charset="0"/>
              </a:rPr>
              <a:t>CORE RESPONSIBILITIES AND DAILY OPERATIONS</a:t>
            </a:r>
            <a:br>
              <a:rPr lang="en-US" sz="2400" dirty="0">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8169268-8DAE-ED10-C179-449153F7175E}"/>
              </a:ext>
            </a:extLst>
          </p:cNvPr>
          <p:cNvGrpSpPr/>
          <p:nvPr/>
        </p:nvGrpSpPr>
        <p:grpSpPr>
          <a:xfrm>
            <a:off x="108154" y="154232"/>
            <a:ext cx="9144000" cy="6778058"/>
            <a:chOff x="0" y="93100"/>
            <a:chExt cx="9144000" cy="6778058"/>
          </a:xfrm>
        </p:grpSpPr>
        <p:sp>
          <p:nvSpPr>
            <p:cNvPr id="12" name="Rectangle 11">
              <a:extLst>
                <a:ext uri="{FF2B5EF4-FFF2-40B4-BE49-F238E27FC236}">
                  <a16:creationId xmlns:a16="http://schemas.microsoft.com/office/drawing/2014/main" id="{3E1A223B-90E3-EFD1-77B7-197A335FB64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F2DCAE26-4B24-35C1-F93F-FACA9B7A280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C97C12E-FDEA-CC6B-C05B-0DAAA5575BA8}"/>
              </a:ext>
            </a:extLst>
          </p:cNvPr>
          <p:cNvSpPr txBox="1"/>
          <p:nvPr/>
        </p:nvSpPr>
        <p:spPr>
          <a:xfrm>
            <a:off x="851770" y="1497312"/>
            <a:ext cx="7415930" cy="2964914"/>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Food Storage Arrangements</a:t>
            </a:r>
          </a:p>
          <a:p>
            <a:pPr algn="just">
              <a:spcAft>
                <a:spcPts val="200"/>
              </a:spcAft>
            </a:pPr>
            <a:r>
              <a:rPr lang="en-US" dirty="0">
                <a:latin typeface="Times New Roman" panose="02020603050405020304" pitchFamily="18" charset="0"/>
                <a:cs typeface="Times New Roman" panose="02020603050405020304" pitchFamily="18" charset="0"/>
              </a:rPr>
              <a:t>Ships must be equipped with an adequate number of temperature-controlled rooms for food storage and handling, appropriate to the number of crew members and the voyage’s duration</a:t>
            </a:r>
          </a:p>
          <a:p>
            <a:pPr algn="just">
              <a:spcAft>
                <a:spcPts val="200"/>
              </a:spcAft>
            </a:pPr>
            <a:r>
              <a:rPr lang="en-US" dirty="0">
                <a:latin typeface="Times New Roman" panose="02020603050405020304" pitchFamily="18" charset="0"/>
                <a:cs typeface="Times New Roman" panose="02020603050405020304" pitchFamily="18" charset="0"/>
              </a:rPr>
              <a:t>Staff Supervision and Training</a:t>
            </a:r>
          </a:p>
          <a:p>
            <a:pPr algn="just">
              <a:spcAft>
                <a:spcPts val="200"/>
              </a:spcAft>
            </a:pPr>
            <a:r>
              <a:rPr lang="en-US" dirty="0">
                <a:latin typeface="Times New Roman" panose="02020603050405020304" pitchFamily="18" charset="0"/>
                <a:cs typeface="Times New Roman" panose="02020603050405020304" pitchFamily="18" charset="0"/>
              </a:rPr>
              <a:t>Effective pantry and galley operations require trained and supervised staff. Assigning clear roles, providing ongoing training, and ensuring adherence to hygiene and safety standards are essential components of a safe food service operation.</a:t>
            </a:r>
          </a:p>
          <a:p>
            <a:pPr algn="just">
              <a:spcAft>
                <a:spcPts val="200"/>
              </a:spcAft>
            </a:pPr>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D0F5B91-64AF-43BC-88F1-D95BAE9F2BDE}"/>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B7EA185E-028E-1A38-D68E-3C84C249A85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8D5A5EF-22F7-4665-11CA-F5C5C070B16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EBA5531-38CA-5654-F8D5-F3DA0E8C5FB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88C9B4E-3F2E-9214-6003-968DCFFECE0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D681D33-AB33-3D56-673E-F75713717BD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835ACF1-8338-0DDE-C633-585F2554AB75}"/>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44F1314A-68FB-3856-349D-C0CF90E9E0C3}"/>
              </a:ext>
            </a:extLst>
          </p:cNvPr>
          <p:cNvPicPr>
            <a:picLocks noChangeAspect="1"/>
          </p:cNvPicPr>
          <p:nvPr/>
        </p:nvPicPr>
        <p:blipFill>
          <a:blip r:embed="rId11"/>
          <a:stretch>
            <a:fillRect/>
          </a:stretch>
        </p:blipFill>
        <p:spPr>
          <a:xfrm>
            <a:off x="3613354" y="3978818"/>
            <a:ext cx="2133600" cy="2143125"/>
          </a:xfrm>
          <a:prstGeom prst="rect">
            <a:avLst/>
          </a:prstGeom>
        </p:spPr>
      </p:pic>
    </p:spTree>
    <p:extLst>
      <p:ext uri="{BB962C8B-B14F-4D97-AF65-F5344CB8AC3E}">
        <p14:creationId xmlns:p14="http://schemas.microsoft.com/office/powerpoint/2010/main" val="4275446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4619E-00B5-ED36-58A4-F70A7D48E63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260ACF3-DDBF-BEE7-FB98-B9A8A12B5F9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4FFAC4F-A7D5-C718-E15A-F713E7681ADF}"/>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1.2 </a:t>
            </a:r>
            <a:r>
              <a:rPr lang="en-US" sz="2400" dirty="0">
                <a:effectLst/>
                <a:latin typeface="Times New Roman" panose="02020603050405020304" pitchFamily="18" charset="0"/>
                <a:ea typeface="Arial" panose="020B0604020202020204" pitchFamily="34" charset="0"/>
              </a:rPr>
              <a:t>CORE RESPONSIBILITIES AND DAILY OPERATIONS</a:t>
            </a:r>
            <a:br>
              <a:rPr lang="en-US" sz="2400" dirty="0">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179AF24-62C9-BB10-43BE-46F6AE5E514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17FFFD45-3107-B37F-28E6-EDAAD4E1BAC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B39BEC68-420A-2911-3BC7-5B75C940297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F7F5F3B-9C2C-BEE4-057F-6230683DFECE}"/>
              </a:ext>
            </a:extLst>
          </p:cNvPr>
          <p:cNvSpPr txBox="1"/>
          <p:nvPr/>
        </p:nvSpPr>
        <p:spPr>
          <a:xfrm>
            <a:off x="851770" y="1497312"/>
            <a:ext cx="7415930" cy="1528624"/>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Hygiene</a:t>
            </a:r>
          </a:p>
          <a:p>
            <a:pPr algn="just">
              <a:spcAft>
                <a:spcPts val="200"/>
              </a:spcAft>
            </a:pPr>
            <a:r>
              <a:rPr lang="en-US" dirty="0">
                <a:latin typeface="Times New Roman" panose="02020603050405020304" pitchFamily="18" charset="0"/>
                <a:cs typeface="Times New Roman" panose="02020603050405020304" pitchFamily="18" charset="0"/>
              </a:rPr>
              <a:t>A galley manager plays a vital role in maintaining hygiene, safety, and operational efficiency in the ship’s food service areas. One of their core responsibilities is ensuring that only healthy staff handle food</a:t>
            </a:r>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3DD0FAB1-591A-B6D7-AECA-55357D852B7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779580F5-3A95-09D6-A4F5-83F35B48EB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A568632-167C-3BC1-4F21-D43F72892FE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382341A-5044-3D35-ADBD-08E31082972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7ECC10E-668E-A0E2-1066-7E48A78A42C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B93B387-E15E-585D-068C-7EC4CCF2370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58B4719-3B2A-B6B4-CD57-EEC1B6272F35}"/>
              </a:ext>
            </a:extLst>
          </p:cNvPr>
          <p:cNvPicPr>
            <a:picLocks noChangeAspect="1"/>
          </p:cNvPicPr>
          <p:nvPr/>
        </p:nvPicPr>
        <p:blipFill>
          <a:blip r:embed="rId10"/>
          <a:stretch>
            <a:fillRect/>
          </a:stretch>
        </p:blipFill>
        <p:spPr>
          <a:xfrm>
            <a:off x="7704595" y="0"/>
            <a:ext cx="1227464" cy="1224789"/>
          </a:xfrm>
          <a:prstGeom prst="rect">
            <a:avLst/>
          </a:prstGeom>
        </p:spPr>
      </p:pic>
      <p:pic>
        <p:nvPicPr>
          <p:cNvPr id="2050" name="Picture 2" descr="Mutfak Hijyeni Ürünleri | İLKER KİMYA">
            <a:extLst>
              <a:ext uri="{FF2B5EF4-FFF2-40B4-BE49-F238E27FC236}">
                <a16:creationId xmlns:a16="http://schemas.microsoft.com/office/drawing/2014/main" id="{CC070883-8121-DD74-186E-37201EAD390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74746" y="3429000"/>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A174BAD-BA4E-0463-1BBD-0A1EFE05380C}"/>
              </a:ext>
            </a:extLst>
          </p:cNvPr>
          <p:cNvPicPr>
            <a:picLocks noChangeAspect="1"/>
          </p:cNvPicPr>
          <p:nvPr/>
        </p:nvPicPr>
        <p:blipFill>
          <a:blip r:embed="rId12"/>
          <a:stretch>
            <a:fillRect/>
          </a:stretch>
        </p:blipFill>
        <p:spPr>
          <a:xfrm>
            <a:off x="4761451" y="3390829"/>
            <a:ext cx="2602910" cy="1638372"/>
          </a:xfrm>
          <a:prstGeom prst="rect">
            <a:avLst/>
          </a:prstGeom>
        </p:spPr>
      </p:pic>
    </p:spTree>
    <p:extLst>
      <p:ext uri="{BB962C8B-B14F-4D97-AF65-F5344CB8AC3E}">
        <p14:creationId xmlns:p14="http://schemas.microsoft.com/office/powerpoint/2010/main" val="1986264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3155C-F327-547B-1238-1D66F475647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F69EF41-9557-D97C-5CAB-ACA04ED2F9D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274C6B0-5635-D080-4AB3-7E86B78787B1}"/>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1.2 </a:t>
            </a:r>
            <a:r>
              <a:rPr lang="en-US" sz="2400" dirty="0">
                <a:effectLst/>
                <a:latin typeface="Times New Roman" panose="02020603050405020304" pitchFamily="18" charset="0"/>
                <a:ea typeface="Arial" panose="020B0604020202020204" pitchFamily="34" charset="0"/>
              </a:rPr>
              <a:t>CORE RESPONSIBILITIES AND DAILY OPERATIONS</a:t>
            </a:r>
            <a:br>
              <a:rPr lang="en-US" sz="2400" dirty="0">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30EFEF2-8CD6-F69E-8CB2-20878E455264}"/>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192BEA2A-0094-BC41-4A11-201277ECF2A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046ADC6-625A-BE88-5346-97E0836B6B7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3954931-5BFA-AC67-21D5-C3E8693904C8}"/>
              </a:ext>
            </a:extLst>
          </p:cNvPr>
          <p:cNvSpPr txBox="1"/>
          <p:nvPr/>
        </p:nvSpPr>
        <p:spPr>
          <a:xfrm>
            <a:off x="851770" y="1497312"/>
            <a:ext cx="7415930" cy="2359620"/>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Safety regulations </a:t>
            </a:r>
          </a:p>
          <a:p>
            <a:pPr algn="just">
              <a:spcAft>
                <a:spcPts val="200"/>
              </a:spcAft>
            </a:pPr>
            <a:r>
              <a:rPr lang="en-US" dirty="0">
                <a:latin typeface="Times New Roman" panose="02020603050405020304" pitchFamily="18" charset="0"/>
                <a:cs typeface="Times New Roman" panose="02020603050405020304" pitchFamily="18" charset="0"/>
              </a:rPr>
              <a:t>The galley manager is responsible for upholding strict food safety protocols, ensuring that the physical environment, staff practices, and equipment all meet hygienic and operational standards. Their oversight is crucial in preventing contamination, ensuring crew health, and complying with maritime food safety regulations. Ensuring that all pantry operations comply with the ship's safety and environmental standards is a must.</a:t>
            </a:r>
          </a:p>
          <a:p>
            <a:pPr algn="just">
              <a:spcAft>
                <a:spcPts val="200"/>
              </a:spcAft>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DB73712A-9A89-DD97-7E9F-4CCA9E330CDA}"/>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736BE46E-A7F4-5374-3B8F-E99DCF3A283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2AA41A8-6593-7B19-BE67-0149D41FAE6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11DC97B-AC31-DB66-06C4-F4BEA31944F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7515B4C-887F-DE6C-FFC9-6931D7AE281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009EDE7-4C93-AF1E-2AA0-CC082870B41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702AB78-21CB-0EC2-BAFC-E245B87D9DFF}"/>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C63DBA25-C0D9-50A5-CCAD-63EDE62C9D59}"/>
              </a:ext>
            </a:extLst>
          </p:cNvPr>
          <p:cNvPicPr>
            <a:picLocks noChangeAspect="1"/>
          </p:cNvPicPr>
          <p:nvPr/>
        </p:nvPicPr>
        <p:blipFill>
          <a:blip r:embed="rId11"/>
          <a:stretch>
            <a:fillRect/>
          </a:stretch>
        </p:blipFill>
        <p:spPr>
          <a:xfrm>
            <a:off x="3386137" y="3804653"/>
            <a:ext cx="2371725" cy="1924050"/>
          </a:xfrm>
          <a:prstGeom prst="rect">
            <a:avLst/>
          </a:prstGeom>
        </p:spPr>
      </p:pic>
    </p:spTree>
    <p:extLst>
      <p:ext uri="{BB962C8B-B14F-4D97-AF65-F5344CB8AC3E}">
        <p14:creationId xmlns:p14="http://schemas.microsoft.com/office/powerpoint/2010/main" val="4197865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97658-52E0-9C75-F835-E911A9D98FE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EE646FD-8EF9-2A1E-56FE-9823091F3C0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95CE7D3-FF4E-99BF-1CE0-BF2F8C32CD0E}"/>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1.3	COPING WITH CHALLENGES POSED BY COSTS</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7AFD0E2-A85A-F249-53FB-F1CF952C785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3FD0B42-1F85-FFD5-3AB1-144FF762E0E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44777E8-2ABD-556B-84AD-E120969D66F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B5EEBEF-91C2-E6D4-F9A1-0EF5FAFAD89D}"/>
              </a:ext>
            </a:extLst>
          </p:cNvPr>
          <p:cNvSpPr txBox="1"/>
          <p:nvPr/>
        </p:nvSpPr>
        <p:spPr>
          <a:xfrm>
            <a:off x="901874" y="1497312"/>
            <a:ext cx="7416453" cy="2610971"/>
          </a:xfrm>
          <a:prstGeom prst="rect">
            <a:avLst/>
          </a:prstGeom>
          <a:noFill/>
        </p:spPr>
        <p:txBody>
          <a:bodyPr wrap="square" rtlCol="0">
            <a:spAutoFit/>
          </a:bodyPr>
          <a:lstStyle/>
          <a:p>
            <a:pPr algn="just">
              <a:spcAft>
                <a:spcPts val="200"/>
              </a:spcAft>
            </a:pPr>
            <a:r>
              <a:rPr lang="en-US" dirty="0"/>
              <a:t>•	</a:t>
            </a:r>
            <a:r>
              <a:rPr lang="en-US" dirty="0">
                <a:latin typeface="Times New Roman" panose="02020603050405020304" pitchFamily="18" charset="0"/>
                <a:cs typeface="Times New Roman" panose="02020603050405020304" pitchFamily="18" charset="0"/>
              </a:rPr>
              <a:t>Implement a HACCP system</a:t>
            </a:r>
          </a:p>
          <a:p>
            <a:pPr algn="just">
              <a:spcAft>
                <a:spcPts val="200"/>
              </a:spcAft>
            </a:pPr>
            <a:r>
              <a:rPr lang="en-US" dirty="0">
                <a:latin typeface="Times New Roman" panose="02020603050405020304" pitchFamily="18" charset="0"/>
                <a:cs typeface="Times New Roman" panose="02020603050405020304" pitchFamily="18" charset="0"/>
              </a:rPr>
              <a:t>HACCP stands for Hazard Analysis and Critical Control Points, and it is a systematic approach to identify, evaluate, and control the hazards that may affect food safety. By implementing a HACCP system, you can prevent or reduce the occurrence of foodborne illnesses, recalls, and waste, and save money in the long run. A HACCP system consists of seven principles: conducting a hazard analysis, determining the critical control points, establishing critical limits, monitoring the critical control points, taking corrective actions, verifying the system, and keeping records.</a:t>
            </a:r>
          </a:p>
        </p:txBody>
      </p:sp>
      <p:sp>
        <p:nvSpPr>
          <p:cNvPr id="3" name="Rectangle 2">
            <a:extLst>
              <a:ext uri="{FF2B5EF4-FFF2-40B4-BE49-F238E27FC236}">
                <a16:creationId xmlns:a16="http://schemas.microsoft.com/office/drawing/2014/main" id="{5443CF42-183E-FE9F-6A26-CF2053ACBAD6}"/>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F665AB86-6A50-6C82-15C1-0E32186441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4D29657-57E3-03B6-914C-563850FC98D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783A157-581C-353D-DDC2-37E3E67B23C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F48B171-790A-5508-A4D7-028AB2AA0A1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72BADAB-2AD7-63CE-AB6F-B5BD1E3E7C3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60D0118-25D8-A5CE-45F0-9CBA36D12C71}"/>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862305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962B1-B39C-84E0-5965-336C8080F9A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70F6D95-A307-59F2-E5B0-7F30A1FF8EA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CA31F68-D5C3-84F5-D87E-0108175F54A2}"/>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1.3	COPING WITH CHALLENGES POSED BY COSTS</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B349F8A-E9B3-C8EA-35F5-DA5283D34B3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8F4AD77-3CB2-4B74-AC23-80EC212918A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3011376-3A06-892A-5C55-0CBA5BCA094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DD1B3081-A29D-4A76-5F75-42D2D9A2B1F5}"/>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7F003C86-362F-49A3-FA1B-F95E674F776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E97F2EA-0444-3AB9-BD2C-9157A6B7B14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21FA413-FDDD-759C-C3C7-192CE073826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4FD8F61-72DD-8FF7-12C6-B4C7FF50D5D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CBBAD85-140C-BB86-F223-51557F9A36F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F1166C7-15FD-C99D-734D-79CC877F1DCB}"/>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23EB6A6F-3D51-9EB9-0389-B6CA7DE7F25C}"/>
              </a:ext>
            </a:extLst>
          </p:cNvPr>
          <p:cNvPicPr>
            <a:picLocks noChangeAspect="1"/>
          </p:cNvPicPr>
          <p:nvPr/>
        </p:nvPicPr>
        <p:blipFill>
          <a:blip r:embed="rId11"/>
          <a:stretch>
            <a:fillRect/>
          </a:stretch>
        </p:blipFill>
        <p:spPr>
          <a:xfrm>
            <a:off x="2064774" y="1768986"/>
            <a:ext cx="5299587" cy="3687918"/>
          </a:xfrm>
          <a:prstGeom prst="rect">
            <a:avLst/>
          </a:prstGeom>
        </p:spPr>
      </p:pic>
    </p:spTree>
    <p:extLst>
      <p:ext uri="{BB962C8B-B14F-4D97-AF65-F5344CB8AC3E}">
        <p14:creationId xmlns:p14="http://schemas.microsoft.com/office/powerpoint/2010/main" val="1370754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7C9F9-E842-8FE1-C3F5-02E273AF590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E864752-26CF-D919-3107-17447C8E165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A0C0E7B-F0A1-4CA3-07FC-6D90F177E782}"/>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1.3	COPING WITH CHALLENGES POSED BY COSTS</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FAFC6D1-EE98-47B3-C0D6-3E9C9DADD03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BE0ECBA9-8B90-00BE-F593-69EA0EBC0AC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E49E2326-F02B-B6D1-8CD7-C58F50A2BD9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0355C2C-D2A2-17F3-ED50-0DDABAAB3E77}"/>
              </a:ext>
            </a:extLst>
          </p:cNvPr>
          <p:cNvSpPr txBox="1"/>
          <p:nvPr/>
        </p:nvSpPr>
        <p:spPr>
          <a:xfrm>
            <a:off x="901874" y="1497312"/>
            <a:ext cx="7416453" cy="2610971"/>
          </a:xfrm>
          <a:prstGeom prst="rect">
            <a:avLst/>
          </a:prstGeom>
          <a:noFill/>
        </p:spPr>
        <p:txBody>
          <a:bodyPr wrap="square" rtlCol="0">
            <a:spAutoFit/>
          </a:bodyPr>
          <a:lstStyle/>
          <a:p>
            <a:pPr algn="just">
              <a:spcAft>
                <a:spcPts val="200"/>
              </a:spcAft>
            </a:pPr>
            <a:r>
              <a:rPr lang="en-US" dirty="0"/>
              <a:t>•</a:t>
            </a:r>
            <a:r>
              <a:rPr lang="en-US" dirty="0">
                <a:latin typeface="Times New Roman" panose="02020603050405020304" pitchFamily="18" charset="0"/>
                <a:cs typeface="Times New Roman" panose="02020603050405020304" pitchFamily="18" charset="0"/>
              </a:rPr>
              <a:t>Train your staff regularly</a:t>
            </a:r>
          </a:p>
          <a:p>
            <a:pPr algn="just">
              <a:spcAft>
                <a:spcPts val="200"/>
              </a:spcAft>
            </a:pPr>
            <a:r>
              <a:rPr lang="en-US" dirty="0">
                <a:latin typeface="Times New Roman" panose="02020603050405020304" pitchFamily="18" charset="0"/>
                <a:cs typeface="Times New Roman" panose="02020603050405020304" pitchFamily="18" charset="0"/>
              </a:rPr>
              <a:t>Your staff are the most important asset in your food manufacturing operation, and they are also responsible for ensuring food safety at every stage. Therefore, it is essential to train them regularly on the food safety policies, procedures, and standards, and to update them on any changes or new regulations. Training your staff can improve their knowledge, skills, and motivation, and reduce the risks of human errors, cross-contamination, and non-compliance. Training your staff can also boost their morale and loyalty, and increase their productivity and efficiency.</a:t>
            </a:r>
          </a:p>
        </p:txBody>
      </p:sp>
      <p:sp>
        <p:nvSpPr>
          <p:cNvPr id="3" name="Rectangle 2">
            <a:extLst>
              <a:ext uri="{FF2B5EF4-FFF2-40B4-BE49-F238E27FC236}">
                <a16:creationId xmlns:a16="http://schemas.microsoft.com/office/drawing/2014/main" id="{82E98621-569D-50B2-58AC-B5F51611DA05}"/>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D0204196-5B7D-5F65-176E-23864EEDF5B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83BFE29-6B49-284B-21A0-EA243628308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5B6296D-EF59-9BF5-A748-9E02EF2B505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394CDEE-9AC0-9C3A-D2FC-3F17AABA23B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E98C1BC-801C-7030-0430-5133A875C5C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F3643A8-F29D-A68B-71E1-B508F70215F6}"/>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63EAE627-0855-8665-1DCC-46A19EE1BBB6}"/>
              </a:ext>
            </a:extLst>
          </p:cNvPr>
          <p:cNvPicPr>
            <a:picLocks noChangeAspect="1"/>
          </p:cNvPicPr>
          <p:nvPr/>
        </p:nvPicPr>
        <p:blipFill>
          <a:blip r:embed="rId11"/>
          <a:stretch>
            <a:fillRect/>
          </a:stretch>
        </p:blipFill>
        <p:spPr>
          <a:xfrm>
            <a:off x="3015281" y="4350000"/>
            <a:ext cx="2809875" cy="1628775"/>
          </a:xfrm>
          <a:prstGeom prst="rect">
            <a:avLst/>
          </a:prstGeom>
        </p:spPr>
      </p:pic>
    </p:spTree>
    <p:extLst>
      <p:ext uri="{BB962C8B-B14F-4D97-AF65-F5344CB8AC3E}">
        <p14:creationId xmlns:p14="http://schemas.microsoft.com/office/powerpoint/2010/main" val="4069839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8C6D1-24C4-9D7E-B807-B3A10B1FA05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B7ECB85-92DB-4175-8602-560757BB57B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0038C91-E46F-5435-740E-F1ECD8AC78AB}"/>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1.3	COPING WITH CHALLENGES POSED BY COSTS</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6C96629-FC2A-F92E-8DE3-EB93BD4A263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205DF18-4C05-432B-2148-ECD04DAE18D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85A0164-1A11-711C-A49D-9CBDA13A56F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B76C650-FABD-BCCA-88A4-65DD3A420B92}"/>
              </a:ext>
            </a:extLst>
          </p:cNvPr>
          <p:cNvSpPr txBox="1"/>
          <p:nvPr/>
        </p:nvSpPr>
        <p:spPr>
          <a:xfrm>
            <a:off x="901874" y="1497312"/>
            <a:ext cx="7416453" cy="2610971"/>
          </a:xfrm>
          <a:prstGeom prst="rect">
            <a:avLst/>
          </a:prstGeom>
          <a:noFill/>
        </p:spPr>
        <p:txBody>
          <a:bodyPr wrap="square" rtlCol="0">
            <a:spAutoFit/>
          </a:bodyPr>
          <a:lstStyle/>
          <a:p>
            <a:pPr algn="just">
              <a:spcAft>
                <a:spcPts val="200"/>
              </a:spcAft>
            </a:pPr>
            <a:r>
              <a:rPr lang="en-US" dirty="0"/>
              <a:t>•	</a:t>
            </a:r>
            <a:r>
              <a:rPr lang="en-US" dirty="0">
                <a:latin typeface="Times New Roman" panose="02020603050405020304" pitchFamily="18" charset="0"/>
                <a:cs typeface="Times New Roman" panose="02020603050405020304" pitchFamily="18" charset="0"/>
              </a:rPr>
              <a:t>Optimize your processes</a:t>
            </a:r>
          </a:p>
          <a:p>
            <a:pPr algn="just">
              <a:spcAft>
                <a:spcPts val="200"/>
              </a:spcAft>
            </a:pPr>
            <a:r>
              <a:rPr lang="en-US" dirty="0">
                <a:latin typeface="Times New Roman" panose="02020603050405020304" pitchFamily="18" charset="0"/>
                <a:cs typeface="Times New Roman" panose="02020603050405020304" pitchFamily="18" charset="0"/>
              </a:rPr>
              <a:t>Optimizing your processes means finding ways to improve the quality, speed, and cost-effectiveness of your food manufacturing activities. This can involve using lean manufacturing principles, such as eliminating waste, reducing variation, and increasing value. You can also use automation, digitalization, and innovation to enhance your processes and reduce human intervention, errors, and downtime. Optimizing your processes can help you achieve higher levels of food safety, consistency, and customer satisfaction while lowering your operational costs and increasing your profitability.</a:t>
            </a:r>
          </a:p>
        </p:txBody>
      </p:sp>
      <p:sp>
        <p:nvSpPr>
          <p:cNvPr id="3" name="Rectangle 2">
            <a:extLst>
              <a:ext uri="{FF2B5EF4-FFF2-40B4-BE49-F238E27FC236}">
                <a16:creationId xmlns:a16="http://schemas.microsoft.com/office/drawing/2014/main" id="{87A94E6C-8604-CB13-EA89-AB805F3D623D}"/>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5B1818FD-08D5-E702-23C0-6C529502E9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E597FFB-C054-0343-7377-0E37D27ED78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098BD10-5FB2-7B69-A26A-103F0D7A116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1FD1C3D-BB9E-8363-EF2F-6B1A877BAB0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2F97DC9-6346-4B8D-EC7B-BC002D68A26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054B805-876B-4712-1A3C-F6DD483541BE}"/>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9C7D0406-A1B4-7C95-623A-A026397DBD71}"/>
              </a:ext>
            </a:extLst>
          </p:cNvPr>
          <p:cNvPicPr>
            <a:picLocks noChangeAspect="1"/>
          </p:cNvPicPr>
          <p:nvPr/>
        </p:nvPicPr>
        <p:blipFill>
          <a:blip r:embed="rId11"/>
          <a:stretch>
            <a:fillRect/>
          </a:stretch>
        </p:blipFill>
        <p:spPr>
          <a:xfrm>
            <a:off x="3521814" y="4269600"/>
            <a:ext cx="2365970" cy="1622379"/>
          </a:xfrm>
          <a:prstGeom prst="rect">
            <a:avLst/>
          </a:prstGeom>
        </p:spPr>
      </p:pic>
    </p:spTree>
    <p:extLst>
      <p:ext uri="{BB962C8B-B14F-4D97-AF65-F5344CB8AC3E}">
        <p14:creationId xmlns:p14="http://schemas.microsoft.com/office/powerpoint/2010/main" val="473974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6E429-E4A5-FF21-76A1-4BBCE7278CD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2E647DF-30AC-FC42-9732-CD56B2BF9ED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652DEF4-2922-D32E-F833-5E4491B6C2F0}"/>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1.3	COPING WITH CHALLENGES POSED BY COSTS</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6A1FF54-1536-25F4-E1B2-B2CC3BC0213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52BC873-A18B-6C96-EDEC-410215A97F3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020A824-D704-B0F1-834F-7FD6EABB023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71125EE-DE6C-4FED-E5C4-B4E5AE64DC27}"/>
              </a:ext>
            </a:extLst>
          </p:cNvPr>
          <p:cNvSpPr txBox="1"/>
          <p:nvPr/>
        </p:nvSpPr>
        <p:spPr>
          <a:xfrm>
            <a:off x="901874" y="1497312"/>
            <a:ext cx="7416453" cy="2610971"/>
          </a:xfrm>
          <a:prstGeom prst="rect">
            <a:avLst/>
          </a:prstGeom>
          <a:noFill/>
        </p:spPr>
        <p:txBody>
          <a:bodyPr wrap="square" rtlCol="0">
            <a:spAutoFit/>
          </a:bodyPr>
          <a:lstStyle/>
          <a:p>
            <a:pPr algn="just">
              <a:spcAft>
                <a:spcPts val="200"/>
              </a:spcAft>
            </a:pPr>
            <a:r>
              <a:rPr lang="en-US" dirty="0"/>
              <a:t>•	</a:t>
            </a:r>
            <a:r>
              <a:rPr lang="en-US" dirty="0">
                <a:latin typeface="Times New Roman" panose="02020603050405020304" pitchFamily="18" charset="0"/>
                <a:cs typeface="Times New Roman" panose="02020603050405020304" pitchFamily="18" charset="0"/>
              </a:rPr>
              <a:t>Monitor your suppliers</a:t>
            </a:r>
          </a:p>
          <a:p>
            <a:pPr algn="just">
              <a:spcAft>
                <a:spcPts val="200"/>
              </a:spcAft>
            </a:pPr>
            <a:r>
              <a:rPr lang="en-US" dirty="0">
                <a:latin typeface="Times New Roman" panose="02020603050405020304" pitchFamily="18" charset="0"/>
                <a:cs typeface="Times New Roman" panose="02020603050405020304" pitchFamily="18" charset="0"/>
              </a:rPr>
              <a:t>Your suppliers are an integral part of your food safety system, as they provide you with the raw materials, ingredients, packaging, and services that you need to produce your products. Therefore, you need to monitor your suppliers and ensure that they meet your quality and safety standards and specifications. You can do this by conducting regular audits and inspections, requesting certificates of analysis, testing samples, and verifying traceability. Monitoring your suppliers can help you prevent or detect any issues or deviations that may compromise your food safety and avoid recalls, rejections, or lawsuits.</a:t>
            </a:r>
          </a:p>
        </p:txBody>
      </p:sp>
      <p:sp>
        <p:nvSpPr>
          <p:cNvPr id="3" name="Rectangle 2">
            <a:extLst>
              <a:ext uri="{FF2B5EF4-FFF2-40B4-BE49-F238E27FC236}">
                <a16:creationId xmlns:a16="http://schemas.microsoft.com/office/drawing/2014/main" id="{A9D6DB04-A1AF-F757-1D5F-2337BACD654C}"/>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8554D580-512C-CB27-D594-1BD82BABF16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51D4452-B42C-0F82-4CAE-116916E78B0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C358C4E-6B07-7B1B-4BD6-8ADCDC5CCFE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662B7E0-8F18-24D6-459F-ECCAD4DD4AF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4169884-167C-025F-764F-5383A8AD296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D8680C5-3DF7-6ECB-A4AE-A0011EE6F3F1}"/>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95A13C6A-7311-AC81-E3A7-5C274A55F692}"/>
              </a:ext>
            </a:extLst>
          </p:cNvPr>
          <p:cNvPicPr>
            <a:picLocks noChangeAspect="1"/>
          </p:cNvPicPr>
          <p:nvPr/>
        </p:nvPicPr>
        <p:blipFill>
          <a:blip r:embed="rId11"/>
          <a:stretch>
            <a:fillRect/>
          </a:stretch>
        </p:blipFill>
        <p:spPr>
          <a:xfrm>
            <a:off x="3075239" y="4339209"/>
            <a:ext cx="2667000" cy="1714500"/>
          </a:xfrm>
          <a:prstGeom prst="rect">
            <a:avLst/>
          </a:prstGeom>
        </p:spPr>
      </p:pic>
    </p:spTree>
    <p:extLst>
      <p:ext uri="{BB962C8B-B14F-4D97-AF65-F5344CB8AC3E}">
        <p14:creationId xmlns:p14="http://schemas.microsoft.com/office/powerpoint/2010/main" val="1504546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D6900-58F5-C76C-1559-B1F854831F6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29892C7-703A-4A91-666C-A5E532DACDA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6D502CF-A95E-F7F8-254D-B4D32F2C3E00}"/>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1.3	COPING WITH CHALLENGES POSED BY COSTS</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212C4CB-9CD4-7613-70CF-5920FA854AF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391D537-0146-64C8-80C5-0DC388B3CF4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130568F8-AD09-DB6B-2047-8D10DCD87B1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03DA950-2292-B657-6F6E-0609A191F3D1}"/>
              </a:ext>
            </a:extLst>
          </p:cNvPr>
          <p:cNvSpPr txBox="1"/>
          <p:nvPr/>
        </p:nvSpPr>
        <p:spPr>
          <a:xfrm>
            <a:off x="901874" y="1497312"/>
            <a:ext cx="7416453" cy="2887970"/>
          </a:xfrm>
          <a:prstGeom prst="rect">
            <a:avLst/>
          </a:prstGeom>
          <a:noFill/>
        </p:spPr>
        <p:txBody>
          <a:bodyPr wrap="square" rtlCol="0">
            <a:spAutoFit/>
          </a:bodyPr>
          <a:lstStyle/>
          <a:p>
            <a:pPr algn="just">
              <a:spcAft>
                <a:spcPts val="200"/>
              </a:spcAft>
            </a:pPr>
            <a:r>
              <a:rPr lang="en-US" dirty="0"/>
              <a:t>•	</a:t>
            </a:r>
            <a:r>
              <a:rPr lang="en-US" dirty="0">
                <a:latin typeface="Times New Roman" panose="02020603050405020304" pitchFamily="18" charset="0"/>
                <a:cs typeface="Times New Roman" panose="02020603050405020304" pitchFamily="18" charset="0"/>
              </a:rPr>
              <a:t>Maintain your equipment</a:t>
            </a:r>
          </a:p>
          <a:p>
            <a:pPr algn="just">
              <a:spcAft>
                <a:spcPts val="200"/>
              </a:spcAft>
            </a:pPr>
            <a:r>
              <a:rPr lang="en-US" dirty="0">
                <a:latin typeface="Times New Roman" panose="02020603050405020304" pitchFamily="18" charset="0"/>
                <a:cs typeface="Times New Roman" panose="02020603050405020304" pitchFamily="18" charset="0"/>
              </a:rPr>
              <a:t>Your equipment is another key factor in your food safety system, as it affects the processing, handling, storage, and distribution of your products. Therefore, you need to maintain your equipment and ensure that it is clean, functional, and calibrated. You can do this by following the manufacturer's instructions, performing preventive maintenance, repairing or replacing any faulty or worn-out parts, and keeping records of the maintenance activities. Maintaining your equipment can help you prevent or minimize the risks of contamination, spoilage, or breakdowns, and extend the lifespan and performance of your equipment.</a:t>
            </a:r>
          </a:p>
        </p:txBody>
      </p:sp>
      <p:sp>
        <p:nvSpPr>
          <p:cNvPr id="3" name="Rectangle 2">
            <a:extLst>
              <a:ext uri="{FF2B5EF4-FFF2-40B4-BE49-F238E27FC236}">
                <a16:creationId xmlns:a16="http://schemas.microsoft.com/office/drawing/2014/main" id="{788D1759-F8E9-6A2E-2EB7-00188AF4ADAE}"/>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E8DBD65C-3658-6489-D3DD-08CF2B85C9D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87DA0CA-59E9-8078-7D63-FFA372531B5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A060265-0AAE-AF06-3CE5-DE5F29161A9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88827E9-AD8A-82D2-ED29-2571C5FBD34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7323A84-FC97-4DE5-864B-2A49BD491C6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F78C446-C773-0778-312F-947C9DC485B3}"/>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D8C07CDF-21D3-A78A-4AF7-741223A620AA}"/>
              </a:ext>
            </a:extLst>
          </p:cNvPr>
          <p:cNvPicPr>
            <a:picLocks noChangeAspect="1"/>
          </p:cNvPicPr>
          <p:nvPr/>
        </p:nvPicPr>
        <p:blipFill>
          <a:blip r:embed="rId11"/>
          <a:stretch>
            <a:fillRect/>
          </a:stretch>
        </p:blipFill>
        <p:spPr>
          <a:xfrm>
            <a:off x="3237558" y="4267754"/>
            <a:ext cx="2514600" cy="1819275"/>
          </a:xfrm>
          <a:prstGeom prst="rect">
            <a:avLst/>
          </a:prstGeom>
        </p:spPr>
      </p:pic>
    </p:spTree>
    <p:extLst>
      <p:ext uri="{BB962C8B-B14F-4D97-AF65-F5344CB8AC3E}">
        <p14:creationId xmlns:p14="http://schemas.microsoft.com/office/powerpoint/2010/main" val="4161148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A42C0-69B9-4F3C-AA47-CB0229B0A7D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0262A55-773D-DC6B-72EC-F065E6E29E0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FED47C1-5C0B-77AD-E635-04B717957992}"/>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1.3	COPING WITH CHALLENGES POSED BY COSTS</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C93B5FB-1FED-C333-3FD2-B3B78E7F7E4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D62426A-5816-F07B-031B-8B09359ED7A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23FAFA5-3C77-1137-E364-3E334400661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3A4EF12-C5B7-D8CA-B680-0439390E53B9}"/>
              </a:ext>
            </a:extLst>
          </p:cNvPr>
          <p:cNvSpPr txBox="1"/>
          <p:nvPr/>
        </p:nvSpPr>
        <p:spPr>
          <a:xfrm>
            <a:off x="901874" y="1497312"/>
            <a:ext cx="7416453" cy="2887970"/>
          </a:xfrm>
          <a:prstGeom prst="rect">
            <a:avLst/>
          </a:prstGeom>
          <a:noFill/>
        </p:spPr>
        <p:txBody>
          <a:bodyPr wrap="square" rtlCol="0">
            <a:spAutoFit/>
          </a:bodyPr>
          <a:lstStyle/>
          <a:p>
            <a:pPr algn="just">
              <a:spcAft>
                <a:spcPts val="200"/>
              </a:spcAft>
            </a:pPr>
            <a:r>
              <a:rPr lang="en-US" dirty="0"/>
              <a:t>•	</a:t>
            </a:r>
            <a:r>
              <a:rPr lang="en-US" dirty="0">
                <a:latin typeface="Times New Roman" panose="02020603050405020304" pitchFamily="18" charset="0"/>
                <a:cs typeface="Times New Roman" panose="02020603050405020304" pitchFamily="18" charset="0"/>
              </a:rPr>
              <a:t>Review your performance</a:t>
            </a:r>
          </a:p>
          <a:p>
            <a:pPr algn="just">
              <a:spcAft>
                <a:spcPts val="200"/>
              </a:spcAft>
            </a:pPr>
            <a:r>
              <a:rPr lang="en-US" dirty="0">
                <a:latin typeface="Times New Roman" panose="02020603050405020304" pitchFamily="18" charset="0"/>
                <a:cs typeface="Times New Roman" panose="02020603050405020304" pitchFamily="18" charset="0"/>
              </a:rPr>
              <a:t>Reviewing your performance means evaluating the effectiveness and efficiency of your food safety system and identifying the areas of improvement or opportunity. You can do this by collecting and analyzing data, such as customer feedback, audit results, test results, incident reports, and key performance indicators. You can also use tools, such as benchmarking, gap analysis, and root cause analysis, to compare your performance with your goals, standards, or best practices. Reviewing your performance can help you measure your progress, identify your strengths and weaknesses, and implement corrective or preventive action.</a:t>
            </a:r>
          </a:p>
        </p:txBody>
      </p:sp>
      <p:sp>
        <p:nvSpPr>
          <p:cNvPr id="3" name="Rectangle 2">
            <a:extLst>
              <a:ext uri="{FF2B5EF4-FFF2-40B4-BE49-F238E27FC236}">
                <a16:creationId xmlns:a16="http://schemas.microsoft.com/office/drawing/2014/main" id="{E32ADB91-CCA0-26A6-EC10-6BB43E8A3C8E}"/>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4402500B-CB08-4F75-7C06-66D5BCF6DA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9AE5DB7-6B74-2780-607E-A7BEA92115A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8C9FADB-93A4-1089-A7CC-9FA2AFDC5DC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575C232-2D8A-FEAB-E824-A346F407F12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9C631F4-133C-CFD6-2653-2ECF705BB4A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D6D242A-565B-931C-929B-61F44A9FB357}"/>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214746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Learning outcomes</a:t>
            </a:r>
            <a:r>
              <a:rPr lang="ro-RO" sz="2400" b="1" dirty="0">
                <a:latin typeface="Times New Roman" panose="02020603050405020304" pitchFamily="18" charset="0"/>
                <a:cs typeface="Times New Roman" panose="02020603050405020304" pitchFamily="18" charset="0"/>
              </a:rPr>
              <a:t> of </a:t>
            </a:r>
            <a:r>
              <a:rPr lang="en-US" sz="2400" b="1" dirty="0">
                <a:latin typeface="Times New Roman" panose="02020603050405020304" pitchFamily="18" charset="0"/>
                <a:cs typeface="Times New Roman" panose="02020603050405020304" pitchFamily="18" charset="0"/>
              </a:rPr>
              <a:t>the</a:t>
            </a:r>
            <a:r>
              <a:rPr lang="ro-RO" sz="24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course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906E373F-7CEC-0816-0DE0-F40EEE7CFF29}"/>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ECB12ADB-6DE6-2CD5-5B8E-453C83DB84B8}"/>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3918D063-6CD9-818F-0B92-D5AA466AA41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A26C2482-DA1F-182D-DA7A-E4CADBFC8EC0}"/>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A586B1B4-3E52-886F-E8B6-FB1FC1312765}"/>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C2A3D723-34B1-B70C-1FCA-0FABAC0F1F01}"/>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4A543130-7339-D6F9-E1AD-DEEABE3928B8}"/>
              </a:ext>
            </a:extLst>
          </p:cNvPr>
          <p:cNvSpPr txBox="1"/>
          <p:nvPr/>
        </p:nvSpPr>
        <p:spPr>
          <a:xfrm>
            <a:off x="617821" y="1614303"/>
            <a:ext cx="7649879" cy="4980851"/>
          </a:xfrm>
          <a:prstGeom prst="rect">
            <a:avLst/>
          </a:prstGeom>
          <a:noFill/>
        </p:spPr>
        <p:txBody>
          <a:bodyPr wrap="square" rtlCol="0">
            <a:spAutoFit/>
          </a:bodyPr>
          <a:lstStyle/>
          <a:p>
            <a:pPr lvl="0" algn="just">
              <a:spcAft>
                <a:spcPts val="200"/>
              </a:spcAft>
              <a:tabLst>
                <a:tab pos="457200" algn="l"/>
              </a:tabLs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1.	Identify and describe common challenges associated with pantry management.</a:t>
            </a:r>
          </a:p>
          <a:p>
            <a:pPr lvl="0" algn="just">
              <a:spcAft>
                <a:spcPts val="200"/>
              </a:spcAft>
              <a:tabLst>
                <a:tab pos="457200" algn="l"/>
              </a:tabLs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2.	Apply practical strategies to address issues such as spoilage, disorganization, overstocking, and understocking in pantry systems.</a:t>
            </a:r>
          </a:p>
          <a:p>
            <a:pPr lvl="0" algn="just">
              <a:spcAft>
                <a:spcPts val="200"/>
              </a:spcAft>
              <a:tabLst>
                <a:tab pos="457200" algn="l"/>
              </a:tabLs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3.	Explain the relationship between pantry inventory and effective meal planning. </a:t>
            </a:r>
          </a:p>
          <a:p>
            <a:pPr lvl="0" algn="just">
              <a:spcAft>
                <a:spcPts val="200"/>
              </a:spcAft>
              <a:tabLst>
                <a:tab pos="457200" algn="l"/>
              </a:tabLs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4.	Develop meal plans based on existing pantry stock, demonstrating an understanding of stock rotation, shelf-life, and nutritional balance.</a:t>
            </a:r>
          </a:p>
          <a:p>
            <a:pPr lvl="0" algn="just">
              <a:spcAft>
                <a:spcPts val="200"/>
              </a:spcAft>
              <a:tabLst>
                <a:tab pos="457200" algn="l"/>
              </a:tabLs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5.	Assess the role of pantry systems in times of crisis, including natural disasters, supply disruptions, and financial hardship.</a:t>
            </a:r>
          </a:p>
          <a:p>
            <a:pPr lvl="0" algn="just">
              <a:spcAft>
                <a:spcPts val="200"/>
              </a:spcAft>
              <a:tabLst>
                <a:tab pos="457200" algn="l"/>
              </a:tabLs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6.	Design an emergency pantry plan that ensures continuity of food access and supports household or organizational resilience.</a:t>
            </a:r>
          </a:p>
          <a:p>
            <a:pPr lvl="0" algn="just">
              <a:spcAft>
                <a:spcPts val="200"/>
              </a:spcAft>
              <a:tabLst>
                <a:tab pos="457200" algn="l"/>
              </a:tabLs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7.	Identify potential risks in pantry operations such as contamination, pest infestation, or inventory gaps, and propose methods for their prevention and management.</a:t>
            </a:r>
          </a:p>
          <a:p>
            <a:pPr marL="285750" lvl="0" indent="-285750" algn="just">
              <a:spcAft>
                <a:spcPts val="200"/>
              </a:spcAft>
              <a:buFont typeface="Arial" panose="020B0604020202020204" pitchFamily="34" charset="0"/>
              <a:buChar char="•"/>
              <a:tabLst>
                <a:tab pos="457200" algn="l"/>
              </a:tabLs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8.	Create a basic risk management strategy tailored to pantry systems, incorporating forecasting, monitoring, and contingency planning techniques.</a:t>
            </a:r>
          </a:p>
        </p:txBody>
      </p:sp>
      <p:grpSp>
        <p:nvGrpSpPr>
          <p:cNvPr id="3" name="Group 2">
            <a:extLst>
              <a:ext uri="{FF2B5EF4-FFF2-40B4-BE49-F238E27FC236}">
                <a16:creationId xmlns:a16="http://schemas.microsoft.com/office/drawing/2014/main" id="{5A7EC230-E1E3-85A8-E065-18FF4B2BD9C6}"/>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12C00F62-E686-73E5-8801-0C872124F0CA}"/>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9FDA1246-3717-9A2B-EAE1-7B5EF4AFF653}"/>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BE9B3047-BC2D-532F-083D-5F681FDF47D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D78F0A92-C101-D9FA-0D52-C2BBDBC7B505}"/>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11F407A1-D898-86D3-5BDD-44F6BBC70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9D7CF5EE-1B4F-F1DA-7702-7BA289D5B8A8}"/>
                  </a:ext>
                </a:extLst>
              </p:cNvPr>
              <p:cNvSpPr/>
              <p:nvPr/>
            </p:nvSpPr>
            <p:spPr>
              <a:xfrm>
                <a:off x="89508" y="6280365"/>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05594B4A-8B71-6469-FEEC-1DC6E3BDC7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45FF978-3A88-8DDD-A5D1-EEE165EE65BA}"/>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7E66753-CB1E-C444-DD18-3E6D95A3A441}"/>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F12CA07-09BB-A123-1817-BB85B36D5D9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C276544-BB89-F992-351F-774B7D2D7D2E}"/>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23D7081-C475-55F5-AC0E-4D1C1FD36883}"/>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3255075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16F56-5395-336E-7160-7EC141B3089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08988A9-B253-ACE1-D7F5-92F61180AFA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4F0CB6E-9DB4-EC2E-9EA2-76331A02C725}"/>
              </a:ext>
            </a:extLst>
          </p:cNvPr>
          <p:cNvSpPr>
            <a:spLocks noGrp="1"/>
          </p:cNvSpPr>
          <p:nvPr>
            <p:ph type="title"/>
          </p:nvPr>
        </p:nvSpPr>
        <p:spPr>
          <a:xfrm>
            <a:off x="551145" y="908941"/>
            <a:ext cx="7928976" cy="684323"/>
          </a:xfrm>
        </p:spPr>
        <p:txBody>
          <a:bodyPr>
            <a:noAutofit/>
          </a:bodyPr>
          <a:lstStyle/>
          <a:p>
            <a:r>
              <a:rPr lang="en-US" sz="2400" b="1" dirty="0">
                <a:latin typeface="Times New Roman" panose="02020603050405020304" pitchFamily="18" charset="0"/>
                <a:cs typeface="Times New Roman" panose="02020603050405020304" pitchFamily="18" charset="0"/>
              </a:rPr>
              <a:t>2. RELATING THE PANTRY TO MENU PLANNING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7ECD944-764E-CA20-5661-ECE273AAC06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299F6D6-7BE2-63C6-EE0F-37FD3814EF3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4CD9D000-49B9-535B-1D96-F1E3D281F44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7DDCC5B-F232-1FF4-AC36-BCAC8B3EB55B}"/>
              </a:ext>
            </a:extLst>
          </p:cNvPr>
          <p:cNvSpPr txBox="1"/>
          <p:nvPr/>
        </p:nvSpPr>
        <p:spPr>
          <a:xfrm>
            <a:off x="901874" y="1497312"/>
            <a:ext cx="7416453" cy="5206554"/>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PRINCIPLES OF MENU PLANNING ONBOARD</a:t>
            </a:r>
          </a:p>
          <a:p>
            <a:pPr algn="just">
              <a:spcAft>
                <a:spcPts val="200"/>
              </a:spcAft>
            </a:pPr>
            <a:r>
              <a:rPr lang="en-US" dirty="0">
                <a:latin typeface="Times New Roman" panose="02020603050405020304" pitchFamily="18" charset="0"/>
                <a:cs typeface="Times New Roman" panose="02020603050405020304" pitchFamily="18" charset="0"/>
              </a:rPr>
              <a:t>The principles of menu planning onboard a ship should focus on nutrition, efficiency, cost-effectiveness, and adaptability to ensure crew health and satisfaction while addressing logistical constraints.</a:t>
            </a:r>
          </a:p>
          <a:p>
            <a:pPr algn="just">
              <a:spcAft>
                <a:spcPts val="200"/>
              </a:spcAft>
            </a:pPr>
            <a:r>
              <a:rPr lang="en-US" dirty="0">
                <a:latin typeface="Times New Roman" panose="02020603050405020304" pitchFamily="18" charset="0"/>
                <a:cs typeface="Times New Roman" panose="02020603050405020304" pitchFamily="18" charset="0"/>
              </a:rPr>
              <a:t>Effective menu planning on board a ship is essential to ensuring the health, satisfaction, and well-being of the crew. One of the primary goals is to maintain nutritional balance by offering meals that meet the crew’s dietary needs, including adequate calories, proteins, vitamins, and minerals.</a:t>
            </a:r>
          </a:p>
          <a:p>
            <a:pPr algn="just">
              <a:spcAft>
                <a:spcPts val="200"/>
              </a:spcAft>
            </a:pPr>
            <a:r>
              <a:rPr lang="en-US" dirty="0">
                <a:latin typeface="Times New Roman" panose="02020603050405020304" pitchFamily="18" charset="0"/>
                <a:cs typeface="Times New Roman" panose="02020603050405020304" pitchFamily="18" charset="0"/>
              </a:rPr>
              <a:t>Another key consideration is the availability and preservation of ingredients. Menus must be based on ingredients that can be safely stored during long voyages. Shelf life, storage conditions, and the frequency of resupply should influence ingredient choices. In situations where fresh produce is limited, alternatives such as frozen vegetables and canned goods are practical substitutes. </a:t>
            </a:r>
          </a:p>
          <a:p>
            <a:pPr algn="just">
              <a:spcAft>
                <a:spcPts val="200"/>
              </a:spcAft>
            </a:pPr>
            <a:r>
              <a:rPr lang="en-US" dirty="0">
                <a:latin typeface="Times New Roman" panose="02020603050405020304" pitchFamily="18" charset="0"/>
                <a:cs typeface="Times New Roman" panose="02020603050405020304" pitchFamily="18" charset="0"/>
              </a:rPr>
              <a:t>Cost efficiency is also a crucial element. Menu planning should aim to optimize the use of available pantry items while avoiding unnecessarily expensive ingredients.</a:t>
            </a:r>
          </a:p>
          <a:p>
            <a:pPr algn="just">
              <a:spcAft>
                <a:spcPts val="200"/>
              </a:spcAft>
            </a:pPr>
            <a:endParaRPr lang="en-US" dirty="0"/>
          </a:p>
        </p:txBody>
      </p:sp>
      <p:sp>
        <p:nvSpPr>
          <p:cNvPr id="3" name="Rectangle 2">
            <a:extLst>
              <a:ext uri="{FF2B5EF4-FFF2-40B4-BE49-F238E27FC236}">
                <a16:creationId xmlns:a16="http://schemas.microsoft.com/office/drawing/2014/main" id="{2498E21A-125A-861A-E1B2-F3FEDB960AC5}"/>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7477FA80-F8E4-A2EF-0139-90C1B3321BE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60ED103-E227-E4DB-009F-06448387A55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0B9B69F-379C-5216-6C94-59682B24859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E2A9B65-E20E-621A-5B09-96ED65C7961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9E3F1FE-B27B-3F18-BD21-273F08E586B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45592F0-F2A8-CC15-9D1B-04D95E6C4A47}"/>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349512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88EDD-AB2B-019E-88CC-BF1C70AAC8B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90F61E2-8135-E52C-21BB-DF4C6595898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F437989-A879-4057-7D5B-746155EC5ED2}"/>
              </a:ext>
            </a:extLst>
          </p:cNvPr>
          <p:cNvSpPr>
            <a:spLocks noGrp="1"/>
          </p:cNvSpPr>
          <p:nvPr>
            <p:ph type="title"/>
          </p:nvPr>
        </p:nvSpPr>
        <p:spPr>
          <a:xfrm>
            <a:off x="551145" y="908941"/>
            <a:ext cx="7928976" cy="684323"/>
          </a:xfrm>
        </p:spPr>
        <p:txBody>
          <a:bodyPr>
            <a:noAutofit/>
          </a:bodyPr>
          <a:lstStyle/>
          <a:p>
            <a:r>
              <a:rPr lang="en-US" sz="2400" b="1" dirty="0">
                <a:latin typeface="Times New Roman" panose="02020603050405020304" pitchFamily="18" charset="0"/>
                <a:cs typeface="Times New Roman" panose="02020603050405020304" pitchFamily="18" charset="0"/>
              </a:rPr>
              <a:t>2. RELATING THE PANTRY TO MENU PLANNING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0BD2AD9-DAE7-AF14-31AB-F8730953EBAF}"/>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B890FD30-425D-FA3A-CE90-E4A154CE13C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DA5AB81E-1966-0AA9-BB4B-E924D876E21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C0D868E-4AB7-D07C-B70C-813B8841C6AD}"/>
              </a:ext>
            </a:extLst>
          </p:cNvPr>
          <p:cNvSpPr txBox="1"/>
          <p:nvPr/>
        </p:nvSpPr>
        <p:spPr>
          <a:xfrm>
            <a:off x="901874" y="1497312"/>
            <a:ext cx="7416453" cy="2636619"/>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PRINCIPLES OF MENU PLANNING ONBOARD</a:t>
            </a:r>
          </a:p>
          <a:p>
            <a:pPr algn="just">
              <a:spcAft>
                <a:spcPts val="200"/>
              </a:spcAft>
            </a:pPr>
            <a:r>
              <a:rPr lang="en-US" dirty="0">
                <a:latin typeface="Times New Roman" panose="02020603050405020304" pitchFamily="18" charset="0"/>
                <a:cs typeface="Times New Roman" panose="02020603050405020304" pitchFamily="18" charset="0"/>
              </a:rPr>
              <a:t>Preparedness is vital, so flexibility for emergencies should be built into menu planning. Ships must be equipped with backup meals like canned or pre-packaged items to ensure continued service during rough weather or equipment failures.</a:t>
            </a:r>
          </a:p>
          <a:p>
            <a:pPr algn="just">
              <a:spcAft>
                <a:spcPts val="200"/>
              </a:spcAft>
            </a:pPr>
            <a:r>
              <a:rPr lang="en-US" dirty="0">
                <a:latin typeface="Times New Roman" panose="02020603050405020304" pitchFamily="18" charset="0"/>
                <a:cs typeface="Times New Roman" panose="02020603050405020304" pitchFamily="18" charset="0"/>
              </a:rPr>
              <a:t>Menu monitoring and crew feedback are essential for continuous improvement. Regularly collecting input from the crew and reviewing food waste data helps refine future meal planning to better meet the needs and preferences of those on board.</a:t>
            </a:r>
          </a:p>
        </p:txBody>
      </p:sp>
      <p:sp>
        <p:nvSpPr>
          <p:cNvPr id="3" name="Rectangle 2">
            <a:extLst>
              <a:ext uri="{FF2B5EF4-FFF2-40B4-BE49-F238E27FC236}">
                <a16:creationId xmlns:a16="http://schemas.microsoft.com/office/drawing/2014/main" id="{BA21D8AF-691E-9E66-DF47-F090B7E291F4}"/>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9241049B-79D3-D0A1-2FEF-571D2E4C730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F911D35-3EE4-EB5C-E4C9-FD029CE3537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D7A3D4D-2F2B-4234-2400-DF3E66F2D62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31D910A-BC85-721A-926A-0629C5B6969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16F1A70-FE9B-D88D-A5A3-27B1172EF1C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1A22E73-A5C0-46EC-5080-C3AA3E1A61BB}"/>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365066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15DB6-1EB6-5416-6B82-A8B98FC34F2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AD00B04-E6DE-4A6E-77A7-D878081557F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AE240AF-EF37-65DB-5614-23DAD38A4289}"/>
              </a:ext>
            </a:extLst>
          </p:cNvPr>
          <p:cNvSpPr>
            <a:spLocks noGrp="1"/>
          </p:cNvSpPr>
          <p:nvPr>
            <p:ph type="title"/>
          </p:nvPr>
        </p:nvSpPr>
        <p:spPr>
          <a:xfrm>
            <a:off x="551145" y="908941"/>
            <a:ext cx="7928976" cy="684323"/>
          </a:xfrm>
        </p:spPr>
        <p:txBody>
          <a:bodyPr>
            <a:noAutofit/>
          </a:bodyPr>
          <a:lstStyle/>
          <a:p>
            <a:r>
              <a:rPr lang="en-US" sz="2400" b="1" dirty="0">
                <a:latin typeface="Times New Roman" panose="02020603050405020304" pitchFamily="18" charset="0"/>
                <a:cs typeface="Times New Roman" panose="02020603050405020304" pitchFamily="18" charset="0"/>
              </a:rPr>
              <a:t>2. RELATING THE PANTRY TO MENU PLANNING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47B4950F-0A6D-B9A0-05B9-C3D303BDC6AC}"/>
              </a:ext>
            </a:extLst>
          </p:cNvPr>
          <p:cNvGrpSpPr/>
          <p:nvPr/>
        </p:nvGrpSpPr>
        <p:grpSpPr>
          <a:xfrm>
            <a:off x="38100" y="47003"/>
            <a:ext cx="9144000" cy="6778058"/>
            <a:chOff x="0" y="93100"/>
            <a:chExt cx="9144000" cy="6778058"/>
          </a:xfrm>
        </p:grpSpPr>
        <p:sp>
          <p:nvSpPr>
            <p:cNvPr id="12" name="Rectangle 11">
              <a:extLst>
                <a:ext uri="{FF2B5EF4-FFF2-40B4-BE49-F238E27FC236}">
                  <a16:creationId xmlns:a16="http://schemas.microsoft.com/office/drawing/2014/main" id="{157A9FCB-B0DE-879C-507D-D9A44474F7B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803E3E3-6101-AA85-2210-6903EFFD2BB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955F101-486F-58F9-4345-2FAA21A1EA4C}"/>
              </a:ext>
            </a:extLst>
          </p:cNvPr>
          <p:cNvSpPr txBox="1"/>
          <p:nvPr/>
        </p:nvSpPr>
        <p:spPr>
          <a:xfrm>
            <a:off x="901874" y="1497312"/>
            <a:ext cx="7416453" cy="1502976"/>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PRINCIPLES OF MENU PLANNING IN RELATION TO THE PANTRY </a:t>
            </a:r>
          </a:p>
          <a:p>
            <a:pPr algn="just">
              <a:spcAft>
                <a:spcPts val="200"/>
              </a:spcAft>
            </a:pPr>
            <a:r>
              <a:rPr lang="en-US" dirty="0">
                <a:latin typeface="Times New Roman" panose="02020603050405020304" pitchFamily="18" charset="0"/>
                <a:cs typeface="Times New Roman" panose="02020603050405020304" pitchFamily="18" charset="0"/>
              </a:rPr>
              <a:t>The pantry is directly related to menu planning because the ingredients available in the pantry determine what meals can realistically be prepared on board a ship. Effective menu planning depends on knowing exactly what is in stock, how much of it is available, and when it will expire.</a:t>
            </a:r>
          </a:p>
        </p:txBody>
      </p:sp>
      <p:sp>
        <p:nvSpPr>
          <p:cNvPr id="3" name="Rectangle 2">
            <a:extLst>
              <a:ext uri="{FF2B5EF4-FFF2-40B4-BE49-F238E27FC236}">
                <a16:creationId xmlns:a16="http://schemas.microsoft.com/office/drawing/2014/main" id="{88E29101-06C6-A856-D5B7-BA9B7BA22C2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9935E493-BE9C-72E8-552B-D53204AF5EF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ED273CB-41C2-6297-9787-60DE9037A60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7AAFCE9-EFCB-F216-137E-5E2B52A2080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21924E0-A4DB-DBB6-F789-84BFC065A07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C6EE7FD-5803-12A1-CE82-4D301A80698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2643710-AB84-0A4A-33D9-683C8C164B46}"/>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Picture 7">
            <a:extLst>
              <a:ext uri="{FF2B5EF4-FFF2-40B4-BE49-F238E27FC236}">
                <a16:creationId xmlns:a16="http://schemas.microsoft.com/office/drawing/2014/main" id="{98717635-114A-B951-1096-D01947E41486}"/>
              </a:ext>
            </a:extLst>
          </p:cNvPr>
          <p:cNvPicPr>
            <a:picLocks noChangeAspect="1"/>
          </p:cNvPicPr>
          <p:nvPr/>
        </p:nvPicPr>
        <p:blipFill>
          <a:blip r:embed="rId11"/>
          <a:stretch>
            <a:fillRect/>
          </a:stretch>
        </p:blipFill>
        <p:spPr>
          <a:xfrm>
            <a:off x="2541485" y="3033749"/>
            <a:ext cx="3702980" cy="3104201"/>
          </a:xfrm>
          <a:prstGeom prst="rect">
            <a:avLst/>
          </a:prstGeom>
        </p:spPr>
      </p:pic>
    </p:spTree>
    <p:extLst>
      <p:ext uri="{BB962C8B-B14F-4D97-AF65-F5344CB8AC3E}">
        <p14:creationId xmlns:p14="http://schemas.microsoft.com/office/powerpoint/2010/main" val="3452687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8A023-027A-956D-F027-39C6E68D25F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7D6F85C-E5E9-1BC9-8105-BE158277CD5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50A2E76-D05F-7D90-E00C-FE7485333F8C}"/>
              </a:ext>
            </a:extLst>
          </p:cNvPr>
          <p:cNvSpPr>
            <a:spLocks noGrp="1"/>
          </p:cNvSpPr>
          <p:nvPr>
            <p:ph type="title"/>
          </p:nvPr>
        </p:nvSpPr>
        <p:spPr>
          <a:xfrm>
            <a:off x="551145" y="908941"/>
            <a:ext cx="7928976" cy="684323"/>
          </a:xfrm>
        </p:spPr>
        <p:txBody>
          <a:bodyPr>
            <a:noAutofit/>
          </a:bodyPr>
          <a:lstStyle/>
          <a:p>
            <a:r>
              <a:rPr lang="en-US" sz="2400" b="1" dirty="0">
                <a:latin typeface="Times New Roman" panose="02020603050405020304" pitchFamily="18" charset="0"/>
                <a:cs typeface="Times New Roman" panose="02020603050405020304" pitchFamily="18" charset="0"/>
              </a:rPr>
              <a:t>2. RELATING THE PANTRY TO MENU PLANNING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5DA8C24-1E77-EB4F-A488-CE326DD3E04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14BE3EBC-1179-5ACD-BEEF-52733420A8A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B95D146-5588-AEFC-CB36-573C58405B4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2B57859-7A3E-6786-113F-B8EF13B792B2}"/>
              </a:ext>
            </a:extLst>
          </p:cNvPr>
          <p:cNvSpPr txBox="1"/>
          <p:nvPr/>
        </p:nvSpPr>
        <p:spPr>
          <a:xfrm>
            <a:off x="901874" y="1497312"/>
            <a:ext cx="7416453" cy="2913618"/>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PRINCIPLES OF MENU PLANNING IN RELATION TO THE PANTRY </a:t>
            </a:r>
          </a:p>
          <a:p>
            <a:pPr algn="just">
              <a:spcAft>
                <a:spcPts val="200"/>
              </a:spcAft>
            </a:pPr>
            <a:r>
              <a:rPr lang="en-US" dirty="0">
                <a:latin typeface="Times New Roman" panose="02020603050405020304" pitchFamily="18" charset="0"/>
                <a:cs typeface="Times New Roman" panose="02020603050405020304" pitchFamily="18" charset="0"/>
              </a:rPr>
              <a:t> Inventory Informs Meal Choices: Knowing what is available helps chefs design menus that use existing stock efficiently, minimizing waste and avoiding shortages. For example, if the pantry has excess canned beans nearing expiry, meals like bean chili or salads can be planned to use them up.</a:t>
            </a:r>
          </a:p>
          <a:p>
            <a:pPr algn="just">
              <a:spcAft>
                <a:spcPts val="200"/>
              </a:spcAft>
            </a:pPr>
            <a:r>
              <a:rPr lang="en-US" dirty="0">
                <a:latin typeface="Times New Roman" panose="02020603050405020304" pitchFamily="18" charset="0"/>
                <a:cs typeface="Times New Roman" panose="02020603050405020304" pitchFamily="18" charset="0"/>
              </a:rPr>
              <a:t>Stock Rotation Supports Freshness: Pantry management involves rotating stock (using FIFO – First In, First Out), which impacts which ingredients should be prioritized in menu planning. For example, older rice should be used before new stock, so dishes using rice can be scheduled early in the meal cycle.</a:t>
            </a:r>
          </a:p>
        </p:txBody>
      </p:sp>
      <p:sp>
        <p:nvSpPr>
          <p:cNvPr id="3" name="Rectangle 2">
            <a:extLst>
              <a:ext uri="{FF2B5EF4-FFF2-40B4-BE49-F238E27FC236}">
                <a16:creationId xmlns:a16="http://schemas.microsoft.com/office/drawing/2014/main" id="{D31B61A2-9E26-37BB-5A6C-8087D13EBEF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6E87E889-F74F-477A-48E0-D882E30E0AE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EB9AC9E-DD73-F76E-78F5-AF33CF38285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6A7790C-6C12-76BA-ABD9-55FB145A15C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04E6CB5-3717-DFF8-C14F-1ABB70C3AC2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424990E-9039-4DC5-0935-9AFC3108744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1A88CD8-8F12-4F74-AD4E-38442B11FBAF}"/>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847395DE-01B7-EE19-1CF3-4D1D3BED5200}"/>
              </a:ext>
            </a:extLst>
          </p:cNvPr>
          <p:cNvPicPr>
            <a:picLocks noChangeAspect="1"/>
          </p:cNvPicPr>
          <p:nvPr/>
        </p:nvPicPr>
        <p:blipFill>
          <a:blip r:embed="rId11"/>
          <a:stretch>
            <a:fillRect/>
          </a:stretch>
        </p:blipFill>
        <p:spPr>
          <a:xfrm>
            <a:off x="3470787" y="4144816"/>
            <a:ext cx="2278626" cy="1708970"/>
          </a:xfrm>
          <a:prstGeom prst="rect">
            <a:avLst/>
          </a:prstGeom>
        </p:spPr>
      </p:pic>
    </p:spTree>
    <p:extLst>
      <p:ext uri="{BB962C8B-B14F-4D97-AF65-F5344CB8AC3E}">
        <p14:creationId xmlns:p14="http://schemas.microsoft.com/office/powerpoint/2010/main" val="4266599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67725-92BC-E89B-6F20-5732871A01E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4C5BC6E-8613-202C-548B-AF42064E3FB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0F78264-1DDA-D721-9BD4-0EBE045303F6}"/>
              </a:ext>
            </a:extLst>
          </p:cNvPr>
          <p:cNvSpPr>
            <a:spLocks noGrp="1"/>
          </p:cNvSpPr>
          <p:nvPr>
            <p:ph type="title"/>
          </p:nvPr>
        </p:nvSpPr>
        <p:spPr>
          <a:xfrm>
            <a:off x="551145" y="908941"/>
            <a:ext cx="7928976" cy="684323"/>
          </a:xfrm>
        </p:spPr>
        <p:txBody>
          <a:bodyPr>
            <a:noAutofit/>
          </a:bodyPr>
          <a:lstStyle/>
          <a:p>
            <a:r>
              <a:rPr lang="en-US" sz="2400" b="1" dirty="0">
                <a:latin typeface="Times New Roman" panose="02020603050405020304" pitchFamily="18" charset="0"/>
                <a:cs typeface="Times New Roman" panose="02020603050405020304" pitchFamily="18" charset="0"/>
              </a:rPr>
              <a:t>2. RELATING THE PANTRY TO MENU PLANNING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0C600080-5944-160E-8EB9-28A4DB6AF59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600C7CB-34A2-9EAB-8E39-5A4EC7CD827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CA8FDF70-523A-132B-C743-828E5B30AC2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C631D247-C90E-6B4A-49C6-150E0F0F9BE9}"/>
              </a:ext>
            </a:extLst>
          </p:cNvPr>
          <p:cNvSpPr txBox="1"/>
          <p:nvPr/>
        </p:nvSpPr>
        <p:spPr>
          <a:xfrm>
            <a:off x="901874" y="1497312"/>
            <a:ext cx="7416453" cy="2636619"/>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PRINCIPLES OF MENU PLANNING IN RELATION TO THE PANTRY </a:t>
            </a:r>
          </a:p>
          <a:p>
            <a:pPr algn="just">
              <a:spcAft>
                <a:spcPts val="200"/>
              </a:spcAft>
            </a:pPr>
            <a:r>
              <a:rPr lang="en-US" dirty="0">
                <a:latin typeface="Times New Roman" panose="02020603050405020304" pitchFamily="18" charset="0"/>
                <a:cs typeface="Times New Roman" panose="02020603050405020304" pitchFamily="18" charset="0"/>
              </a:rPr>
              <a:t> Avoiding Overstock and Waste: Menu planning based on pantry stock prevents unnecessary over-ordering and helps avoid expired or spoiled food. For example, planning meals around surplus frozen chicken helps reduce the chance of spoilage or overstocking proteins.</a:t>
            </a:r>
          </a:p>
          <a:p>
            <a:pPr algn="just">
              <a:spcAft>
                <a:spcPts val="200"/>
              </a:spcAft>
            </a:pPr>
            <a:r>
              <a:rPr lang="en-US" dirty="0">
                <a:latin typeface="Times New Roman" panose="02020603050405020304" pitchFamily="18" charset="0"/>
                <a:cs typeface="Times New Roman" panose="02020603050405020304" pitchFamily="18" charset="0"/>
              </a:rPr>
              <a:t>Cost Efficiency: Using what’s already in the pantry reduces the need for extra purchases, making provisioning more cost-effective. For example, instead of ordering new sauces, meals are designed using spices and condiments already in storage.</a:t>
            </a:r>
          </a:p>
        </p:txBody>
      </p:sp>
      <p:sp>
        <p:nvSpPr>
          <p:cNvPr id="3" name="Rectangle 2">
            <a:extLst>
              <a:ext uri="{FF2B5EF4-FFF2-40B4-BE49-F238E27FC236}">
                <a16:creationId xmlns:a16="http://schemas.microsoft.com/office/drawing/2014/main" id="{6C43A72E-32CA-8B43-7A9B-7543DFA72142}"/>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12597B5A-1838-FE00-082C-5A20DA64A87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1E398D2-0ABE-6066-6D92-78995220640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DAC8574-C68A-56E9-29E2-005C7298E9D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72DF5EA-25D6-D87B-E9AF-124E1A8028A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EB914CE-84BA-F4D5-F1CF-3B1CC597DD9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691E7D0-B09F-7FE4-6FCC-421FEC659230}"/>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2097178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4D32E-A1DA-4F27-35FF-F299A35D214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17D2AD2-31BA-9CCD-59D0-3AFC6166BA8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EC4BA26-1F5D-0E9D-C612-F098B6306737}"/>
              </a:ext>
            </a:extLst>
          </p:cNvPr>
          <p:cNvSpPr>
            <a:spLocks noGrp="1"/>
          </p:cNvSpPr>
          <p:nvPr>
            <p:ph type="title"/>
          </p:nvPr>
        </p:nvSpPr>
        <p:spPr>
          <a:xfrm>
            <a:off x="551145" y="908941"/>
            <a:ext cx="7928976" cy="684323"/>
          </a:xfrm>
        </p:spPr>
        <p:txBody>
          <a:bodyPr>
            <a:noAutofit/>
          </a:bodyPr>
          <a:lstStyle/>
          <a:p>
            <a:r>
              <a:rPr lang="en-US" sz="2400" b="1" dirty="0">
                <a:latin typeface="Times New Roman" panose="02020603050405020304" pitchFamily="18" charset="0"/>
                <a:cs typeface="Times New Roman" panose="02020603050405020304" pitchFamily="18" charset="0"/>
              </a:rPr>
              <a:t>2. RELATING THE PANTRY TO MENU PLANNING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0BE7DD8E-C931-BE0D-B060-01B94EA49E0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AC85EAC-61E8-5B26-6692-05F4B996F39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D570C179-DD74-18B3-5040-341990D5B1D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5FC9168-8E32-7C87-44D7-A04CD1767B1F}"/>
              </a:ext>
            </a:extLst>
          </p:cNvPr>
          <p:cNvSpPr txBox="1"/>
          <p:nvPr/>
        </p:nvSpPr>
        <p:spPr>
          <a:xfrm>
            <a:off x="901874" y="1497312"/>
            <a:ext cx="7416453" cy="1502976"/>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PRINCIPLES OF MENU PLANNING IN RELATION TO THE PANTRY </a:t>
            </a:r>
          </a:p>
          <a:p>
            <a:pPr algn="just">
              <a:spcAft>
                <a:spcPts val="200"/>
              </a:spcAft>
            </a:pPr>
            <a:r>
              <a:rPr lang="en-US" dirty="0">
                <a:latin typeface="Times New Roman" panose="02020603050405020304" pitchFamily="18" charset="0"/>
                <a:cs typeface="Times New Roman" panose="02020603050405020304" pitchFamily="18" charset="0"/>
              </a:rPr>
              <a:t> Emergency and Crisis Planning: In situations like delayed port calls or rough weather, a well-managed pantry allows the crew to adapt menus using long-life or preserved foods. For example, switching from fresh salads to canned vegetables and dried pulses during stormy conditions.</a:t>
            </a:r>
          </a:p>
        </p:txBody>
      </p:sp>
      <p:sp>
        <p:nvSpPr>
          <p:cNvPr id="3" name="Rectangle 2">
            <a:extLst>
              <a:ext uri="{FF2B5EF4-FFF2-40B4-BE49-F238E27FC236}">
                <a16:creationId xmlns:a16="http://schemas.microsoft.com/office/drawing/2014/main" id="{48C9FAE9-E67B-35EA-C71F-E76A4894959C}"/>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6BA6BD4D-13A2-394A-0578-D2238C7C147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ED6EC90-49DD-AC52-D720-984292F5734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7C02A52-EC7F-5F59-D2D5-3F2E111A1C2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0BB7112-7825-E978-4F88-25B22CB6157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1A6C6F7-FFE5-CE8F-E268-D30FC315D5A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0A895FA-030D-90AD-3E14-1092C8911701}"/>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BFFAC8E4-268B-0E2F-A67F-48068E9CAF90}"/>
              </a:ext>
            </a:extLst>
          </p:cNvPr>
          <p:cNvPicPr>
            <a:picLocks noChangeAspect="1"/>
          </p:cNvPicPr>
          <p:nvPr/>
        </p:nvPicPr>
        <p:blipFill>
          <a:blip r:embed="rId11"/>
          <a:stretch>
            <a:fillRect/>
          </a:stretch>
        </p:blipFill>
        <p:spPr>
          <a:xfrm>
            <a:off x="2037523" y="3428999"/>
            <a:ext cx="5019260" cy="2327065"/>
          </a:xfrm>
          <a:prstGeom prst="rect">
            <a:avLst/>
          </a:prstGeom>
        </p:spPr>
      </p:pic>
    </p:spTree>
    <p:extLst>
      <p:ext uri="{BB962C8B-B14F-4D97-AF65-F5344CB8AC3E}">
        <p14:creationId xmlns:p14="http://schemas.microsoft.com/office/powerpoint/2010/main" val="1955233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59BCC-1D02-F0B5-FD73-C79A68593B1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C553953-50C8-955F-305A-9DEC2B09F23C}"/>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3AC92384-0FA3-8C0B-6ADC-770A02EFB525}"/>
              </a:ext>
            </a:extLst>
          </p:cNvPr>
          <p:cNvGrpSpPr/>
          <p:nvPr/>
        </p:nvGrpSpPr>
        <p:grpSpPr>
          <a:xfrm>
            <a:off x="18646" y="154232"/>
            <a:ext cx="9144000" cy="6778058"/>
            <a:chOff x="0" y="93100"/>
            <a:chExt cx="9144000" cy="6778058"/>
          </a:xfrm>
        </p:grpSpPr>
        <p:sp>
          <p:nvSpPr>
            <p:cNvPr id="12" name="Rectangle 11">
              <a:extLst>
                <a:ext uri="{FF2B5EF4-FFF2-40B4-BE49-F238E27FC236}">
                  <a16:creationId xmlns:a16="http://schemas.microsoft.com/office/drawing/2014/main" id="{B35F0232-51D4-FDA4-1A59-F4523D36F1E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82F82015-C173-A6A6-AA3A-A45F8E13CDC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0000916-8893-7057-695A-685FE0D7525E}"/>
              </a:ext>
            </a:extLst>
          </p:cNvPr>
          <p:cNvSpPr txBox="1"/>
          <p:nvPr/>
        </p:nvSpPr>
        <p:spPr>
          <a:xfrm>
            <a:off x="901874" y="1497312"/>
            <a:ext cx="7416453" cy="2662267"/>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CRISIS EXPECTED ON BOARD</a:t>
            </a:r>
          </a:p>
          <a:p>
            <a:pPr algn="just">
              <a:spcAft>
                <a:spcPts val="200"/>
              </a:spcAft>
            </a:pPr>
            <a:r>
              <a:rPr lang="en-US" dirty="0">
                <a:latin typeface="Times New Roman" panose="02020603050405020304" pitchFamily="18" charset="0"/>
                <a:cs typeface="Times New Roman" panose="02020603050405020304" pitchFamily="18" charset="0"/>
              </a:rPr>
              <a:t>Supply chain disruptions, often caused by bad weather, port restrictions, or logistical delays. These interruptions can lead to shortages of essential and fresh food supplies, placing strain on the pantry's ability to meet the nutritional needs of the crew.</a:t>
            </a:r>
          </a:p>
          <a:p>
            <a:pPr algn="just">
              <a:spcAft>
                <a:spcPts val="200"/>
              </a:spcAft>
            </a:pPr>
            <a:r>
              <a:rPr lang="en-US" dirty="0">
                <a:latin typeface="Times New Roman" panose="02020603050405020304" pitchFamily="18" charset="0"/>
                <a:cs typeface="Times New Roman" panose="02020603050405020304" pitchFamily="18" charset="0"/>
              </a:rPr>
              <a:t>Extended voyages present another challenge. Whether due to rerouting, mechanical failures, or extended waiting times at sea, such situations can stretch existing food reserves.</a:t>
            </a:r>
          </a:p>
          <a:p>
            <a:pPr algn="just">
              <a:spcAft>
                <a:spcPts val="200"/>
              </a:spcAft>
            </a:pPr>
            <a:endParaRPr lang="en-US" dirty="0"/>
          </a:p>
        </p:txBody>
      </p:sp>
      <p:sp>
        <p:nvSpPr>
          <p:cNvPr id="3" name="Rectangle 2">
            <a:extLst>
              <a:ext uri="{FF2B5EF4-FFF2-40B4-BE49-F238E27FC236}">
                <a16:creationId xmlns:a16="http://schemas.microsoft.com/office/drawing/2014/main" id="{C86E6E35-3C0D-461D-AF08-9B8A9C3659AD}"/>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28E26DFB-0D3E-0E0A-3E32-1968E166D6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7BBFE44-C18C-C954-085B-6CEF8AB6054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6E7A6C4-780B-CECD-C282-AC530174D7C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7BBA96B-5E2E-6930-F4EB-6AE9A9A10BF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59DD503-AABF-96F3-6FBD-750579D5DFE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58EEBFB-F64C-53FA-B713-E29469575D3D}"/>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Title 5">
            <a:extLst>
              <a:ext uri="{FF2B5EF4-FFF2-40B4-BE49-F238E27FC236}">
                <a16:creationId xmlns:a16="http://schemas.microsoft.com/office/drawing/2014/main" id="{12DA570C-E999-B25E-B810-9694FA294C08}"/>
              </a:ext>
            </a:extLst>
          </p:cNvPr>
          <p:cNvSpPr>
            <a:spLocks noGrp="1"/>
          </p:cNvSpPr>
          <p:nvPr>
            <p:ph type="title"/>
          </p:nvPr>
        </p:nvSpPr>
        <p:spPr/>
        <p:txBody>
          <a:bodyPr>
            <a:normAutofit/>
          </a:bodyPr>
          <a:lstStyle/>
          <a:p>
            <a:r>
              <a:rPr lang="en-US" sz="2400" b="1" dirty="0">
                <a:latin typeface="Times New Roman" panose="02020603050405020304" pitchFamily="18" charset="0"/>
                <a:cs typeface="Times New Roman" panose="02020603050405020304" pitchFamily="18" charset="0"/>
              </a:rPr>
              <a:t>3. PANTRY MANAGEMENT IN TIMES OF CRISIS</a:t>
            </a:r>
          </a:p>
        </p:txBody>
      </p:sp>
      <p:pic>
        <p:nvPicPr>
          <p:cNvPr id="5122" name="Picture 2" descr="Mutfak Projesi-Restoran Otel ...">
            <a:extLst>
              <a:ext uri="{FF2B5EF4-FFF2-40B4-BE49-F238E27FC236}">
                <a16:creationId xmlns:a16="http://schemas.microsoft.com/office/drawing/2014/main" id="{5C3DEDA5-4C79-FF5B-6D05-BE9970A150D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16426" y="4022140"/>
            <a:ext cx="4343400" cy="2289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971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0F150-EF01-D3BA-0DAB-27D438B9DC3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86D7B2A-B154-3AC1-773B-5B8D785D16D6}"/>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46160DA0-56DA-22BB-3D2D-3F6F03674D26}"/>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DB4453F-59A2-AB55-3B7E-8AFC0BE6BA8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87A4C603-EF84-EA1E-FE56-35953094901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D11D4CF-B91D-0825-09C4-F4D0AD363038}"/>
              </a:ext>
            </a:extLst>
          </p:cNvPr>
          <p:cNvSpPr txBox="1"/>
          <p:nvPr/>
        </p:nvSpPr>
        <p:spPr>
          <a:xfrm>
            <a:off x="901874" y="1497312"/>
            <a:ext cx="7416453" cy="2913618"/>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CRISIS EXPECTED ON BOARD</a:t>
            </a:r>
          </a:p>
          <a:p>
            <a:pPr algn="just">
              <a:spcAft>
                <a:spcPts val="200"/>
              </a:spcAft>
            </a:pPr>
            <a:r>
              <a:rPr lang="en-US" dirty="0">
                <a:latin typeface="Times New Roman" panose="02020603050405020304" pitchFamily="18" charset="0"/>
                <a:cs typeface="Times New Roman" panose="02020603050405020304" pitchFamily="18" charset="0"/>
              </a:rPr>
              <a:t>Mechanical or technical failures, particularly with refrigeration and cold storage systems, pose a significant risk to perishable goods. A breakdown can lead to the spoilage of large amounts of food, reducing meal variety and jeopardizing food safety on board.</a:t>
            </a:r>
          </a:p>
          <a:p>
            <a:pPr algn="just">
              <a:spcAft>
                <a:spcPts val="200"/>
              </a:spcAft>
            </a:pPr>
            <a:r>
              <a:rPr lang="en-US" dirty="0">
                <a:latin typeface="Times New Roman" panose="02020603050405020304" pitchFamily="18" charset="0"/>
                <a:cs typeface="Times New Roman" panose="02020603050405020304" pitchFamily="18" charset="0"/>
              </a:rPr>
              <a:t>In the event of health emergencies, such as outbreaks of gastrointestinal illnesses or other infectious diseases among crew members, the demand for special dietary provisions and heightened hygiene standards increases. This requires pantry managers to adapt quickly and implement strict food safety protocols.</a:t>
            </a:r>
          </a:p>
        </p:txBody>
      </p:sp>
      <p:sp>
        <p:nvSpPr>
          <p:cNvPr id="3" name="Rectangle 2">
            <a:extLst>
              <a:ext uri="{FF2B5EF4-FFF2-40B4-BE49-F238E27FC236}">
                <a16:creationId xmlns:a16="http://schemas.microsoft.com/office/drawing/2014/main" id="{77B3FB5B-746D-A95F-D335-96E3CF0EAD08}"/>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E6188E49-1B3C-6ED2-669A-FF86A63095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64904D6-2A61-D215-8320-41F59BCEB53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143BACC-ECB6-31C2-475E-9AAD5BB6921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582E97D-F2C0-C8C8-3FC6-83712E2884A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645E95A-7EA4-CFB3-453A-A8DCD650F60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6893B6B-A7CD-ED9F-2930-9894A4FF0332}"/>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Title 5">
            <a:extLst>
              <a:ext uri="{FF2B5EF4-FFF2-40B4-BE49-F238E27FC236}">
                <a16:creationId xmlns:a16="http://schemas.microsoft.com/office/drawing/2014/main" id="{8EB0C207-BCEF-1234-17CB-738B0D6B3621}"/>
              </a:ext>
            </a:extLst>
          </p:cNvPr>
          <p:cNvSpPr>
            <a:spLocks noGrp="1"/>
          </p:cNvSpPr>
          <p:nvPr>
            <p:ph type="title"/>
          </p:nvPr>
        </p:nvSpPr>
        <p:spPr/>
        <p:txBody>
          <a:bodyPr>
            <a:normAutofit/>
          </a:bodyPr>
          <a:lstStyle/>
          <a:p>
            <a:r>
              <a:rPr lang="en-US" sz="2400" b="1" dirty="0">
                <a:latin typeface="Times New Roman" panose="02020603050405020304" pitchFamily="18" charset="0"/>
                <a:cs typeface="Times New Roman" panose="02020603050405020304" pitchFamily="18" charset="0"/>
              </a:rPr>
              <a:t>3. PANTRY MANAGEMENT IN TIMES OF CRISIS</a:t>
            </a:r>
          </a:p>
        </p:txBody>
      </p:sp>
      <p:pic>
        <p:nvPicPr>
          <p:cNvPr id="2" name="Picture 1">
            <a:extLst>
              <a:ext uri="{FF2B5EF4-FFF2-40B4-BE49-F238E27FC236}">
                <a16:creationId xmlns:a16="http://schemas.microsoft.com/office/drawing/2014/main" id="{1E86BC4D-F27B-BAE8-DF97-C170E303E63D}"/>
              </a:ext>
            </a:extLst>
          </p:cNvPr>
          <p:cNvPicPr>
            <a:picLocks noChangeAspect="1"/>
          </p:cNvPicPr>
          <p:nvPr/>
        </p:nvPicPr>
        <p:blipFill>
          <a:blip r:embed="rId11"/>
          <a:stretch>
            <a:fillRect/>
          </a:stretch>
        </p:blipFill>
        <p:spPr>
          <a:xfrm>
            <a:off x="3608571" y="4450793"/>
            <a:ext cx="2459273" cy="1394176"/>
          </a:xfrm>
          <a:prstGeom prst="rect">
            <a:avLst/>
          </a:prstGeom>
        </p:spPr>
      </p:pic>
    </p:spTree>
    <p:extLst>
      <p:ext uri="{BB962C8B-B14F-4D97-AF65-F5344CB8AC3E}">
        <p14:creationId xmlns:p14="http://schemas.microsoft.com/office/powerpoint/2010/main" val="391169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B03D6-6233-7743-7AA1-E89BBE06001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DB38503-25C7-1AF0-7D69-A745FD843A07}"/>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2692F23B-C3BF-F1BD-AEAA-A997A29B4124}"/>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132C13D-9B39-00B6-44E3-72F943F1029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93C6DF5-6916-9354-D48E-901299D75FD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AB5229A-33B5-BFFE-7072-3F004E3B12B2}"/>
              </a:ext>
            </a:extLst>
          </p:cNvPr>
          <p:cNvSpPr txBox="1"/>
          <p:nvPr/>
        </p:nvSpPr>
        <p:spPr>
          <a:xfrm>
            <a:off x="901874" y="1497312"/>
            <a:ext cx="7416453" cy="2636619"/>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CRISIS EXPECTED ON BOARD</a:t>
            </a:r>
          </a:p>
          <a:p>
            <a:pPr algn="just">
              <a:spcAft>
                <a:spcPts val="200"/>
              </a:spcAft>
            </a:pPr>
            <a:r>
              <a:rPr lang="en-US" dirty="0">
                <a:latin typeface="Times New Roman" panose="02020603050405020304" pitchFamily="18" charset="0"/>
                <a:cs typeface="Times New Roman" panose="02020603050405020304" pitchFamily="18" charset="0"/>
              </a:rPr>
              <a:t>Natural disasters, including hurricanes, typhoons, or rough seas, can disrupt regular ship operations and delay scheduled provisioning. These conditions may also compromise storage conditions and damage supplies, further complicating meal planning.</a:t>
            </a:r>
          </a:p>
          <a:p>
            <a:pPr algn="just">
              <a:spcAft>
                <a:spcPts val="200"/>
              </a:spcAft>
            </a:pPr>
            <a:r>
              <a:rPr lang="en-US" dirty="0">
                <a:latin typeface="Times New Roman" panose="02020603050405020304" pitchFamily="18" charset="0"/>
                <a:cs typeface="Times New Roman" panose="02020603050405020304" pitchFamily="18" charset="0"/>
              </a:rPr>
              <a:t>The enforcement of environmental regulations can also affect pantry operations. For instance, surprise inspections or sudden changes in waste disposal rules—such as stricter MARPOL compliance—can impact how food waste is managed and disposed of, requiring procedural adjustments.</a:t>
            </a:r>
          </a:p>
        </p:txBody>
      </p:sp>
      <p:sp>
        <p:nvSpPr>
          <p:cNvPr id="3" name="Rectangle 2">
            <a:extLst>
              <a:ext uri="{FF2B5EF4-FFF2-40B4-BE49-F238E27FC236}">
                <a16:creationId xmlns:a16="http://schemas.microsoft.com/office/drawing/2014/main" id="{FDB4EE1B-A7A8-0F13-30C5-42CE75C128A2}"/>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DF36B85B-E2BF-B21D-D690-1B758AF14E8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A176668-1A1E-B92F-7033-43723EB8057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81CF528-511D-7DB9-99B1-67757255B79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138C30C-7A62-F143-9C75-3F524DE571A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C17D9C1-FD6B-4991-03DE-547C0839482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5D66790-5240-87F0-8B42-EC87A52848C1}"/>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Title 5">
            <a:extLst>
              <a:ext uri="{FF2B5EF4-FFF2-40B4-BE49-F238E27FC236}">
                <a16:creationId xmlns:a16="http://schemas.microsoft.com/office/drawing/2014/main" id="{047DD2F2-207A-4771-5623-0C4EABAA80D7}"/>
              </a:ext>
            </a:extLst>
          </p:cNvPr>
          <p:cNvSpPr>
            <a:spLocks noGrp="1"/>
          </p:cNvSpPr>
          <p:nvPr>
            <p:ph type="title"/>
          </p:nvPr>
        </p:nvSpPr>
        <p:spPr/>
        <p:txBody>
          <a:bodyPr>
            <a:normAutofit/>
          </a:bodyPr>
          <a:lstStyle/>
          <a:p>
            <a:r>
              <a:rPr lang="en-US" sz="2400" b="1" dirty="0">
                <a:latin typeface="Times New Roman" panose="02020603050405020304" pitchFamily="18" charset="0"/>
                <a:cs typeface="Times New Roman" panose="02020603050405020304" pitchFamily="18" charset="0"/>
              </a:rPr>
              <a:t>3. PANTRY MANAGEMENT IN TIMES OF CRISIS</a:t>
            </a:r>
          </a:p>
        </p:txBody>
      </p:sp>
      <p:pic>
        <p:nvPicPr>
          <p:cNvPr id="5" name="Picture 4">
            <a:extLst>
              <a:ext uri="{FF2B5EF4-FFF2-40B4-BE49-F238E27FC236}">
                <a16:creationId xmlns:a16="http://schemas.microsoft.com/office/drawing/2014/main" id="{D737EB79-E4DE-74A7-48F9-4E37219D2D05}"/>
              </a:ext>
            </a:extLst>
          </p:cNvPr>
          <p:cNvPicPr>
            <a:picLocks noChangeAspect="1"/>
          </p:cNvPicPr>
          <p:nvPr/>
        </p:nvPicPr>
        <p:blipFill>
          <a:blip r:embed="rId11"/>
          <a:stretch>
            <a:fillRect/>
          </a:stretch>
        </p:blipFill>
        <p:spPr>
          <a:xfrm>
            <a:off x="5325761" y="3923953"/>
            <a:ext cx="3375865" cy="1761924"/>
          </a:xfrm>
          <a:prstGeom prst="rect">
            <a:avLst/>
          </a:prstGeom>
        </p:spPr>
      </p:pic>
    </p:spTree>
    <p:extLst>
      <p:ext uri="{BB962C8B-B14F-4D97-AF65-F5344CB8AC3E}">
        <p14:creationId xmlns:p14="http://schemas.microsoft.com/office/powerpoint/2010/main" val="1609305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F9507-8C43-4DDB-5373-378749C33D4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6014EE5-DAE8-2A1F-6B5F-B19BC9506415}"/>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DEF8EF66-CC51-D864-87E9-E9D2A416540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30B0575-2ADC-2079-E417-2E787AD81AB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E20A15F2-5C81-BFF8-E068-6248ACB77FF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174AB64-9060-EC2A-5B18-5F36C38D499A}"/>
              </a:ext>
            </a:extLst>
          </p:cNvPr>
          <p:cNvSpPr txBox="1"/>
          <p:nvPr/>
        </p:nvSpPr>
        <p:spPr>
          <a:xfrm>
            <a:off x="901874" y="1497312"/>
            <a:ext cx="7416453" cy="2636619"/>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CRISIS EXPECTED ON BOARD</a:t>
            </a:r>
          </a:p>
          <a:p>
            <a:pPr algn="just">
              <a:spcAft>
                <a:spcPts val="200"/>
              </a:spcAft>
            </a:pPr>
            <a:r>
              <a:rPr lang="en-US" dirty="0">
                <a:latin typeface="Times New Roman" panose="02020603050405020304" pitchFamily="18" charset="0"/>
                <a:cs typeface="Times New Roman" panose="02020603050405020304" pitchFamily="18" charset="0"/>
              </a:rPr>
              <a:t>Crew changes or labor issues may lead to reduced manpower in the galley or pantry, affecting food preparation and sanitation routines. This can create operational inefficiencies, especially when there is an increased workload with fewer hands available.</a:t>
            </a:r>
          </a:p>
          <a:p>
            <a:pPr algn="just">
              <a:spcAft>
                <a:spcPts val="200"/>
              </a:spcAft>
            </a:pPr>
            <a:r>
              <a:rPr lang="en-US" dirty="0">
                <a:latin typeface="Times New Roman" panose="02020603050405020304" pitchFamily="18" charset="0"/>
                <a:cs typeface="Times New Roman" panose="02020603050405020304" pitchFamily="18" charset="0"/>
              </a:rPr>
              <a:t>Piracy or security threats may result in sudden route changes or extended time at sea under restricted or uncertain conditions. These situations can make resupply impossible and put pressure on food stores and morale, making planning and reserve stocks essential.</a:t>
            </a:r>
          </a:p>
        </p:txBody>
      </p:sp>
      <p:sp>
        <p:nvSpPr>
          <p:cNvPr id="3" name="Rectangle 2">
            <a:extLst>
              <a:ext uri="{FF2B5EF4-FFF2-40B4-BE49-F238E27FC236}">
                <a16:creationId xmlns:a16="http://schemas.microsoft.com/office/drawing/2014/main" id="{2F5ACD73-CC0C-160D-789E-85CBB4E9CFF1}"/>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EE770C83-94E8-0800-B106-9AD0774CFD9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0C404EB-8464-3768-D4A2-8CA492DE527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BA273A5-B66B-449A-9B82-FCD0F0008D2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30EB45C-3F28-EAEA-2EDB-34FD83C9988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DA8583F-40A4-A857-618E-F4567ED546C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EFA5A46-7CA0-6767-49D7-015B3E23993C}"/>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Title 5">
            <a:extLst>
              <a:ext uri="{FF2B5EF4-FFF2-40B4-BE49-F238E27FC236}">
                <a16:creationId xmlns:a16="http://schemas.microsoft.com/office/drawing/2014/main" id="{4648B619-14E8-306D-6A33-58692EF90FBE}"/>
              </a:ext>
            </a:extLst>
          </p:cNvPr>
          <p:cNvSpPr>
            <a:spLocks noGrp="1"/>
          </p:cNvSpPr>
          <p:nvPr>
            <p:ph type="title"/>
          </p:nvPr>
        </p:nvSpPr>
        <p:spPr/>
        <p:txBody>
          <a:bodyPr>
            <a:normAutofit/>
          </a:bodyPr>
          <a:lstStyle/>
          <a:p>
            <a:r>
              <a:rPr lang="en-US" sz="2400" b="1" dirty="0">
                <a:latin typeface="Times New Roman" panose="02020603050405020304" pitchFamily="18" charset="0"/>
                <a:cs typeface="Times New Roman" panose="02020603050405020304" pitchFamily="18" charset="0"/>
              </a:rPr>
              <a:t>3. PANTRY MANAGEMENT IN TIMES OF CRISIS</a:t>
            </a:r>
          </a:p>
        </p:txBody>
      </p:sp>
      <p:pic>
        <p:nvPicPr>
          <p:cNvPr id="6146" name="Picture 2" descr="İş Yerinde Kriz Yönetimi Nedir? Nasıl Yönetilir?">
            <a:extLst>
              <a:ext uri="{FF2B5EF4-FFF2-40B4-BE49-F238E27FC236}">
                <a16:creationId xmlns:a16="http://schemas.microsoft.com/office/drawing/2014/main" id="{B7A494E0-20B5-AA3A-50D5-D6445DF2EBA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45740" y="4133931"/>
            <a:ext cx="4197972" cy="1876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904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Content</a:t>
            </a:r>
            <a:r>
              <a:rPr lang="ro-RO" sz="2400" b="1" dirty="0">
                <a:latin typeface="Times New Roman" panose="02020603050405020304" pitchFamily="18" charset="0"/>
                <a:cs typeface="Times New Roman" panose="02020603050405020304" pitchFamily="18" charset="0"/>
              </a:rPr>
              <a:t> of </a:t>
            </a:r>
            <a:r>
              <a:rPr lang="en-US" sz="2400" b="1" dirty="0">
                <a:latin typeface="Times New Roman" panose="02020603050405020304" pitchFamily="18" charset="0"/>
                <a:cs typeface="Times New Roman" panose="02020603050405020304" pitchFamily="18" charset="0"/>
              </a:rPr>
              <a:t>the</a:t>
            </a:r>
            <a:r>
              <a:rPr lang="ro-RO" sz="24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course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708938" y="1692712"/>
            <a:ext cx="7399601" cy="3892732"/>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Qualifications and responsibilities of a pantry supervisor	</a:t>
            </a:r>
          </a:p>
          <a:p>
            <a:pPr marL="285750" indent="-285750">
              <a:lnSpc>
                <a:spcPct val="20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Essential qualifications and skills</a:t>
            </a:r>
          </a:p>
          <a:p>
            <a:pPr marL="285750" indent="-285750">
              <a:lnSpc>
                <a:spcPct val="20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Core responsibilities and daily operations	</a:t>
            </a:r>
          </a:p>
          <a:p>
            <a:pPr marL="285750" indent="-285750">
              <a:lnSpc>
                <a:spcPct val="20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Coping with challenges posed by costs	</a:t>
            </a:r>
          </a:p>
          <a:p>
            <a:pPr marL="285750" indent="-285750">
              <a:lnSpc>
                <a:spcPct val="20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Relating the pantry to menu planning	</a:t>
            </a:r>
          </a:p>
          <a:p>
            <a:pPr marL="285750" indent="-285750">
              <a:lnSpc>
                <a:spcPct val="20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Pantry management in times of crisis expected on board	</a:t>
            </a:r>
          </a:p>
          <a:p>
            <a:pPr marL="285750" indent="-285750">
              <a:lnSpc>
                <a:spcPct val="20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Risk management in the pantry</a:t>
            </a:r>
          </a:p>
        </p:txBody>
      </p:sp>
      <p:sp>
        <p:nvSpPr>
          <p:cNvPr id="3" name="Rectangle 2">
            <a:extLst>
              <a:ext uri="{FF2B5EF4-FFF2-40B4-BE49-F238E27FC236}">
                <a16:creationId xmlns:a16="http://schemas.microsoft.com/office/drawing/2014/main" id="{845324F5-228D-4153-A72B-0D266AEF5BF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endPar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A963229A-E8BE-8801-D027-3F5C8D9619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151A0662-2225-F5BD-60BC-F97042F8A3FE}"/>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A2695C1C-6F36-EC6D-C5C1-4426212D4F63}"/>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704CDA06-91E4-DB1A-BD68-BB219A8D5E92}"/>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95FAA71F-F8EE-762E-AF1D-42A6626C3D34}"/>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B6E99952-81DA-D218-B34A-ED26AD8719AA}"/>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D26F931A-B16F-764A-FAA2-2A19FA2D477C}"/>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1789779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9B1F4-8975-7EC3-0D65-5CF2EEA5D46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F48257F-9E9F-0710-3EBC-ADB7CF56B7CB}"/>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2535049C-13DE-E269-50A6-69097758AAA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9E037F1-D543-9551-D26B-A994951CA95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E83DA308-A833-77E8-D602-0AF7E62256F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26FA91C-0744-7E4F-F6CB-1C7FC51237E6}"/>
              </a:ext>
            </a:extLst>
          </p:cNvPr>
          <p:cNvSpPr txBox="1"/>
          <p:nvPr/>
        </p:nvSpPr>
        <p:spPr>
          <a:xfrm>
            <a:off x="901874" y="1497312"/>
            <a:ext cx="7416453" cy="1805623"/>
          </a:xfrm>
          <a:prstGeom prst="rect">
            <a:avLst/>
          </a:prstGeom>
          <a:noFill/>
        </p:spPr>
        <p:txBody>
          <a:bodyPr wrap="square" rtlCol="0">
            <a:spAutoFit/>
          </a:bodyPr>
          <a:lstStyle/>
          <a:p>
            <a:pPr algn="just">
              <a:spcAft>
                <a:spcPts val="200"/>
              </a:spcAft>
            </a:pPr>
            <a:r>
              <a:rPr lang="en-US" dirty="0"/>
              <a:t> </a:t>
            </a:r>
            <a:r>
              <a:rPr lang="en-US" dirty="0">
                <a:latin typeface="Times New Roman" panose="02020603050405020304" pitchFamily="18" charset="0"/>
                <a:cs typeface="Times New Roman" panose="02020603050405020304" pitchFamily="18" charset="0"/>
              </a:rPr>
              <a:t>HOW TO HANDLE THESE CRISES</a:t>
            </a:r>
          </a:p>
          <a:p>
            <a:pPr algn="just">
              <a:spcAft>
                <a:spcPts val="200"/>
              </a:spcAft>
            </a:pPr>
            <a:r>
              <a:rPr lang="en-US" dirty="0">
                <a:latin typeface="Times New Roman" panose="02020603050405020304" pitchFamily="18" charset="0"/>
                <a:cs typeface="Times New Roman" panose="02020603050405020304" pitchFamily="18" charset="0"/>
              </a:rPr>
              <a:t>Pantry management during times of crisis—such as unexpected delays, supply chain disruptions, or emergencies at sea—requires flexibility, careful planning, and efficient resource use to ensure the crew’s needs are met without waste or shortages.</a:t>
            </a:r>
          </a:p>
          <a:p>
            <a:pPr algn="just">
              <a:spcAft>
                <a:spcPts val="200"/>
              </a:spcAft>
            </a:pPr>
            <a:endParaRPr lang="en-US" dirty="0"/>
          </a:p>
        </p:txBody>
      </p:sp>
      <p:sp>
        <p:nvSpPr>
          <p:cNvPr id="3" name="Rectangle 2">
            <a:extLst>
              <a:ext uri="{FF2B5EF4-FFF2-40B4-BE49-F238E27FC236}">
                <a16:creationId xmlns:a16="http://schemas.microsoft.com/office/drawing/2014/main" id="{CE79B926-F7AB-D179-3B93-00C99F868BE1}"/>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C1CE790A-9F9C-7116-3746-D0989B942C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CF09590-50C3-1D87-7BC1-9D33278F757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B61B07A-697F-9775-AA2B-E819D8AF4F6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1674245-DF6A-8B9E-6044-877A3BA4FEE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265C847-92AF-E34E-4B84-EEE9F23BC10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A70C7B1-9B62-23B2-4B55-D68DACA34FF7}"/>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Title 5">
            <a:extLst>
              <a:ext uri="{FF2B5EF4-FFF2-40B4-BE49-F238E27FC236}">
                <a16:creationId xmlns:a16="http://schemas.microsoft.com/office/drawing/2014/main" id="{D67870FD-22E0-7C18-F7B0-7F7B7A83897D}"/>
              </a:ext>
            </a:extLst>
          </p:cNvPr>
          <p:cNvSpPr>
            <a:spLocks noGrp="1"/>
          </p:cNvSpPr>
          <p:nvPr>
            <p:ph type="title"/>
          </p:nvPr>
        </p:nvSpPr>
        <p:spPr/>
        <p:txBody>
          <a:bodyPr>
            <a:normAutofit/>
          </a:bodyPr>
          <a:lstStyle/>
          <a:p>
            <a:r>
              <a:rPr lang="en-US" sz="2400" b="1" dirty="0">
                <a:latin typeface="Times New Roman" panose="02020603050405020304" pitchFamily="18" charset="0"/>
                <a:cs typeface="Times New Roman" panose="02020603050405020304" pitchFamily="18" charset="0"/>
              </a:rPr>
              <a:t>3. PANTRY MANAGEMENT IN TIMES OF CRISIS</a:t>
            </a:r>
          </a:p>
        </p:txBody>
      </p:sp>
      <p:pic>
        <p:nvPicPr>
          <p:cNvPr id="5" name="Picture 4">
            <a:extLst>
              <a:ext uri="{FF2B5EF4-FFF2-40B4-BE49-F238E27FC236}">
                <a16:creationId xmlns:a16="http://schemas.microsoft.com/office/drawing/2014/main" id="{299F5A91-FECF-53B5-B96B-CEAC3EEBF860}"/>
              </a:ext>
            </a:extLst>
          </p:cNvPr>
          <p:cNvPicPr>
            <a:picLocks noChangeAspect="1"/>
          </p:cNvPicPr>
          <p:nvPr/>
        </p:nvPicPr>
        <p:blipFill>
          <a:blip r:embed="rId11"/>
          <a:stretch>
            <a:fillRect/>
          </a:stretch>
        </p:blipFill>
        <p:spPr>
          <a:xfrm>
            <a:off x="3207334" y="3285948"/>
            <a:ext cx="2686050" cy="1704975"/>
          </a:xfrm>
          <a:prstGeom prst="rect">
            <a:avLst/>
          </a:prstGeom>
        </p:spPr>
      </p:pic>
    </p:spTree>
    <p:extLst>
      <p:ext uri="{BB962C8B-B14F-4D97-AF65-F5344CB8AC3E}">
        <p14:creationId xmlns:p14="http://schemas.microsoft.com/office/powerpoint/2010/main" val="5649424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0DD37-ADA2-8D8F-3CA7-89EE9F424EC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5A21B0C-BEE7-2E0A-5B5E-850F1A243989}"/>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FECA08A1-3198-F8B2-8380-6E94989C83E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017FA18-5212-0430-FD66-D0D2A4A582E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C642DA3-90F5-8A4E-AF7D-04E3D4CE60C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A178626-609F-0B65-AD77-CE6C5E01D90A}"/>
              </a:ext>
            </a:extLst>
          </p:cNvPr>
          <p:cNvSpPr txBox="1"/>
          <p:nvPr/>
        </p:nvSpPr>
        <p:spPr>
          <a:xfrm>
            <a:off x="901874" y="1497312"/>
            <a:ext cx="7416453" cy="2913618"/>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 1. Prioritize Essential Supplies</a:t>
            </a:r>
          </a:p>
          <a:p>
            <a:pPr algn="just">
              <a:spcAft>
                <a:spcPts val="200"/>
              </a:spcAft>
            </a:pPr>
            <a:r>
              <a:rPr lang="en-US" dirty="0">
                <a:latin typeface="Times New Roman" panose="02020603050405020304" pitchFamily="18" charset="0"/>
                <a:cs typeface="Times New Roman" panose="02020603050405020304" pitchFamily="18" charset="0"/>
              </a:rPr>
              <a:t>In situations where food supplies must last longer than expected, it is essential to focus on preserving and rationing staple and non-perishable items to maintain adequate nutrition throughout the extended period. This involves strategically limiting the use of fresh produce, which spoils quickly, and instead prioritizing canned, dried, or frozen foods that have longer shelf lives. By managing consumption carefully and making the most of durable food items, crews can ensure that essential nutrients are consistently available, even when resupply is delayed or uncertain .</a:t>
            </a:r>
          </a:p>
          <a:p>
            <a:pPr algn="just">
              <a:spcAft>
                <a:spcPts val="200"/>
              </a:spcAft>
            </a:pPr>
            <a:endParaRPr lang="en-US" dirty="0"/>
          </a:p>
        </p:txBody>
      </p:sp>
      <p:sp>
        <p:nvSpPr>
          <p:cNvPr id="3" name="Rectangle 2">
            <a:extLst>
              <a:ext uri="{FF2B5EF4-FFF2-40B4-BE49-F238E27FC236}">
                <a16:creationId xmlns:a16="http://schemas.microsoft.com/office/drawing/2014/main" id="{D7A02E51-8A91-03B7-B91B-25E4AD541780}"/>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EF074E7A-C140-69CA-E261-19B8A98C089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EB2A726-D7C1-72B6-D3CD-852444877C1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C5874AD-A161-5A45-DFC7-ED50260B3D1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FC5A481-166A-BC04-69C3-544D5A555CB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B86D3F8-6BF2-B504-DCAE-148304D5F96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CF38E54-17B7-62D6-9D07-66615797D428}"/>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Title 5">
            <a:extLst>
              <a:ext uri="{FF2B5EF4-FFF2-40B4-BE49-F238E27FC236}">
                <a16:creationId xmlns:a16="http://schemas.microsoft.com/office/drawing/2014/main" id="{D76A0FEF-D80B-4C0D-6522-687A33242781}"/>
              </a:ext>
            </a:extLst>
          </p:cNvPr>
          <p:cNvSpPr>
            <a:spLocks noGrp="1"/>
          </p:cNvSpPr>
          <p:nvPr>
            <p:ph type="title"/>
          </p:nvPr>
        </p:nvSpPr>
        <p:spPr/>
        <p:txBody>
          <a:bodyPr>
            <a:normAutofit/>
          </a:bodyPr>
          <a:lstStyle/>
          <a:p>
            <a:r>
              <a:rPr lang="en-US" sz="2400" b="1" dirty="0">
                <a:latin typeface="Times New Roman" panose="02020603050405020304" pitchFamily="18" charset="0"/>
                <a:cs typeface="Times New Roman" panose="02020603050405020304" pitchFamily="18" charset="0"/>
              </a:rPr>
              <a:t>3. PANTRY MANAGEMENT IN TIMES OF CRISIS</a:t>
            </a:r>
          </a:p>
        </p:txBody>
      </p:sp>
    </p:spTree>
    <p:extLst>
      <p:ext uri="{BB962C8B-B14F-4D97-AF65-F5344CB8AC3E}">
        <p14:creationId xmlns:p14="http://schemas.microsoft.com/office/powerpoint/2010/main" val="39873482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473B7-21E4-9A72-EC88-642C60F8637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6F28813-BA76-993B-40A8-B556208AECE3}"/>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703ED6B9-88B0-3F87-7494-40A2E27262E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AD4B4413-5BE3-84F0-0D8E-297DA66B2D1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54554E09-8BB4-7475-85D5-C4E4696C9EB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FB46339-1EA1-FCA1-FC60-EAD80809FCC5}"/>
              </a:ext>
            </a:extLst>
          </p:cNvPr>
          <p:cNvSpPr txBox="1"/>
          <p:nvPr/>
        </p:nvSpPr>
        <p:spPr>
          <a:xfrm>
            <a:off x="901874" y="1497312"/>
            <a:ext cx="7416453" cy="3216265"/>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 2. Implement Strict Inventory Controls</a:t>
            </a:r>
          </a:p>
          <a:p>
            <a:pPr algn="just">
              <a:spcAft>
                <a:spcPts val="200"/>
              </a:spcAft>
            </a:pPr>
            <a:r>
              <a:rPr lang="en-US" dirty="0">
                <a:latin typeface="Times New Roman" panose="02020603050405020304" pitchFamily="18" charset="0"/>
                <a:cs typeface="Times New Roman" panose="02020603050405020304" pitchFamily="18" charset="0"/>
              </a:rPr>
              <a:t>Performing frequent and detailed inventory checks is crucial for effective pantry management, especially during extended voyages or supply disruptions. Regular monitoring of stock levels allows for early detection of critical shortages, helps prevent overuse of key items, and supports better planning for meal preparation. By conducting daily stock audits, galley staff can dynamically adjust menus based on available resources, ensuring that provisions are used efficiently and that nutritional needs are met without risking depletion of essential supplies.</a:t>
            </a:r>
          </a:p>
          <a:p>
            <a:pPr algn="just">
              <a:spcAft>
                <a:spcPts val="200"/>
              </a:spcAft>
            </a:pPr>
            <a:endParaRPr lang="en-US" dirty="0">
              <a:latin typeface="Times New Roman" panose="02020603050405020304" pitchFamily="18" charset="0"/>
              <a:cs typeface="Times New Roman" panose="02020603050405020304" pitchFamily="18" charset="0"/>
            </a:endParaRPr>
          </a:p>
          <a:p>
            <a:pPr algn="just">
              <a:spcAft>
                <a:spcPts val="200"/>
              </a:spcAft>
            </a:pPr>
            <a:endParaRPr lang="en-US" dirty="0"/>
          </a:p>
        </p:txBody>
      </p:sp>
      <p:sp>
        <p:nvSpPr>
          <p:cNvPr id="3" name="Rectangle 2">
            <a:extLst>
              <a:ext uri="{FF2B5EF4-FFF2-40B4-BE49-F238E27FC236}">
                <a16:creationId xmlns:a16="http://schemas.microsoft.com/office/drawing/2014/main" id="{9F1C515E-D10F-04D6-0965-4034959E30A2}"/>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5307C23E-4CD0-06CB-5FFB-89DD2A2431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2F869C6-B1F5-FAD7-B8CD-20DB1F35149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95B7855-4879-D080-D827-807C9B4245E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10712E0-07E8-CC5E-1F07-6609C96F2FB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D809F6E-E909-99EB-19C8-5F145BB09CA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8AEBD3F-3A87-CD66-70DD-759F88F42765}"/>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Title 5">
            <a:extLst>
              <a:ext uri="{FF2B5EF4-FFF2-40B4-BE49-F238E27FC236}">
                <a16:creationId xmlns:a16="http://schemas.microsoft.com/office/drawing/2014/main" id="{58DBED50-CE1C-029D-B2E3-254B2EA919E5}"/>
              </a:ext>
            </a:extLst>
          </p:cNvPr>
          <p:cNvSpPr>
            <a:spLocks noGrp="1"/>
          </p:cNvSpPr>
          <p:nvPr>
            <p:ph type="title"/>
          </p:nvPr>
        </p:nvSpPr>
        <p:spPr/>
        <p:txBody>
          <a:bodyPr>
            <a:normAutofit/>
          </a:bodyPr>
          <a:lstStyle/>
          <a:p>
            <a:r>
              <a:rPr lang="en-US" sz="2400" b="1" dirty="0">
                <a:latin typeface="Times New Roman" panose="02020603050405020304" pitchFamily="18" charset="0"/>
                <a:cs typeface="Times New Roman" panose="02020603050405020304" pitchFamily="18" charset="0"/>
              </a:rPr>
              <a:t>3. PANTRY MANAGEMENT IN TIMES OF CRISIS</a:t>
            </a:r>
          </a:p>
        </p:txBody>
      </p:sp>
      <p:pic>
        <p:nvPicPr>
          <p:cNvPr id="2" name="Picture 1">
            <a:extLst>
              <a:ext uri="{FF2B5EF4-FFF2-40B4-BE49-F238E27FC236}">
                <a16:creationId xmlns:a16="http://schemas.microsoft.com/office/drawing/2014/main" id="{6A590E94-04F2-209C-2820-59FCA71EF410}"/>
              </a:ext>
            </a:extLst>
          </p:cNvPr>
          <p:cNvPicPr>
            <a:picLocks noChangeAspect="1"/>
          </p:cNvPicPr>
          <p:nvPr/>
        </p:nvPicPr>
        <p:blipFill>
          <a:blip r:embed="rId11"/>
          <a:stretch>
            <a:fillRect/>
          </a:stretch>
        </p:blipFill>
        <p:spPr>
          <a:xfrm>
            <a:off x="2979989" y="4155865"/>
            <a:ext cx="2857500" cy="1600200"/>
          </a:xfrm>
          <a:prstGeom prst="rect">
            <a:avLst/>
          </a:prstGeom>
        </p:spPr>
      </p:pic>
    </p:spTree>
    <p:extLst>
      <p:ext uri="{BB962C8B-B14F-4D97-AF65-F5344CB8AC3E}">
        <p14:creationId xmlns:p14="http://schemas.microsoft.com/office/powerpoint/2010/main" val="231872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F001B-28B6-E8A3-333B-8F08D731042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90E61D9-002E-5C14-4A41-1876DB578403}"/>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BBC1967B-A196-6DC0-E38D-FA5958A3C75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759E653-05F9-0A7E-82A2-105351448B3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B92D5BA3-28AF-CE95-7304-C67D21208AE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3717E8C-02D8-64C2-4217-8D146A78EBEB}"/>
              </a:ext>
            </a:extLst>
          </p:cNvPr>
          <p:cNvSpPr txBox="1"/>
          <p:nvPr/>
        </p:nvSpPr>
        <p:spPr>
          <a:xfrm>
            <a:off x="901874" y="1497312"/>
            <a:ext cx="7416453" cy="3493264"/>
          </a:xfrm>
          <a:prstGeom prst="rect">
            <a:avLst/>
          </a:prstGeom>
          <a:noFill/>
        </p:spPr>
        <p:txBody>
          <a:bodyPr wrap="square" rtlCol="0">
            <a:spAutoFit/>
          </a:bodyPr>
          <a:lstStyle/>
          <a:p>
            <a:pPr algn="just">
              <a:spcAft>
                <a:spcPts val="200"/>
              </a:spcAft>
            </a:pPr>
            <a:r>
              <a:rPr lang="en-US" dirty="0"/>
              <a:t> </a:t>
            </a:r>
            <a:r>
              <a:rPr lang="en-US" dirty="0">
                <a:latin typeface="Times New Roman" panose="02020603050405020304" pitchFamily="18" charset="0"/>
                <a:cs typeface="Times New Roman" panose="02020603050405020304" pitchFamily="18" charset="0"/>
              </a:rPr>
              <a:t>3. Adapt Menu Planning</a:t>
            </a:r>
          </a:p>
          <a:p>
            <a:pPr algn="just">
              <a:spcAft>
                <a:spcPts val="200"/>
              </a:spcAft>
            </a:pPr>
            <a:r>
              <a:rPr lang="en-US" dirty="0">
                <a:latin typeface="Times New Roman" panose="02020603050405020304" pitchFamily="18" charset="0"/>
                <a:cs typeface="Times New Roman" panose="02020603050405020304" pitchFamily="18" charset="0"/>
              </a:rPr>
              <a:t>Modifying menus to align with available pantry items is an effective strategy for maintaining meal service under constrained conditions. This approach focuses on maximizing the use of non-perishable and preserved foods while reducing dependence on fresh ingredients that have a shorter shelf life. By adapting recipes to include items like canned beans, dried grains, or frozen vegetables, crews can continue to receive balanced and satisfying meals without risking spoilage or excessive waste. Thoughtful menu adjustments not only extend food availability but also help minimize unnecessary loss, ensuring that every ingredient is used efficiently.</a:t>
            </a:r>
          </a:p>
          <a:p>
            <a:pPr algn="just">
              <a:spcAft>
                <a:spcPts val="200"/>
              </a:spcAft>
            </a:pPr>
            <a:endParaRPr lang="en-US" dirty="0">
              <a:latin typeface="Times New Roman" panose="02020603050405020304" pitchFamily="18" charset="0"/>
              <a:cs typeface="Times New Roman" panose="02020603050405020304" pitchFamily="18" charset="0"/>
            </a:endParaRPr>
          </a:p>
          <a:p>
            <a:pPr algn="just">
              <a:spcAft>
                <a:spcPts val="200"/>
              </a:spcAft>
            </a:pPr>
            <a:endParaRPr lang="en-US" dirty="0"/>
          </a:p>
        </p:txBody>
      </p:sp>
      <p:sp>
        <p:nvSpPr>
          <p:cNvPr id="3" name="Rectangle 2">
            <a:extLst>
              <a:ext uri="{FF2B5EF4-FFF2-40B4-BE49-F238E27FC236}">
                <a16:creationId xmlns:a16="http://schemas.microsoft.com/office/drawing/2014/main" id="{357ADBD2-C9FB-D3C6-3D48-F06C4476E0B9}"/>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136F3682-B072-95B7-59E1-07C25057CA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15B75DC-05D8-5F0E-009F-3C7CCE8A7CA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3DD693E-FFE5-FF84-72F6-FE637A679EE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7A1C66D-BF89-C34A-0C38-9D1B430C1ED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8AABB9B-A0F8-E5A1-CC19-68A28493609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6B8DE30-AA84-B4DC-A09D-58A0633B5BCF}"/>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Title 5">
            <a:extLst>
              <a:ext uri="{FF2B5EF4-FFF2-40B4-BE49-F238E27FC236}">
                <a16:creationId xmlns:a16="http://schemas.microsoft.com/office/drawing/2014/main" id="{5380D9DA-3564-7481-316D-F9FFB6BD45A6}"/>
              </a:ext>
            </a:extLst>
          </p:cNvPr>
          <p:cNvSpPr>
            <a:spLocks noGrp="1"/>
          </p:cNvSpPr>
          <p:nvPr>
            <p:ph type="title"/>
          </p:nvPr>
        </p:nvSpPr>
        <p:spPr>
          <a:xfrm>
            <a:off x="628650" y="365127"/>
            <a:ext cx="7886700" cy="1171562"/>
          </a:xfrm>
        </p:spPr>
        <p:txBody>
          <a:bodyPr>
            <a:normAutofit/>
          </a:bodyPr>
          <a:lstStyle/>
          <a:p>
            <a:r>
              <a:rPr lang="en-US" sz="2400" b="1" dirty="0">
                <a:latin typeface="Times New Roman" panose="02020603050405020304" pitchFamily="18" charset="0"/>
                <a:cs typeface="Times New Roman" panose="02020603050405020304" pitchFamily="18" charset="0"/>
              </a:rPr>
              <a:t>3. PANTRY MANAGEMENT IN TIMES OF CRISIS</a:t>
            </a:r>
          </a:p>
        </p:txBody>
      </p:sp>
      <p:pic>
        <p:nvPicPr>
          <p:cNvPr id="2" name="Picture 1">
            <a:extLst>
              <a:ext uri="{FF2B5EF4-FFF2-40B4-BE49-F238E27FC236}">
                <a16:creationId xmlns:a16="http://schemas.microsoft.com/office/drawing/2014/main" id="{06330033-67C6-42EC-49E3-B5EBCFFF957C}"/>
              </a:ext>
            </a:extLst>
          </p:cNvPr>
          <p:cNvPicPr>
            <a:picLocks noChangeAspect="1"/>
          </p:cNvPicPr>
          <p:nvPr/>
        </p:nvPicPr>
        <p:blipFill>
          <a:blip r:embed="rId11"/>
          <a:stretch>
            <a:fillRect/>
          </a:stretch>
        </p:blipFill>
        <p:spPr>
          <a:xfrm>
            <a:off x="3653168" y="4511306"/>
            <a:ext cx="3318470" cy="1865718"/>
          </a:xfrm>
          <a:prstGeom prst="rect">
            <a:avLst/>
          </a:prstGeom>
        </p:spPr>
      </p:pic>
    </p:spTree>
    <p:extLst>
      <p:ext uri="{BB962C8B-B14F-4D97-AF65-F5344CB8AC3E}">
        <p14:creationId xmlns:p14="http://schemas.microsoft.com/office/powerpoint/2010/main" val="41109131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AA825-C7B9-79B7-6239-CA0D599F2B9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E9B9355-42D5-E27B-8E1F-5BA042EE7CD6}"/>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A1F3F899-1BA1-A11E-52EB-B96F2FBC39E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7E09D8A-BCB9-01C9-93CD-9DD46818CC5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15A73CE4-66D9-9E5A-2FC7-B9C4F5E09F1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1FDE654-20E0-8FAD-F607-FA80312994F6}"/>
              </a:ext>
            </a:extLst>
          </p:cNvPr>
          <p:cNvSpPr txBox="1"/>
          <p:nvPr/>
        </p:nvSpPr>
        <p:spPr>
          <a:xfrm>
            <a:off x="901874" y="1497312"/>
            <a:ext cx="7416453" cy="3190617"/>
          </a:xfrm>
          <a:prstGeom prst="rect">
            <a:avLst/>
          </a:prstGeom>
          <a:noFill/>
        </p:spPr>
        <p:txBody>
          <a:bodyPr wrap="square" rtlCol="0">
            <a:spAutoFit/>
          </a:bodyPr>
          <a:lstStyle/>
          <a:p>
            <a:pPr algn="just">
              <a:spcAft>
                <a:spcPts val="200"/>
              </a:spcAft>
            </a:pPr>
            <a:r>
              <a:rPr lang="en-US" dirty="0"/>
              <a:t> </a:t>
            </a:r>
            <a:r>
              <a:rPr lang="en-US" dirty="0">
                <a:latin typeface="Times New Roman" panose="02020603050405020304" pitchFamily="18" charset="0"/>
                <a:cs typeface="Times New Roman" panose="02020603050405020304" pitchFamily="18" charset="0"/>
              </a:rPr>
              <a:t>4. Enhance Waste Prevention</a:t>
            </a:r>
          </a:p>
          <a:p>
            <a:pPr algn="just">
              <a:spcAft>
                <a:spcPts val="200"/>
              </a:spcAft>
            </a:pPr>
            <a:r>
              <a:rPr lang="en-US" dirty="0">
                <a:latin typeface="Times New Roman" panose="02020603050405020304" pitchFamily="18" charset="0"/>
                <a:cs typeface="Times New Roman" panose="02020603050405020304" pitchFamily="18" charset="0"/>
              </a:rPr>
              <a:t>Maintaining strict vigilance over portion control, leftovers management, and spoilage prevention is essential for extending the availability of food during long voyages or supply shortages. Serving smaller, well-balanced portions helps reduce waste and ensures that supplies last longer. At the same time, creatively repurposing leftovers into new, appetizing dishes not only minimizes waste but also keeps meals varied and engaging for the crew. By carefully managing how food is served, stored, and reused, galley staff can make the most of limited resources while maintaining nutritional quality and meal satisfaction.</a:t>
            </a:r>
          </a:p>
          <a:p>
            <a:pPr algn="just">
              <a:spcAft>
                <a:spcPts val="200"/>
              </a:spcAft>
            </a:pPr>
            <a:endParaRPr lang="en-US" dirty="0"/>
          </a:p>
        </p:txBody>
      </p:sp>
      <p:sp>
        <p:nvSpPr>
          <p:cNvPr id="3" name="Rectangle 2">
            <a:extLst>
              <a:ext uri="{FF2B5EF4-FFF2-40B4-BE49-F238E27FC236}">
                <a16:creationId xmlns:a16="http://schemas.microsoft.com/office/drawing/2014/main" id="{C8ECE5D0-89BF-2983-8E03-FB20B5E22464}"/>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1A302F34-CDDA-0722-22E2-9AEF5B0AAEE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E3056B0-C559-2129-F0D5-C965692557D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EADB3AC-F3B2-FB44-BE60-9B0D97E7926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2186A56-C456-DDCE-E41E-D48FA0EBB65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53F016C-891D-4D88-77D4-97027F8554E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35A1811-46C8-29D6-D732-1D72601768A2}"/>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Title 5">
            <a:extLst>
              <a:ext uri="{FF2B5EF4-FFF2-40B4-BE49-F238E27FC236}">
                <a16:creationId xmlns:a16="http://schemas.microsoft.com/office/drawing/2014/main" id="{565D2C9F-622C-4634-D5B2-324E0F53C51A}"/>
              </a:ext>
            </a:extLst>
          </p:cNvPr>
          <p:cNvSpPr>
            <a:spLocks noGrp="1"/>
          </p:cNvSpPr>
          <p:nvPr>
            <p:ph type="title"/>
          </p:nvPr>
        </p:nvSpPr>
        <p:spPr>
          <a:xfrm>
            <a:off x="628650" y="365127"/>
            <a:ext cx="7886700" cy="1171562"/>
          </a:xfrm>
        </p:spPr>
        <p:txBody>
          <a:bodyPr>
            <a:normAutofit/>
          </a:bodyPr>
          <a:lstStyle/>
          <a:p>
            <a:r>
              <a:rPr lang="en-US" sz="2400" b="1" dirty="0">
                <a:latin typeface="Times New Roman" panose="02020603050405020304" pitchFamily="18" charset="0"/>
                <a:cs typeface="Times New Roman" panose="02020603050405020304" pitchFamily="18" charset="0"/>
              </a:rPr>
              <a:t>3. PANTRY MANAGEMENT IN TIMES OF CRISIS</a:t>
            </a:r>
          </a:p>
        </p:txBody>
      </p:sp>
      <p:pic>
        <p:nvPicPr>
          <p:cNvPr id="2" name="Picture 1">
            <a:extLst>
              <a:ext uri="{FF2B5EF4-FFF2-40B4-BE49-F238E27FC236}">
                <a16:creationId xmlns:a16="http://schemas.microsoft.com/office/drawing/2014/main" id="{17262CCB-4589-4368-2921-8C200407B9D7}"/>
              </a:ext>
            </a:extLst>
          </p:cNvPr>
          <p:cNvPicPr>
            <a:picLocks noChangeAspect="1"/>
          </p:cNvPicPr>
          <p:nvPr/>
        </p:nvPicPr>
        <p:blipFill>
          <a:blip r:embed="rId11"/>
          <a:stretch>
            <a:fillRect/>
          </a:stretch>
        </p:blipFill>
        <p:spPr>
          <a:xfrm>
            <a:off x="1592176" y="4394875"/>
            <a:ext cx="2619375" cy="1743075"/>
          </a:xfrm>
          <a:prstGeom prst="rect">
            <a:avLst/>
          </a:prstGeom>
        </p:spPr>
      </p:pic>
      <p:pic>
        <p:nvPicPr>
          <p:cNvPr id="5" name="Picture 4">
            <a:extLst>
              <a:ext uri="{FF2B5EF4-FFF2-40B4-BE49-F238E27FC236}">
                <a16:creationId xmlns:a16="http://schemas.microsoft.com/office/drawing/2014/main" id="{7296F691-03BF-6F5F-23D3-AEA4B81AD7CE}"/>
              </a:ext>
            </a:extLst>
          </p:cNvPr>
          <p:cNvPicPr>
            <a:picLocks noChangeAspect="1"/>
          </p:cNvPicPr>
          <p:nvPr/>
        </p:nvPicPr>
        <p:blipFill>
          <a:blip r:embed="rId12"/>
          <a:stretch>
            <a:fillRect/>
          </a:stretch>
        </p:blipFill>
        <p:spPr>
          <a:xfrm>
            <a:off x="5255976" y="4447453"/>
            <a:ext cx="2857500" cy="1600200"/>
          </a:xfrm>
          <a:prstGeom prst="rect">
            <a:avLst/>
          </a:prstGeom>
        </p:spPr>
      </p:pic>
    </p:spTree>
    <p:extLst>
      <p:ext uri="{BB962C8B-B14F-4D97-AF65-F5344CB8AC3E}">
        <p14:creationId xmlns:p14="http://schemas.microsoft.com/office/powerpoint/2010/main" val="3948836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8ACDA-ECC7-CEE2-D889-32FDBF82AEE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64A3D36-7640-2DE7-8920-FA94F282CF7D}"/>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4ECEB214-8132-6E67-04E5-B40AAD44031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F3BEE085-4AA7-BA71-EDFA-737E508A0B0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4F3144B5-3983-186F-4A43-C074E22A4F5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CB4A28C-AA5C-286A-E79E-7F199D5F780F}"/>
              </a:ext>
            </a:extLst>
          </p:cNvPr>
          <p:cNvSpPr txBox="1"/>
          <p:nvPr/>
        </p:nvSpPr>
        <p:spPr>
          <a:xfrm>
            <a:off x="901874" y="1497312"/>
            <a:ext cx="7416453" cy="3190617"/>
          </a:xfrm>
          <a:prstGeom prst="rect">
            <a:avLst/>
          </a:prstGeom>
          <a:noFill/>
        </p:spPr>
        <p:txBody>
          <a:bodyPr wrap="square" rtlCol="0">
            <a:spAutoFit/>
          </a:bodyPr>
          <a:lstStyle/>
          <a:p>
            <a:pPr algn="just">
              <a:spcAft>
                <a:spcPts val="200"/>
              </a:spcAft>
            </a:pPr>
            <a:r>
              <a:rPr lang="en-US" dirty="0"/>
              <a:t> </a:t>
            </a:r>
            <a:r>
              <a:rPr lang="en-US" dirty="0">
                <a:latin typeface="Times New Roman" panose="02020603050405020304" pitchFamily="18" charset="0"/>
                <a:cs typeface="Times New Roman" panose="02020603050405020304" pitchFamily="18" charset="0"/>
              </a:rPr>
              <a:t>5. Communicate and Train Crew</a:t>
            </a:r>
          </a:p>
          <a:p>
            <a:pPr algn="just">
              <a:spcAft>
                <a:spcPts val="200"/>
              </a:spcAft>
            </a:pPr>
            <a:r>
              <a:rPr lang="en-US" dirty="0">
                <a:latin typeface="Times New Roman" panose="02020603050405020304" pitchFamily="18" charset="0"/>
                <a:cs typeface="Times New Roman" panose="02020603050405020304" pitchFamily="18" charset="0"/>
              </a:rPr>
              <a:t>Clear communication and training are vital during a crisis to ensure that all pantry and kitchen staff are aligned on efficient supply management practices. Staff should be made fully aware of the situation and briefed on specific protocols such as rationing guidelines, portion control, and adjusted storage procedures. Proper training in food conservation and safe handling under constrained conditions helps prevent spoilage, reduces waste, and ensures food safety standards are upheld. Empowering the team with knowledge and clear instructions enables more coordinated, effective responses during challenging periods.</a:t>
            </a:r>
          </a:p>
          <a:p>
            <a:pPr algn="just">
              <a:spcAft>
                <a:spcPts val="200"/>
              </a:spcAft>
            </a:pPr>
            <a:endParaRPr lang="en-US" dirty="0"/>
          </a:p>
        </p:txBody>
      </p:sp>
      <p:sp>
        <p:nvSpPr>
          <p:cNvPr id="3" name="Rectangle 2">
            <a:extLst>
              <a:ext uri="{FF2B5EF4-FFF2-40B4-BE49-F238E27FC236}">
                <a16:creationId xmlns:a16="http://schemas.microsoft.com/office/drawing/2014/main" id="{3C358F18-DB0E-3C64-049E-3679808A7E5B}"/>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631424BC-EF9A-E811-EB91-A5E75B1CDC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A6A7724-D0BC-EBEA-AF66-77B02881251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F0203FD-04B3-0C2C-EEAC-C2C9C6316E2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F2179CB-9705-53D7-17F1-532A980FE68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FF245D2-DCC7-B826-6B4D-E554DD0006F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905AAA5-EDBF-8343-846E-00E85547782A}"/>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Title 5">
            <a:extLst>
              <a:ext uri="{FF2B5EF4-FFF2-40B4-BE49-F238E27FC236}">
                <a16:creationId xmlns:a16="http://schemas.microsoft.com/office/drawing/2014/main" id="{9DFD9867-8977-1B84-B10C-5198374AA225}"/>
              </a:ext>
            </a:extLst>
          </p:cNvPr>
          <p:cNvSpPr>
            <a:spLocks noGrp="1"/>
          </p:cNvSpPr>
          <p:nvPr>
            <p:ph type="title"/>
          </p:nvPr>
        </p:nvSpPr>
        <p:spPr>
          <a:xfrm>
            <a:off x="628650" y="365127"/>
            <a:ext cx="7886700" cy="1171562"/>
          </a:xfrm>
        </p:spPr>
        <p:txBody>
          <a:bodyPr>
            <a:normAutofit/>
          </a:bodyPr>
          <a:lstStyle/>
          <a:p>
            <a:r>
              <a:rPr lang="en-US" sz="2400" b="1" dirty="0">
                <a:latin typeface="Times New Roman" panose="02020603050405020304" pitchFamily="18" charset="0"/>
                <a:cs typeface="Times New Roman" panose="02020603050405020304" pitchFamily="18" charset="0"/>
              </a:rPr>
              <a:t>3. PANTRY MANAGEMENT IN TIMES OF CRISIS</a:t>
            </a:r>
          </a:p>
        </p:txBody>
      </p:sp>
      <p:pic>
        <p:nvPicPr>
          <p:cNvPr id="8" name="Picture 7">
            <a:extLst>
              <a:ext uri="{FF2B5EF4-FFF2-40B4-BE49-F238E27FC236}">
                <a16:creationId xmlns:a16="http://schemas.microsoft.com/office/drawing/2014/main" id="{16275EB9-8B7F-6E39-37F6-13CBC9FFDB17}"/>
              </a:ext>
            </a:extLst>
          </p:cNvPr>
          <p:cNvPicPr>
            <a:picLocks noChangeAspect="1"/>
          </p:cNvPicPr>
          <p:nvPr/>
        </p:nvPicPr>
        <p:blipFill>
          <a:blip r:embed="rId11"/>
          <a:stretch>
            <a:fillRect/>
          </a:stretch>
        </p:blipFill>
        <p:spPr>
          <a:xfrm>
            <a:off x="3600450" y="4258229"/>
            <a:ext cx="1943100" cy="1828800"/>
          </a:xfrm>
          <a:prstGeom prst="rect">
            <a:avLst/>
          </a:prstGeom>
        </p:spPr>
      </p:pic>
    </p:spTree>
    <p:extLst>
      <p:ext uri="{BB962C8B-B14F-4D97-AF65-F5344CB8AC3E}">
        <p14:creationId xmlns:p14="http://schemas.microsoft.com/office/powerpoint/2010/main" val="1851222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63A10-2EE0-1EFB-C5E4-47589286A30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2FC5449-A607-DE74-F7FD-DFA14955A351}"/>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A747BA1C-CCBB-55CD-FC20-F72A6A69BCD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5097648-968E-AE96-8302-B618B2D6A14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C3C1EF7E-7436-C609-EC2D-E1F5BA6A7A1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A97FC66-288E-F132-9107-335317216228}"/>
              </a:ext>
            </a:extLst>
          </p:cNvPr>
          <p:cNvSpPr txBox="1"/>
          <p:nvPr/>
        </p:nvSpPr>
        <p:spPr>
          <a:xfrm>
            <a:off x="901874" y="1497312"/>
            <a:ext cx="7416453" cy="3518912"/>
          </a:xfrm>
          <a:prstGeom prst="rect">
            <a:avLst/>
          </a:prstGeom>
          <a:noFill/>
        </p:spPr>
        <p:txBody>
          <a:bodyPr wrap="square" rtlCol="0">
            <a:spAutoFit/>
          </a:bodyPr>
          <a:lstStyle/>
          <a:p>
            <a:pPr algn="just">
              <a:spcAft>
                <a:spcPts val="200"/>
              </a:spcAft>
            </a:pPr>
            <a:r>
              <a:rPr lang="en-US" dirty="0"/>
              <a:t> </a:t>
            </a:r>
            <a:r>
              <a:rPr lang="en-US" dirty="0">
                <a:latin typeface="Times New Roman" panose="02020603050405020304" pitchFamily="18" charset="0"/>
                <a:cs typeface="Times New Roman" panose="02020603050405020304" pitchFamily="18" charset="0"/>
              </a:rPr>
              <a:t>6. Utilize Reverse Logistics When Possible</a:t>
            </a:r>
          </a:p>
          <a:p>
            <a:pPr algn="just">
              <a:spcAft>
                <a:spcPts val="200"/>
              </a:spcAft>
            </a:pPr>
            <a:r>
              <a:rPr lang="en-US" dirty="0">
                <a:latin typeface="Times New Roman" panose="02020603050405020304" pitchFamily="18" charset="0"/>
                <a:cs typeface="Times New Roman" panose="02020603050405020304" pitchFamily="18" charset="0"/>
              </a:rPr>
              <a:t>In situations where a ship docks unexpectedly or there is an excess of non-perishable supplies, it is practical and efficient to return unused items to suppliers or coordinate their redistribution. Unopened, properly stored goods such as canned foods or long-life milk can often be returned for credit, reducing waste and cost. Alternatively, redistributing these items to other vessels or shore-based facilities supports sustainability efforts and strengthens logistical cooperation. These actions not only help manage inventory effectively but also demonstrate responsible resource management.</a:t>
            </a:r>
          </a:p>
          <a:p>
            <a:pPr algn="just">
              <a:spcAft>
                <a:spcPts val="200"/>
              </a:spcAft>
            </a:pPr>
            <a:endParaRPr lang="en-US" dirty="0">
              <a:latin typeface="Times New Roman" panose="02020603050405020304" pitchFamily="18" charset="0"/>
              <a:cs typeface="Times New Roman" panose="02020603050405020304" pitchFamily="18" charset="0"/>
            </a:endParaRPr>
          </a:p>
          <a:p>
            <a:pPr algn="just">
              <a:spcAft>
                <a:spcPts val="200"/>
              </a:spcAft>
            </a:pPr>
            <a:endParaRPr lang="en-US" dirty="0">
              <a:latin typeface="Times New Roman" panose="02020603050405020304" pitchFamily="18" charset="0"/>
              <a:cs typeface="Times New Roman" panose="02020603050405020304" pitchFamily="18" charset="0"/>
            </a:endParaRPr>
          </a:p>
          <a:p>
            <a:pPr algn="just">
              <a:spcAft>
                <a:spcPts val="200"/>
              </a:spcAft>
            </a:pPr>
            <a:endParaRPr lang="en-US" dirty="0"/>
          </a:p>
        </p:txBody>
      </p:sp>
      <p:sp>
        <p:nvSpPr>
          <p:cNvPr id="3" name="Rectangle 2">
            <a:extLst>
              <a:ext uri="{FF2B5EF4-FFF2-40B4-BE49-F238E27FC236}">
                <a16:creationId xmlns:a16="http://schemas.microsoft.com/office/drawing/2014/main" id="{59639206-A4C2-5BC3-4A3C-AF6A2A78017C}"/>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411623D5-E252-CECC-EDA8-A6D0C42B8DA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F411F6D-A8E0-52B6-CD7F-49C5045B280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7882185-A378-91E6-E08F-489A839151C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3FA3EA2-A907-50D4-9AC1-FFBB1D14EEA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22159A9-43FF-A67F-E9C8-1374B28613B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B7A66B1-7910-5D13-FD43-73CB001261C2}"/>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Title 5">
            <a:extLst>
              <a:ext uri="{FF2B5EF4-FFF2-40B4-BE49-F238E27FC236}">
                <a16:creationId xmlns:a16="http://schemas.microsoft.com/office/drawing/2014/main" id="{E736D93D-43CB-AD10-A8DD-7B720285E43E}"/>
              </a:ext>
            </a:extLst>
          </p:cNvPr>
          <p:cNvSpPr>
            <a:spLocks noGrp="1"/>
          </p:cNvSpPr>
          <p:nvPr>
            <p:ph type="title"/>
          </p:nvPr>
        </p:nvSpPr>
        <p:spPr>
          <a:xfrm>
            <a:off x="628650" y="365127"/>
            <a:ext cx="7886700" cy="1171562"/>
          </a:xfrm>
        </p:spPr>
        <p:txBody>
          <a:bodyPr>
            <a:normAutofit/>
          </a:bodyPr>
          <a:lstStyle/>
          <a:p>
            <a:r>
              <a:rPr lang="en-US" sz="2400" b="1" dirty="0">
                <a:latin typeface="Times New Roman" panose="02020603050405020304" pitchFamily="18" charset="0"/>
                <a:cs typeface="Times New Roman" panose="02020603050405020304" pitchFamily="18" charset="0"/>
              </a:rPr>
              <a:t>3. PANTRY MANAGEMENT IN TIMES OF CRISIS</a:t>
            </a:r>
          </a:p>
        </p:txBody>
      </p:sp>
      <p:pic>
        <p:nvPicPr>
          <p:cNvPr id="2" name="Picture 1">
            <a:extLst>
              <a:ext uri="{FF2B5EF4-FFF2-40B4-BE49-F238E27FC236}">
                <a16:creationId xmlns:a16="http://schemas.microsoft.com/office/drawing/2014/main" id="{52BFFCC1-62D7-DD35-5353-10BE22644047}"/>
              </a:ext>
            </a:extLst>
          </p:cNvPr>
          <p:cNvPicPr>
            <a:picLocks noChangeAspect="1"/>
          </p:cNvPicPr>
          <p:nvPr/>
        </p:nvPicPr>
        <p:blipFill>
          <a:blip r:embed="rId11"/>
          <a:stretch>
            <a:fillRect/>
          </a:stretch>
        </p:blipFill>
        <p:spPr>
          <a:xfrm>
            <a:off x="3099051" y="4284659"/>
            <a:ext cx="2619375" cy="1743075"/>
          </a:xfrm>
          <a:prstGeom prst="rect">
            <a:avLst/>
          </a:prstGeom>
        </p:spPr>
      </p:pic>
    </p:spTree>
    <p:extLst>
      <p:ext uri="{BB962C8B-B14F-4D97-AF65-F5344CB8AC3E}">
        <p14:creationId xmlns:p14="http://schemas.microsoft.com/office/powerpoint/2010/main" val="23666237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DF5AE-7A1F-7ED1-5BB1-ED00BBCE138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4671064-4E19-859A-E4AA-29A1EE9597C3}"/>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982237AC-EA9D-6001-ACEA-C321B3265EBF}"/>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551E8DB-005B-B764-8E24-ED75DCFBAE5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13C00615-B345-F706-5B55-6EE3EFB7379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88CC8C2-1948-7EBD-A108-E15475A5B485}"/>
              </a:ext>
            </a:extLst>
          </p:cNvPr>
          <p:cNvSpPr txBox="1"/>
          <p:nvPr/>
        </p:nvSpPr>
        <p:spPr>
          <a:xfrm>
            <a:off x="901874" y="1497312"/>
            <a:ext cx="7416453" cy="2939266"/>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RISK MANAGEMENT IN THE PANTRY</a:t>
            </a:r>
          </a:p>
          <a:p>
            <a:pPr algn="just">
              <a:spcAft>
                <a:spcPts val="200"/>
              </a:spcAft>
            </a:pPr>
            <a:r>
              <a:rPr lang="en-US" dirty="0">
                <a:latin typeface="Times New Roman" panose="02020603050405020304" pitchFamily="18" charset="0"/>
                <a:cs typeface="Times New Roman" panose="02020603050405020304" pitchFamily="18" charset="0"/>
              </a:rPr>
              <a:t>Managing a pantry on board ships involves numerous risks that can affect food quality, crew health, and operational efficiency. One of the most significant challenges is food spoilage and contamination. Improper storage conditions, such as fluctuating temperatures or poor handling practices, can lead to the deterioration of food items. This not only results in waste but poses serious health hazards to the crew, including foodborne illnesses that can impact the entire ship’s operation.</a:t>
            </a:r>
          </a:p>
          <a:p>
            <a:pPr algn="just">
              <a:spcAft>
                <a:spcPts val="200"/>
              </a:spcAft>
            </a:pPr>
            <a:endParaRPr lang="en-US" dirty="0">
              <a:latin typeface="Times New Roman" panose="02020603050405020304" pitchFamily="18" charset="0"/>
              <a:cs typeface="Times New Roman" panose="02020603050405020304" pitchFamily="18" charset="0"/>
            </a:endParaRPr>
          </a:p>
          <a:p>
            <a:pPr algn="just">
              <a:spcAft>
                <a:spcPts val="200"/>
              </a:spcAft>
            </a:pPr>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BE2EBDC2-E5EB-EEA2-A194-82A91F26F345}"/>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7658078E-B6C9-63D8-D8D6-D5FD4FAC67A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C2C20D6-8D7B-97A7-A0BD-2985A3DEAE8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14A88EC-F563-E501-FF6B-6ABF06F8D5A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5854BF8-8A58-8F8D-75E3-173859CFBA8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B8E2198-AEDE-3FAD-39E1-4D33DF992D1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6F5181E-1258-6BF8-D37C-1CB6C67D3310}"/>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Title 5">
            <a:extLst>
              <a:ext uri="{FF2B5EF4-FFF2-40B4-BE49-F238E27FC236}">
                <a16:creationId xmlns:a16="http://schemas.microsoft.com/office/drawing/2014/main" id="{ED94CEF8-C15F-E4A8-1340-E2D0F29A4E68}"/>
              </a:ext>
            </a:extLst>
          </p:cNvPr>
          <p:cNvSpPr>
            <a:spLocks noGrp="1"/>
          </p:cNvSpPr>
          <p:nvPr>
            <p:ph type="title"/>
          </p:nvPr>
        </p:nvSpPr>
        <p:spPr>
          <a:xfrm>
            <a:off x="628650" y="365127"/>
            <a:ext cx="7886700" cy="1171562"/>
          </a:xfrm>
        </p:spPr>
        <p:txBody>
          <a:bodyPr>
            <a:normAutofit/>
          </a:bodyPr>
          <a:lstStyle/>
          <a:p>
            <a:r>
              <a:rPr lang="en-US" sz="2400" b="1" dirty="0">
                <a:latin typeface="Times New Roman" panose="02020603050405020304" pitchFamily="18" charset="0"/>
                <a:cs typeface="Times New Roman" panose="02020603050405020304" pitchFamily="18" charset="0"/>
              </a:rPr>
              <a:t>3. PANTRY MANAGEMENT IN TIMES OF CRISIS</a:t>
            </a:r>
          </a:p>
        </p:txBody>
      </p:sp>
      <p:pic>
        <p:nvPicPr>
          <p:cNvPr id="2" name="Picture 1">
            <a:extLst>
              <a:ext uri="{FF2B5EF4-FFF2-40B4-BE49-F238E27FC236}">
                <a16:creationId xmlns:a16="http://schemas.microsoft.com/office/drawing/2014/main" id="{D3B5DF7A-79A6-3BD5-8B71-B44BCBA62C1C}"/>
              </a:ext>
            </a:extLst>
          </p:cNvPr>
          <p:cNvPicPr>
            <a:picLocks noChangeAspect="1"/>
          </p:cNvPicPr>
          <p:nvPr/>
        </p:nvPicPr>
        <p:blipFill>
          <a:blip r:embed="rId11"/>
          <a:stretch>
            <a:fillRect/>
          </a:stretch>
        </p:blipFill>
        <p:spPr>
          <a:xfrm>
            <a:off x="2900447" y="4166014"/>
            <a:ext cx="3257550" cy="1400175"/>
          </a:xfrm>
          <a:prstGeom prst="rect">
            <a:avLst/>
          </a:prstGeom>
        </p:spPr>
      </p:pic>
    </p:spTree>
    <p:extLst>
      <p:ext uri="{BB962C8B-B14F-4D97-AF65-F5344CB8AC3E}">
        <p14:creationId xmlns:p14="http://schemas.microsoft.com/office/powerpoint/2010/main" val="2682389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C7720-07E2-3D05-61C6-72201BC7987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24FED47-6972-3556-AE96-FBABA973262B}"/>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EBB73FC8-D55A-5BD6-D934-E52EA919817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2674588-943B-0788-6F63-09ED365553A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E977382-F47D-2925-0FCD-8BCF23AA5A7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9A27C37-9937-370A-01F1-021A6C8E979B}"/>
              </a:ext>
            </a:extLst>
          </p:cNvPr>
          <p:cNvSpPr txBox="1"/>
          <p:nvPr/>
        </p:nvSpPr>
        <p:spPr>
          <a:xfrm>
            <a:off x="901874" y="1497312"/>
            <a:ext cx="7416453" cy="2082621"/>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RISK MANAGEMENT IN THE PANTRY</a:t>
            </a:r>
          </a:p>
          <a:p>
            <a:pPr algn="just">
              <a:spcAft>
                <a:spcPts val="200"/>
              </a:spcAft>
            </a:pPr>
            <a:r>
              <a:rPr lang="en-US" dirty="0">
                <a:latin typeface="Times New Roman" panose="02020603050405020304" pitchFamily="18" charset="0"/>
                <a:cs typeface="Times New Roman" panose="02020603050405020304" pitchFamily="18" charset="0"/>
              </a:rPr>
              <a:t>The challenge of maintaining appropriate stock levels. Overstocking can lead to expired goods and unnecessary waste, while understocking can result in shortages that disrupt meal planning and leave crew members without adequate nutrition. Both scenarios affect morale and operational flow, making it crucial to balance inventory accurately.</a:t>
            </a:r>
          </a:p>
          <a:p>
            <a:pPr algn="just">
              <a:spcAft>
                <a:spcPts val="200"/>
              </a:spcAft>
            </a:pPr>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08647B5-45CF-DCBB-3910-D3FC3F5A02F3}"/>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015FEE44-2924-382D-9744-F1D9B213226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5D2E990-1D2B-BA9B-6404-479C0EFD13D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2C0BFE0-A8C8-9DAA-0BA0-0E19EACA0FA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94D9C2E-D631-665D-D7E8-9AD4A1AF497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6492466-73AA-52F3-9F0F-71B657015C6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F33987D-1CCE-018C-0486-E384CF7277F9}"/>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Title 5">
            <a:extLst>
              <a:ext uri="{FF2B5EF4-FFF2-40B4-BE49-F238E27FC236}">
                <a16:creationId xmlns:a16="http://schemas.microsoft.com/office/drawing/2014/main" id="{16C063F2-D1DB-9539-59F0-8C4C92826503}"/>
              </a:ext>
            </a:extLst>
          </p:cNvPr>
          <p:cNvSpPr>
            <a:spLocks noGrp="1"/>
          </p:cNvSpPr>
          <p:nvPr>
            <p:ph type="title"/>
          </p:nvPr>
        </p:nvSpPr>
        <p:spPr>
          <a:xfrm>
            <a:off x="628650" y="365127"/>
            <a:ext cx="7886700" cy="1171562"/>
          </a:xfrm>
        </p:spPr>
        <p:txBody>
          <a:bodyPr>
            <a:normAutofit/>
          </a:bodyPr>
          <a:lstStyle/>
          <a:p>
            <a:r>
              <a:rPr lang="en-US" sz="2400" b="1" dirty="0">
                <a:latin typeface="Times New Roman" panose="02020603050405020304" pitchFamily="18" charset="0"/>
                <a:cs typeface="Times New Roman" panose="02020603050405020304" pitchFamily="18" charset="0"/>
              </a:rPr>
              <a:t>3. PANTRY MANAGEMENT IN TIMES OF CRISIS</a:t>
            </a:r>
          </a:p>
        </p:txBody>
      </p:sp>
      <p:pic>
        <p:nvPicPr>
          <p:cNvPr id="2" name="Picture 1">
            <a:extLst>
              <a:ext uri="{FF2B5EF4-FFF2-40B4-BE49-F238E27FC236}">
                <a16:creationId xmlns:a16="http://schemas.microsoft.com/office/drawing/2014/main" id="{932C589B-F8CC-82A2-D372-30D299DB2C75}"/>
              </a:ext>
            </a:extLst>
          </p:cNvPr>
          <p:cNvPicPr>
            <a:picLocks noChangeAspect="1"/>
          </p:cNvPicPr>
          <p:nvPr/>
        </p:nvPicPr>
        <p:blipFill>
          <a:blip r:embed="rId11"/>
          <a:stretch>
            <a:fillRect/>
          </a:stretch>
        </p:blipFill>
        <p:spPr>
          <a:xfrm>
            <a:off x="3200618" y="3701090"/>
            <a:ext cx="2619375" cy="1743075"/>
          </a:xfrm>
          <a:prstGeom prst="rect">
            <a:avLst/>
          </a:prstGeom>
        </p:spPr>
      </p:pic>
    </p:spTree>
    <p:extLst>
      <p:ext uri="{BB962C8B-B14F-4D97-AF65-F5344CB8AC3E}">
        <p14:creationId xmlns:p14="http://schemas.microsoft.com/office/powerpoint/2010/main" val="28234866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B28FA-7392-3315-6FCC-9F7F46CD338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8D87494-0540-EFCF-13D2-DE685004BC78}"/>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A558FC6E-005D-C3A1-D307-0D3F1746891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F59740D8-41DA-FCD5-22CF-D1CA6B4F30D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8D900356-B76E-6A65-5F3E-94123183623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CEFD25D9-FBB5-DA22-A993-A27E5A3DD956}"/>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C88F96EF-C08A-5532-CA25-FE70FF95B9C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1698FAB-B177-55F4-D349-27A3ECBF145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FF74825-F50B-0E0F-B8C6-2339E7AFEA6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0BDE8CE-8233-751D-DC62-E7B55EF6D44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11B44FF-03F6-1FE3-1A88-AC1F3C1C567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CE0DB0B-FC75-F302-1012-236C8805A6E0}"/>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Title 5">
            <a:extLst>
              <a:ext uri="{FF2B5EF4-FFF2-40B4-BE49-F238E27FC236}">
                <a16:creationId xmlns:a16="http://schemas.microsoft.com/office/drawing/2014/main" id="{B64BDC4A-36F9-9B95-411D-DC75C5FAD169}"/>
              </a:ext>
            </a:extLst>
          </p:cNvPr>
          <p:cNvSpPr>
            <a:spLocks noGrp="1"/>
          </p:cNvSpPr>
          <p:nvPr>
            <p:ph type="title"/>
          </p:nvPr>
        </p:nvSpPr>
        <p:spPr>
          <a:xfrm>
            <a:off x="628650" y="365127"/>
            <a:ext cx="7886700" cy="1171562"/>
          </a:xfrm>
        </p:spPr>
        <p:txBody>
          <a:bodyPr>
            <a:normAutofit/>
          </a:bodyPr>
          <a:lstStyle/>
          <a:p>
            <a:r>
              <a:rPr lang="en-US" sz="2400" b="1" dirty="0">
                <a:latin typeface="Times New Roman" panose="02020603050405020304" pitchFamily="18" charset="0"/>
                <a:cs typeface="Times New Roman" panose="02020603050405020304" pitchFamily="18" charset="0"/>
              </a:rPr>
              <a:t>3. PANTRY MANAGEMENT IN TIMES OF CRISIS</a:t>
            </a:r>
          </a:p>
        </p:txBody>
      </p:sp>
      <p:pic>
        <p:nvPicPr>
          <p:cNvPr id="2" name="Picture 1">
            <a:extLst>
              <a:ext uri="{FF2B5EF4-FFF2-40B4-BE49-F238E27FC236}">
                <a16:creationId xmlns:a16="http://schemas.microsoft.com/office/drawing/2014/main" id="{1C30662A-6375-A7FB-D727-CA0ACECD4308}"/>
              </a:ext>
            </a:extLst>
          </p:cNvPr>
          <p:cNvPicPr>
            <a:picLocks noChangeAspect="1"/>
          </p:cNvPicPr>
          <p:nvPr/>
        </p:nvPicPr>
        <p:blipFill>
          <a:blip r:embed="rId11"/>
          <a:stretch>
            <a:fillRect/>
          </a:stretch>
        </p:blipFill>
        <p:spPr>
          <a:xfrm>
            <a:off x="1351748" y="1307572"/>
            <a:ext cx="6440504" cy="4830378"/>
          </a:xfrm>
          <a:prstGeom prst="rect">
            <a:avLst/>
          </a:prstGeom>
        </p:spPr>
      </p:pic>
    </p:spTree>
    <p:extLst>
      <p:ext uri="{BB962C8B-B14F-4D97-AF65-F5344CB8AC3E}">
        <p14:creationId xmlns:p14="http://schemas.microsoft.com/office/powerpoint/2010/main" val="2926446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325E35E7-ADF2-DF87-F593-238EB257855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a:t>
            </a:r>
            <a:r>
              <a:rPr lang="en-US" sz="2400" b="1" dirty="0"/>
              <a:t>COURSE OVERVIEW</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552450" y="1678387"/>
            <a:ext cx="7962900" cy="4601260"/>
          </a:xfrm>
          <a:prstGeom prst="rect">
            <a:avLst/>
          </a:prstGeom>
          <a:noFill/>
        </p:spPr>
        <p:txBody>
          <a:bodyPr wrap="square" rtlCol="0">
            <a:spAutoFit/>
          </a:bodyPr>
          <a:lstStyle/>
          <a:p>
            <a:pPr algn="just">
              <a:spcAft>
                <a:spcPts val="20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This course, Challenges in Pantry Management and How to Cope with Them, is designed to shed light on the often-overlooked complexities of managing a pantry and to equip learners with practical strategies to face these challenges head-on.</a:t>
            </a:r>
          </a:p>
          <a:p>
            <a:pPr algn="just">
              <a:spcAft>
                <a:spcPts val="20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Pantry management is more than just stocking shelves—it's a dynamic, strategic process deeply tied to meal planning, budgeting, and risk mitigation. Through this course, learners will explore how a well-managed pantry supports smarter meal decisions, reduces waste, and enhances nutritional outcomes. Just as importantly, the course delves into the critical role of pantry systems during times of crisis—whether due to natural disasters, supply chain disruptions, or economic hardship—where adaptability and foresight can make all the difference.</a:t>
            </a:r>
          </a:p>
          <a:p>
            <a:pPr algn="just">
              <a:spcAft>
                <a:spcPts val="20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Understanding risk in the context of pantry management—such as spoilage, stockouts, and supply uncertainty—is essential for building resilient food practices. This course emphasizes proactive approaches to risk management, offering tools to forecast needs, maintain inventory integrity, and ensure food security across a range of contexts.</a:t>
            </a:r>
          </a:p>
          <a:p>
            <a:pPr algn="just">
              <a:spcAft>
                <a:spcPts val="200"/>
              </a:spcAft>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42486440-B35B-62E0-126C-D1DCC0EE54AE}"/>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82A46AF0-F2FC-5EB2-ECC1-3841E418A1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72290F9-ED76-C9E6-74EE-091CC469C30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733F1F1-E3EB-D09E-0C78-D639209332C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127A4D7-11B0-B7EE-75FC-06409BB713A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D2D36D7-A54E-49F0-C31A-A6F15608FB1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8DE7111-D642-DDD9-AC40-A762F4BAA3B7}"/>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790637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3D7B9-B480-D406-7B05-10E37B9B3FD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853DC9E-DCFC-DFD5-94E1-A6AE2CDFD7A3}"/>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EE12B90E-E489-8FA1-4DD1-474C3DCDBFB6}"/>
              </a:ext>
            </a:extLst>
          </p:cNvPr>
          <p:cNvGrpSpPr/>
          <p:nvPr/>
        </p:nvGrpSpPr>
        <p:grpSpPr>
          <a:xfrm>
            <a:off x="108154" y="154232"/>
            <a:ext cx="9144000" cy="6778058"/>
            <a:chOff x="0" y="93100"/>
            <a:chExt cx="9144000" cy="6778058"/>
          </a:xfrm>
        </p:grpSpPr>
        <p:sp>
          <p:nvSpPr>
            <p:cNvPr id="12" name="Rectangle 11">
              <a:extLst>
                <a:ext uri="{FF2B5EF4-FFF2-40B4-BE49-F238E27FC236}">
                  <a16:creationId xmlns:a16="http://schemas.microsoft.com/office/drawing/2014/main" id="{F6D47457-79EA-E6A6-E299-85BD28F3245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A327332-EF0A-3756-94C4-4C161B6E7A9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22F703E-C569-1661-3E22-25A06BF91C3D}"/>
              </a:ext>
            </a:extLst>
          </p:cNvPr>
          <p:cNvSpPr txBox="1"/>
          <p:nvPr/>
        </p:nvSpPr>
        <p:spPr>
          <a:xfrm>
            <a:off x="901874" y="1497312"/>
            <a:ext cx="7416453" cy="2913618"/>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RISK MANAGEMENT IN THE PANTRY</a:t>
            </a:r>
          </a:p>
          <a:p>
            <a:pPr algn="just">
              <a:spcAft>
                <a:spcPts val="200"/>
              </a:spcAft>
            </a:pPr>
            <a:r>
              <a:rPr lang="en-US" dirty="0">
                <a:latin typeface="Times New Roman" panose="02020603050405020304" pitchFamily="18" charset="0"/>
                <a:cs typeface="Times New Roman" panose="02020603050405020304" pitchFamily="18" charset="0"/>
              </a:rPr>
              <a:t>Non-compliance with regulatory standards is another risk that ships face. Environmental regulations like MARPOL, as well as hygiene and food safety laws, require strict adherence. Failure to meet these can result in legal penalties, fines, and reputational damage for the shipping company. Ensuring compliance through regular audits and staff training is essential to avoid such consequences.</a:t>
            </a:r>
          </a:p>
          <a:p>
            <a:pPr algn="just">
              <a:spcAft>
                <a:spcPts val="200"/>
              </a:spcAft>
            </a:pPr>
            <a:r>
              <a:rPr lang="en-US" dirty="0">
                <a:latin typeface="Times New Roman" panose="02020603050405020304" pitchFamily="18" charset="0"/>
                <a:cs typeface="Times New Roman" panose="02020603050405020304" pitchFamily="18" charset="0"/>
              </a:rPr>
              <a:t>Effective waste management is a critical component of pantry operations on board. Improper disposal of food waste can lead to pollution of marine environments and violations of environmental laws.</a:t>
            </a:r>
          </a:p>
        </p:txBody>
      </p:sp>
      <p:sp>
        <p:nvSpPr>
          <p:cNvPr id="3" name="Rectangle 2">
            <a:extLst>
              <a:ext uri="{FF2B5EF4-FFF2-40B4-BE49-F238E27FC236}">
                <a16:creationId xmlns:a16="http://schemas.microsoft.com/office/drawing/2014/main" id="{5091AA26-E135-E695-2CE4-3F03FA3FB4BC}"/>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DC63ACAE-5DB5-B146-32C0-6C96FC0F27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D588A75-6AEA-F57C-6140-599C68DFAC0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4F5CAAB-59CA-A7D4-FB7E-8FFC305208D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DC3F32D-BA02-3015-806E-CF333F43FDC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8B5B745-DFE2-D551-E642-88CF8BD1BF0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596C2E5-F137-B6F0-3175-0DFACFA80259}"/>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Title 5">
            <a:extLst>
              <a:ext uri="{FF2B5EF4-FFF2-40B4-BE49-F238E27FC236}">
                <a16:creationId xmlns:a16="http://schemas.microsoft.com/office/drawing/2014/main" id="{ECF4531D-D823-8D2F-0D04-AEA79870752F}"/>
              </a:ext>
            </a:extLst>
          </p:cNvPr>
          <p:cNvSpPr>
            <a:spLocks noGrp="1"/>
          </p:cNvSpPr>
          <p:nvPr>
            <p:ph type="title"/>
          </p:nvPr>
        </p:nvSpPr>
        <p:spPr>
          <a:xfrm>
            <a:off x="628650" y="365127"/>
            <a:ext cx="7886700" cy="1171562"/>
          </a:xfrm>
        </p:spPr>
        <p:txBody>
          <a:bodyPr>
            <a:normAutofit/>
          </a:bodyPr>
          <a:lstStyle/>
          <a:p>
            <a:r>
              <a:rPr lang="en-US" sz="2400" b="1" dirty="0">
                <a:latin typeface="Times New Roman" panose="02020603050405020304" pitchFamily="18" charset="0"/>
                <a:cs typeface="Times New Roman" panose="02020603050405020304" pitchFamily="18" charset="0"/>
              </a:rPr>
              <a:t>3. PANTRY MANAGEMENT IN TIMES OF CRISIS</a:t>
            </a:r>
          </a:p>
        </p:txBody>
      </p:sp>
    </p:spTree>
    <p:extLst>
      <p:ext uri="{BB962C8B-B14F-4D97-AF65-F5344CB8AC3E}">
        <p14:creationId xmlns:p14="http://schemas.microsoft.com/office/powerpoint/2010/main" val="35718267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2CB79-BD09-40B0-108E-5B1B37EA5F6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87D4310-EB5F-74B3-EDF2-287AB7C8F733}"/>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2C0B4854-BD87-889C-257F-8EF8A8B95C6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FCAA61C0-4288-2AFB-0EE1-DF839FC97DA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F46B0177-F3C5-BC11-F729-D59E9680527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C1FE1260-A26E-A75E-2128-5D0CCE9C42E2}"/>
              </a:ext>
            </a:extLst>
          </p:cNvPr>
          <p:cNvSpPr txBox="1"/>
          <p:nvPr/>
        </p:nvSpPr>
        <p:spPr>
          <a:xfrm>
            <a:off x="901874" y="1497312"/>
            <a:ext cx="7416453" cy="2636619"/>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RISK MANAGEMENT IN THE PANTRY</a:t>
            </a:r>
          </a:p>
          <a:p>
            <a:pPr algn="just">
              <a:spcAft>
                <a:spcPts val="200"/>
              </a:spcAft>
            </a:pPr>
            <a:r>
              <a:rPr lang="en-US" dirty="0">
                <a:latin typeface="Times New Roman" panose="02020603050405020304" pitchFamily="18" charset="0"/>
                <a:cs typeface="Times New Roman" panose="02020603050405020304" pitchFamily="18" charset="0"/>
              </a:rPr>
              <a:t>Accurate inventory tracking is fundamental to efficient pantry management, yet many ships struggle with this aspect. Poor record-keeping and inconsistent monitoring of stock levels can result in ordering errors, either excess or insufficient supplies. This mismanagement wastes resources and complicates meal planning, leading to operational inefficiencies.</a:t>
            </a:r>
          </a:p>
          <a:p>
            <a:pPr algn="just">
              <a:spcAft>
                <a:spcPts val="200"/>
              </a:spcAft>
            </a:pPr>
            <a:r>
              <a:rPr lang="en-US" dirty="0">
                <a:latin typeface="Times New Roman" panose="02020603050405020304" pitchFamily="18" charset="0"/>
                <a:cs typeface="Times New Roman" panose="02020603050405020304" pitchFamily="18" charset="0"/>
              </a:rPr>
              <a:t>Staff training plays a vital role in reducing risks related to food handling and storage. When crew members lack adequate knowledge or skills, the chances of contamination, spoilage, and waste increase.</a:t>
            </a:r>
          </a:p>
        </p:txBody>
      </p:sp>
      <p:sp>
        <p:nvSpPr>
          <p:cNvPr id="3" name="Rectangle 2">
            <a:extLst>
              <a:ext uri="{FF2B5EF4-FFF2-40B4-BE49-F238E27FC236}">
                <a16:creationId xmlns:a16="http://schemas.microsoft.com/office/drawing/2014/main" id="{A73A623E-ADDA-F9F3-CCD2-3A14DAFACB5A}"/>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D0ECB247-2673-D902-5116-77A01A3FD9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1390CA6-50EE-D60D-8285-234417B0D44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031308D-BEB2-C080-0144-6C9C8F5F33F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575D60C-45EA-8719-7122-BE17DF14E26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84146DA-368E-8B0C-32E8-10E12236089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9D42631-23D3-718B-09C0-DCC2DE831A2F}"/>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Title 5">
            <a:extLst>
              <a:ext uri="{FF2B5EF4-FFF2-40B4-BE49-F238E27FC236}">
                <a16:creationId xmlns:a16="http://schemas.microsoft.com/office/drawing/2014/main" id="{E3F37960-1621-9736-423A-9394C6B73687}"/>
              </a:ext>
            </a:extLst>
          </p:cNvPr>
          <p:cNvSpPr>
            <a:spLocks noGrp="1"/>
          </p:cNvSpPr>
          <p:nvPr>
            <p:ph type="title"/>
          </p:nvPr>
        </p:nvSpPr>
        <p:spPr>
          <a:xfrm>
            <a:off x="628650" y="365127"/>
            <a:ext cx="7886700" cy="1171562"/>
          </a:xfrm>
        </p:spPr>
        <p:txBody>
          <a:bodyPr>
            <a:normAutofit/>
          </a:bodyPr>
          <a:lstStyle/>
          <a:p>
            <a:r>
              <a:rPr lang="en-US" sz="2400" b="1" dirty="0">
                <a:latin typeface="Times New Roman" panose="02020603050405020304" pitchFamily="18" charset="0"/>
                <a:cs typeface="Times New Roman" panose="02020603050405020304" pitchFamily="18" charset="0"/>
              </a:rPr>
              <a:t>3. PANTRY MANAGEMENT IN TIMES OF CRISIS</a:t>
            </a:r>
          </a:p>
        </p:txBody>
      </p:sp>
      <p:pic>
        <p:nvPicPr>
          <p:cNvPr id="2" name="Picture 1">
            <a:extLst>
              <a:ext uri="{FF2B5EF4-FFF2-40B4-BE49-F238E27FC236}">
                <a16:creationId xmlns:a16="http://schemas.microsoft.com/office/drawing/2014/main" id="{A3742123-20A4-FE4C-DB70-CCFECEC8D5D4}"/>
              </a:ext>
            </a:extLst>
          </p:cNvPr>
          <p:cNvPicPr>
            <a:picLocks noChangeAspect="1"/>
          </p:cNvPicPr>
          <p:nvPr/>
        </p:nvPicPr>
        <p:blipFill>
          <a:blip r:embed="rId11"/>
          <a:stretch>
            <a:fillRect/>
          </a:stretch>
        </p:blipFill>
        <p:spPr>
          <a:xfrm>
            <a:off x="3089173" y="4169332"/>
            <a:ext cx="2857500" cy="1943932"/>
          </a:xfrm>
          <a:prstGeom prst="rect">
            <a:avLst/>
          </a:prstGeom>
        </p:spPr>
      </p:pic>
    </p:spTree>
    <p:extLst>
      <p:ext uri="{BB962C8B-B14F-4D97-AF65-F5344CB8AC3E}">
        <p14:creationId xmlns:p14="http://schemas.microsoft.com/office/powerpoint/2010/main" val="38599852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54885-7503-9E47-BB2D-9101C6DBF02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33CD7A0-2F1F-970B-5488-680CAFB0AA93}"/>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6D5B5F58-526A-F1CB-FE96-ED612E94837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B04099D-C78C-D4D6-A357-BAC5B0D9F42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2C075C3-6D8E-808A-DAB4-5C9F4E1FDFF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69B108E-3A2F-0D7B-2425-EDF9B0552C2D}"/>
              </a:ext>
            </a:extLst>
          </p:cNvPr>
          <p:cNvSpPr txBox="1"/>
          <p:nvPr/>
        </p:nvSpPr>
        <p:spPr>
          <a:xfrm>
            <a:off x="901874" y="1497312"/>
            <a:ext cx="7416453" cy="3190617"/>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RISK MANAGEMENT IN THE PANTRY</a:t>
            </a:r>
          </a:p>
          <a:p>
            <a:pPr algn="just">
              <a:spcAft>
                <a:spcPts val="200"/>
              </a:spcAft>
            </a:pPr>
            <a:r>
              <a:rPr lang="en-US" dirty="0">
                <a:latin typeface="Times New Roman" panose="02020603050405020304" pitchFamily="18" charset="0"/>
                <a:cs typeface="Times New Roman" panose="02020603050405020304" pitchFamily="18" charset="0"/>
              </a:rPr>
              <a:t>Equipment failure, particularly in refrigeration and storage systems, poses a serious threat to food quality on board. Breakdowns can cause perishable items to spoil rapidly, resulting in significant losses and potential health risks. Regular maintenance, inspections, and contingency plans are needed to ensure equipment reliability.</a:t>
            </a:r>
          </a:p>
          <a:p>
            <a:pPr algn="just">
              <a:spcAft>
                <a:spcPts val="200"/>
              </a:spcAft>
            </a:pPr>
            <a:r>
              <a:rPr lang="en-US" dirty="0">
                <a:latin typeface="Times New Roman" panose="02020603050405020304" pitchFamily="18" charset="0"/>
                <a:cs typeface="Times New Roman" panose="02020603050405020304" pitchFamily="18" charset="0"/>
              </a:rPr>
              <a:t>Health risks to the crew are directly linked to the quality and safety of food served. Consuming spoiled or contaminated food can cause illness, which not only affects individual well-being but can also reduce overall crew morale and productivity. Prioritizing food safety protocols is therefore essential for maintaining a healthy workforce.</a:t>
            </a:r>
          </a:p>
        </p:txBody>
      </p:sp>
      <p:sp>
        <p:nvSpPr>
          <p:cNvPr id="3" name="Rectangle 2">
            <a:extLst>
              <a:ext uri="{FF2B5EF4-FFF2-40B4-BE49-F238E27FC236}">
                <a16:creationId xmlns:a16="http://schemas.microsoft.com/office/drawing/2014/main" id="{23350223-8038-96B5-967B-1CE2D34B70ED}"/>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4035B15F-C9BB-BD42-94AD-AC7EE51159E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53F0E74-8DCF-BF33-C42A-E6A927CF0C5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E7976BA-0DC1-5C2C-5D48-BC8CF50E3D2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0545E2C-9E09-9CA7-E4FA-8FFA14221F8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3695D70-1306-F449-25AD-5B564111288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FA8A98D-E8B6-C592-BBD7-D5F71EB1C557}"/>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Title 5">
            <a:extLst>
              <a:ext uri="{FF2B5EF4-FFF2-40B4-BE49-F238E27FC236}">
                <a16:creationId xmlns:a16="http://schemas.microsoft.com/office/drawing/2014/main" id="{055B5FC0-126D-3AE4-FA34-2E61688993A1}"/>
              </a:ext>
            </a:extLst>
          </p:cNvPr>
          <p:cNvSpPr>
            <a:spLocks noGrp="1"/>
          </p:cNvSpPr>
          <p:nvPr>
            <p:ph type="title"/>
          </p:nvPr>
        </p:nvSpPr>
        <p:spPr>
          <a:xfrm>
            <a:off x="628650" y="365127"/>
            <a:ext cx="7886700" cy="1171562"/>
          </a:xfrm>
        </p:spPr>
        <p:txBody>
          <a:bodyPr>
            <a:normAutofit/>
          </a:bodyPr>
          <a:lstStyle/>
          <a:p>
            <a:r>
              <a:rPr lang="en-US" sz="2400" b="1" dirty="0">
                <a:latin typeface="Times New Roman" panose="02020603050405020304" pitchFamily="18" charset="0"/>
                <a:cs typeface="Times New Roman" panose="02020603050405020304" pitchFamily="18" charset="0"/>
              </a:rPr>
              <a:t>3. PANTRY MANAGEMENT IN TIMES OF CRISIS</a:t>
            </a:r>
          </a:p>
        </p:txBody>
      </p:sp>
    </p:spTree>
    <p:extLst>
      <p:ext uri="{BB962C8B-B14F-4D97-AF65-F5344CB8AC3E}">
        <p14:creationId xmlns:p14="http://schemas.microsoft.com/office/powerpoint/2010/main" val="18240127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E808F-860E-57A8-92EB-75A98B1B868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C60AC82-079A-2AD3-B442-372607D362C1}"/>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F009D6DA-1F97-A98B-2738-BD26BBE0986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12477157-D701-68C5-7344-003DD03898D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41326DC9-F042-AB64-F9B0-1C8470EEA59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07EA12C2-5A5B-6F08-8DE1-BE4B51563235}"/>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2FDC73C4-E412-8EAE-BBAE-8CC1304918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00564DC-4073-6D9E-75D1-1B93A333A79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8421488-C251-7B7C-7661-8EBC54E7692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413748F-5B2C-2EB3-A6FA-69FD6CE67D4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687A781-A103-00F9-EBDA-72CCFD6FB56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15F07CF-ED6B-09D2-7D7F-A0A14C9E4218}"/>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Title 5">
            <a:extLst>
              <a:ext uri="{FF2B5EF4-FFF2-40B4-BE49-F238E27FC236}">
                <a16:creationId xmlns:a16="http://schemas.microsoft.com/office/drawing/2014/main" id="{2EA43A1E-EF4C-1D6A-EFC5-8C43759A710A}"/>
              </a:ext>
            </a:extLst>
          </p:cNvPr>
          <p:cNvSpPr>
            <a:spLocks noGrp="1"/>
          </p:cNvSpPr>
          <p:nvPr>
            <p:ph type="title"/>
          </p:nvPr>
        </p:nvSpPr>
        <p:spPr>
          <a:xfrm>
            <a:off x="628650" y="365127"/>
            <a:ext cx="7886700" cy="1171562"/>
          </a:xfrm>
        </p:spPr>
        <p:txBody>
          <a:bodyPr>
            <a:normAutofit/>
          </a:bodyPr>
          <a:lstStyle/>
          <a:p>
            <a:r>
              <a:rPr lang="en-US" sz="2400" b="1" dirty="0">
                <a:latin typeface="Times New Roman" panose="02020603050405020304" pitchFamily="18" charset="0"/>
                <a:cs typeface="Times New Roman" panose="02020603050405020304" pitchFamily="18" charset="0"/>
              </a:rPr>
              <a:t>3. PANTRY MANAGEMENT IN TIMES OF CRISIS</a:t>
            </a:r>
          </a:p>
        </p:txBody>
      </p:sp>
      <p:pic>
        <p:nvPicPr>
          <p:cNvPr id="8" name="Picture 7">
            <a:extLst>
              <a:ext uri="{FF2B5EF4-FFF2-40B4-BE49-F238E27FC236}">
                <a16:creationId xmlns:a16="http://schemas.microsoft.com/office/drawing/2014/main" id="{0212534D-B13A-D265-F1EB-CDFAE7635834}"/>
              </a:ext>
            </a:extLst>
          </p:cNvPr>
          <p:cNvPicPr>
            <a:picLocks noChangeAspect="1"/>
          </p:cNvPicPr>
          <p:nvPr/>
        </p:nvPicPr>
        <p:blipFill>
          <a:blip r:embed="rId11"/>
          <a:stretch>
            <a:fillRect/>
          </a:stretch>
        </p:blipFill>
        <p:spPr>
          <a:xfrm>
            <a:off x="1000125" y="1328737"/>
            <a:ext cx="7143750" cy="4200525"/>
          </a:xfrm>
          <a:prstGeom prst="rect">
            <a:avLst/>
          </a:prstGeom>
        </p:spPr>
      </p:pic>
    </p:spTree>
    <p:extLst>
      <p:ext uri="{BB962C8B-B14F-4D97-AF65-F5344CB8AC3E}">
        <p14:creationId xmlns:p14="http://schemas.microsoft.com/office/powerpoint/2010/main" val="30324938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D74AA-350E-C33A-5A9D-09886A7FC44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16DF257-0F6E-75BD-B751-0CCB0C03C270}"/>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68A6ECAE-2EB7-7E2C-6204-F6536B0B4FC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F2FE0671-10CD-FA7D-E65B-18EA518B077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7679EBA5-6776-6671-26B8-5629CB1E1B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3632E85-0A93-A858-A1AF-22B8C3963E24}"/>
              </a:ext>
            </a:extLst>
          </p:cNvPr>
          <p:cNvSpPr txBox="1"/>
          <p:nvPr/>
        </p:nvSpPr>
        <p:spPr>
          <a:xfrm>
            <a:off x="901874" y="1497312"/>
            <a:ext cx="7416453" cy="2385268"/>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RISK MANAGEMENT IN THE PANTRY</a:t>
            </a:r>
          </a:p>
          <a:p>
            <a:pPr algn="just">
              <a:spcAft>
                <a:spcPts val="200"/>
              </a:spcAft>
            </a:pPr>
            <a:r>
              <a:rPr lang="en-US" dirty="0">
                <a:latin typeface="Times New Roman" panose="02020603050405020304" pitchFamily="18" charset="0"/>
                <a:cs typeface="Times New Roman" panose="02020603050405020304" pitchFamily="18" charset="0"/>
              </a:rPr>
              <a:t>Financial risks arise from inefficiencies and waste within pantry management. Spoiled food, over-ordering, and poor handling all contribute to increased operational costs. By implementing strict controls and optimizing inventory and storage practices, ships can minimize waste and reduce unnecessary expenses, supporting sustainable and cost-effective operations at sea.</a:t>
            </a:r>
          </a:p>
          <a:p>
            <a:pPr algn="just">
              <a:spcAft>
                <a:spcPts val="200"/>
              </a:spcAft>
            </a:pPr>
            <a:endParaRPr lang="en-US" dirty="0">
              <a:latin typeface="Times New Roman" panose="02020603050405020304" pitchFamily="18" charset="0"/>
              <a:cs typeface="Times New Roman" panose="02020603050405020304" pitchFamily="18" charset="0"/>
            </a:endParaRPr>
          </a:p>
          <a:p>
            <a:pPr algn="just">
              <a:spcAft>
                <a:spcPts val="200"/>
              </a:spcAft>
            </a:pPr>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D107FC44-58F1-4CC1-9931-FCC2751DE8C3}"/>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DD7A4741-E955-E3B2-B5FA-E6CA30178FC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3E40FE4-6381-C39C-E321-A530E63487E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A16AF46-DBD8-3BC3-F777-530C24433C5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C01C0BE-AFFF-BEA2-4987-8628E30780D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7A33684-0133-95A8-4882-72B4C2EE7E3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6F7B067-3A8E-BB78-D113-AA7AC24BF52F}"/>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Title 5">
            <a:extLst>
              <a:ext uri="{FF2B5EF4-FFF2-40B4-BE49-F238E27FC236}">
                <a16:creationId xmlns:a16="http://schemas.microsoft.com/office/drawing/2014/main" id="{7C1E551E-676A-CA02-D256-62FF0E25F6AB}"/>
              </a:ext>
            </a:extLst>
          </p:cNvPr>
          <p:cNvSpPr>
            <a:spLocks noGrp="1"/>
          </p:cNvSpPr>
          <p:nvPr>
            <p:ph type="title"/>
          </p:nvPr>
        </p:nvSpPr>
        <p:spPr>
          <a:xfrm>
            <a:off x="628650" y="365127"/>
            <a:ext cx="7886700" cy="1171562"/>
          </a:xfrm>
        </p:spPr>
        <p:txBody>
          <a:bodyPr>
            <a:normAutofit/>
          </a:bodyPr>
          <a:lstStyle/>
          <a:p>
            <a:r>
              <a:rPr lang="en-US" sz="2400" b="1" dirty="0">
                <a:latin typeface="Times New Roman" panose="02020603050405020304" pitchFamily="18" charset="0"/>
                <a:cs typeface="Times New Roman" panose="02020603050405020304" pitchFamily="18" charset="0"/>
              </a:rPr>
              <a:t>3. PANTRY MANAGEMENT IN TIMES OF CRISIS</a:t>
            </a:r>
          </a:p>
        </p:txBody>
      </p:sp>
      <p:pic>
        <p:nvPicPr>
          <p:cNvPr id="2" name="Picture 1">
            <a:extLst>
              <a:ext uri="{FF2B5EF4-FFF2-40B4-BE49-F238E27FC236}">
                <a16:creationId xmlns:a16="http://schemas.microsoft.com/office/drawing/2014/main" id="{6E6AF29C-E0C4-0FA6-9B84-677348AC9E1F}"/>
              </a:ext>
            </a:extLst>
          </p:cNvPr>
          <p:cNvPicPr>
            <a:picLocks noChangeAspect="1"/>
          </p:cNvPicPr>
          <p:nvPr/>
        </p:nvPicPr>
        <p:blipFill>
          <a:blip r:embed="rId11"/>
          <a:stretch>
            <a:fillRect/>
          </a:stretch>
        </p:blipFill>
        <p:spPr>
          <a:xfrm>
            <a:off x="3350219" y="3619406"/>
            <a:ext cx="2286000" cy="2000250"/>
          </a:xfrm>
          <a:prstGeom prst="rect">
            <a:avLst/>
          </a:prstGeom>
        </p:spPr>
      </p:pic>
    </p:spTree>
    <p:extLst>
      <p:ext uri="{BB962C8B-B14F-4D97-AF65-F5344CB8AC3E}">
        <p14:creationId xmlns:p14="http://schemas.microsoft.com/office/powerpoint/2010/main" val="38886007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86DA1-804B-F43F-FDA4-E80A63BA56A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93F6BA4-2977-1E9D-0916-9D5976BD923C}"/>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70A3F7CC-22C6-62E9-C759-43E01B492FCF}"/>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FA69CA49-7F87-D66C-C0DF-83B022F687F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DE002FCB-4A23-2862-2B06-5AE34A1176D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7B748BF-E0BE-F478-CEB3-300B1DA54650}"/>
              </a:ext>
            </a:extLst>
          </p:cNvPr>
          <p:cNvSpPr txBox="1"/>
          <p:nvPr/>
        </p:nvSpPr>
        <p:spPr>
          <a:xfrm>
            <a:off x="901874" y="1497312"/>
            <a:ext cx="7416453" cy="1225977"/>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HOW TO HANDLE THESE RISKS</a:t>
            </a:r>
          </a:p>
          <a:p>
            <a:pPr algn="just">
              <a:spcAft>
                <a:spcPts val="200"/>
              </a:spcAft>
            </a:pPr>
            <a:r>
              <a:rPr lang="en-US" dirty="0">
                <a:latin typeface="Times New Roman" panose="02020603050405020304" pitchFamily="18" charset="0"/>
                <a:cs typeface="Times New Roman" panose="02020603050405020304" pitchFamily="18" charset="0"/>
              </a:rPr>
              <a:t>Risk management in the pantry onboard a ship should be proactive, systematic, and continuous to ensure food safety, reduce waste, and maintain smooth operations.</a:t>
            </a:r>
          </a:p>
        </p:txBody>
      </p:sp>
      <p:sp>
        <p:nvSpPr>
          <p:cNvPr id="3" name="Rectangle 2">
            <a:extLst>
              <a:ext uri="{FF2B5EF4-FFF2-40B4-BE49-F238E27FC236}">
                <a16:creationId xmlns:a16="http://schemas.microsoft.com/office/drawing/2014/main" id="{7502411A-03B6-EF26-95D2-C485A47FD7E4}"/>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5A1FB078-137F-DA7A-A531-D30CAA8130D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0F44610-6CFB-C9A2-A18D-1399A650351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10646C5-1A40-0D12-DC37-9E416BA3587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0469A95-DDFA-A0F9-DD95-6A9E15143E1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0BEF9B9-37C1-BCDF-A1B9-D998C245053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F64B0E2-527D-7B1E-9128-795FF91A0AC6}"/>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Title 5">
            <a:extLst>
              <a:ext uri="{FF2B5EF4-FFF2-40B4-BE49-F238E27FC236}">
                <a16:creationId xmlns:a16="http://schemas.microsoft.com/office/drawing/2014/main" id="{64997F26-B671-FCDC-42A7-4677B5B9E052}"/>
              </a:ext>
            </a:extLst>
          </p:cNvPr>
          <p:cNvSpPr>
            <a:spLocks noGrp="1"/>
          </p:cNvSpPr>
          <p:nvPr>
            <p:ph type="title"/>
          </p:nvPr>
        </p:nvSpPr>
        <p:spPr>
          <a:xfrm>
            <a:off x="628650" y="365127"/>
            <a:ext cx="7886700" cy="1171562"/>
          </a:xfrm>
        </p:spPr>
        <p:txBody>
          <a:bodyPr>
            <a:normAutofit/>
          </a:bodyPr>
          <a:lstStyle/>
          <a:p>
            <a:r>
              <a:rPr lang="en-US" sz="2400" b="1" dirty="0">
                <a:latin typeface="Times New Roman" panose="02020603050405020304" pitchFamily="18" charset="0"/>
                <a:cs typeface="Times New Roman" panose="02020603050405020304" pitchFamily="18" charset="0"/>
              </a:rPr>
              <a:t>3. PANTRY MANAGEMENT IN TIMES OF CRISIS</a:t>
            </a:r>
          </a:p>
        </p:txBody>
      </p:sp>
      <p:pic>
        <p:nvPicPr>
          <p:cNvPr id="5" name="Picture 4">
            <a:extLst>
              <a:ext uri="{FF2B5EF4-FFF2-40B4-BE49-F238E27FC236}">
                <a16:creationId xmlns:a16="http://schemas.microsoft.com/office/drawing/2014/main" id="{317CCAD5-0C2B-567D-40DE-34E58FC9D8BA}"/>
              </a:ext>
            </a:extLst>
          </p:cNvPr>
          <p:cNvPicPr>
            <a:picLocks noChangeAspect="1"/>
          </p:cNvPicPr>
          <p:nvPr/>
        </p:nvPicPr>
        <p:blipFill>
          <a:blip r:embed="rId11"/>
          <a:stretch>
            <a:fillRect/>
          </a:stretch>
        </p:blipFill>
        <p:spPr>
          <a:xfrm>
            <a:off x="2454965" y="2960022"/>
            <a:ext cx="3588025" cy="2796043"/>
          </a:xfrm>
          <a:prstGeom prst="rect">
            <a:avLst/>
          </a:prstGeom>
        </p:spPr>
      </p:pic>
    </p:spTree>
    <p:extLst>
      <p:ext uri="{BB962C8B-B14F-4D97-AF65-F5344CB8AC3E}">
        <p14:creationId xmlns:p14="http://schemas.microsoft.com/office/powerpoint/2010/main" val="12405788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7F67C-451A-9B80-CD86-112934C7E5E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068A939-72D8-7546-6119-A3C017002F8D}"/>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65DCC895-C450-C445-90E5-F9B2339E839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2D125DE-9DC3-2AEA-4BE0-5BCD4E27DE5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B3BFC23F-B244-CAED-DB06-746EF3DF22B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0AA98ED-4387-91B8-6998-70C51AF80079}"/>
              </a:ext>
            </a:extLst>
          </p:cNvPr>
          <p:cNvSpPr txBox="1"/>
          <p:nvPr/>
        </p:nvSpPr>
        <p:spPr>
          <a:xfrm>
            <a:off x="901874" y="1497312"/>
            <a:ext cx="7416453" cy="2359620"/>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HOW TO HANDLE THESE RISKS</a:t>
            </a:r>
          </a:p>
          <a:p>
            <a:pPr algn="just">
              <a:spcAft>
                <a:spcPts val="200"/>
              </a:spcAft>
            </a:pPr>
            <a:r>
              <a:rPr lang="en-US" dirty="0">
                <a:latin typeface="Times New Roman" panose="02020603050405020304" pitchFamily="18" charset="0"/>
                <a:cs typeface="Times New Roman" panose="02020603050405020304" pitchFamily="18" charset="0"/>
              </a:rPr>
              <a:t>Effective risk management in pantry operations begins with risk identification, which involves routinely evaluating potential threats such as food spoilage, contamination, equipment failure, stock shortages, and regulatory non-compliance. Identifying these risks requires close monitoring of storage conditions, expiry dates, supply chain reliability, and the overall efficiency of pantry systems.</a:t>
            </a:r>
          </a:p>
          <a:p>
            <a:pPr algn="just">
              <a:spcAft>
                <a:spcPts val="200"/>
              </a:spcAft>
            </a:pPr>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8C747B05-E953-4A2B-BA64-6AFD88BC600E}"/>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60561182-63B8-E299-9D95-10B82B06D69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BBC4EF9-1096-7192-00A3-4784BDB6FA0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4AC59CF-F9F9-B5AF-B99A-333E707A415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603873D-9625-BD57-A92E-ACBE853D816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85405A2-325E-A4B9-784D-00D24F61549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05A81AB-F6D9-7B87-ADDE-D4EC5C90B0DD}"/>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Title 5">
            <a:extLst>
              <a:ext uri="{FF2B5EF4-FFF2-40B4-BE49-F238E27FC236}">
                <a16:creationId xmlns:a16="http://schemas.microsoft.com/office/drawing/2014/main" id="{96D717D9-76C7-E96C-EA9C-F968313920EF}"/>
              </a:ext>
            </a:extLst>
          </p:cNvPr>
          <p:cNvSpPr>
            <a:spLocks noGrp="1"/>
          </p:cNvSpPr>
          <p:nvPr>
            <p:ph type="title"/>
          </p:nvPr>
        </p:nvSpPr>
        <p:spPr>
          <a:xfrm>
            <a:off x="628650" y="365127"/>
            <a:ext cx="7886700" cy="1171562"/>
          </a:xfrm>
        </p:spPr>
        <p:txBody>
          <a:bodyPr>
            <a:normAutofit/>
          </a:bodyPr>
          <a:lstStyle/>
          <a:p>
            <a:r>
              <a:rPr lang="en-US" sz="2400" b="1" dirty="0">
                <a:latin typeface="Times New Roman" panose="02020603050405020304" pitchFamily="18" charset="0"/>
                <a:cs typeface="Times New Roman" panose="02020603050405020304" pitchFamily="18" charset="0"/>
              </a:rPr>
              <a:t>3. PANTRY MANAGEMENT IN TIMES OF CRISIS</a:t>
            </a:r>
          </a:p>
        </p:txBody>
      </p:sp>
      <p:pic>
        <p:nvPicPr>
          <p:cNvPr id="2" name="Picture 1">
            <a:extLst>
              <a:ext uri="{FF2B5EF4-FFF2-40B4-BE49-F238E27FC236}">
                <a16:creationId xmlns:a16="http://schemas.microsoft.com/office/drawing/2014/main" id="{C871BC59-BC53-574A-D505-C6F1FE83F93C}"/>
              </a:ext>
            </a:extLst>
          </p:cNvPr>
          <p:cNvPicPr>
            <a:picLocks noChangeAspect="1"/>
          </p:cNvPicPr>
          <p:nvPr/>
        </p:nvPicPr>
        <p:blipFill>
          <a:blip r:embed="rId11"/>
          <a:stretch>
            <a:fillRect/>
          </a:stretch>
        </p:blipFill>
        <p:spPr>
          <a:xfrm>
            <a:off x="2484783" y="3607904"/>
            <a:ext cx="4199943" cy="2505359"/>
          </a:xfrm>
          <a:prstGeom prst="rect">
            <a:avLst/>
          </a:prstGeom>
        </p:spPr>
      </p:pic>
    </p:spTree>
    <p:extLst>
      <p:ext uri="{BB962C8B-B14F-4D97-AF65-F5344CB8AC3E}">
        <p14:creationId xmlns:p14="http://schemas.microsoft.com/office/powerpoint/2010/main" val="10549385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742FD-5DD7-9FD2-BD5F-59EB4EB8CC7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6D83351-C6D5-A128-E218-4E82736DA720}"/>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DB394D76-ABF1-6C3E-0324-81AC0949538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BA730783-113B-D2DE-3D38-1222BB720FC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9C1F5DB-023F-746B-110B-E39953962BE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7517082-A932-3B19-E013-873292B5CE8F}"/>
              </a:ext>
            </a:extLst>
          </p:cNvPr>
          <p:cNvSpPr txBox="1"/>
          <p:nvPr/>
        </p:nvSpPr>
        <p:spPr>
          <a:xfrm>
            <a:off x="901874" y="1497312"/>
            <a:ext cx="7416453" cy="2082621"/>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HOW TO HANDLE THESE RISKS</a:t>
            </a:r>
          </a:p>
          <a:p>
            <a:pPr algn="just">
              <a:spcAft>
                <a:spcPts val="200"/>
              </a:spcAft>
            </a:pPr>
            <a:r>
              <a:rPr lang="en-US" dirty="0">
                <a:latin typeface="Times New Roman" panose="02020603050405020304" pitchFamily="18" charset="0"/>
                <a:cs typeface="Times New Roman" panose="02020603050405020304" pitchFamily="18" charset="0"/>
              </a:rPr>
              <a:t>The next step is risk assessment. This means determining the likelihood and possible consequences of each risk. For instance, the failure of a refrigeration unit could result in the loss of a significant portion of perishable stock, while delayed food deliveries might disrupt planned meals, affecting crew nutrition and satisfaction.</a:t>
            </a:r>
          </a:p>
          <a:p>
            <a:pPr algn="just">
              <a:spcAft>
                <a:spcPts val="200"/>
              </a:spcAft>
            </a:pPr>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B58DEB6A-C9A6-01B5-6184-39F5B7D94682}"/>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DAAC0B1D-B74B-5690-D81E-B7115559B7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4DF148A-0379-759F-FF20-4BCE64A47F6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22594CB-CBFC-2B72-F6CF-EB3D48E506A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A7E50C8-AF2D-94AA-D9DB-9E9AB37D6F4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0E2EF85-9BD3-9978-925C-C5861221FC9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ADB5F14-FC5A-AA4F-1D07-D36EAA1DCAA1}"/>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Title 5">
            <a:extLst>
              <a:ext uri="{FF2B5EF4-FFF2-40B4-BE49-F238E27FC236}">
                <a16:creationId xmlns:a16="http://schemas.microsoft.com/office/drawing/2014/main" id="{59FA5805-C0B3-FBC7-4C72-C74D15B69503}"/>
              </a:ext>
            </a:extLst>
          </p:cNvPr>
          <p:cNvSpPr>
            <a:spLocks noGrp="1"/>
          </p:cNvSpPr>
          <p:nvPr>
            <p:ph type="title"/>
          </p:nvPr>
        </p:nvSpPr>
        <p:spPr>
          <a:xfrm>
            <a:off x="628650" y="365127"/>
            <a:ext cx="7886700" cy="1171562"/>
          </a:xfrm>
        </p:spPr>
        <p:txBody>
          <a:bodyPr>
            <a:normAutofit/>
          </a:bodyPr>
          <a:lstStyle/>
          <a:p>
            <a:r>
              <a:rPr lang="en-US" sz="2400" b="1" dirty="0">
                <a:latin typeface="Times New Roman" panose="02020603050405020304" pitchFamily="18" charset="0"/>
                <a:cs typeface="Times New Roman" panose="02020603050405020304" pitchFamily="18" charset="0"/>
              </a:rPr>
              <a:t>3. PANTRY MANAGEMENT IN TIMES OF CRISIS</a:t>
            </a:r>
          </a:p>
        </p:txBody>
      </p:sp>
      <p:pic>
        <p:nvPicPr>
          <p:cNvPr id="5" name="Picture 4">
            <a:extLst>
              <a:ext uri="{FF2B5EF4-FFF2-40B4-BE49-F238E27FC236}">
                <a16:creationId xmlns:a16="http://schemas.microsoft.com/office/drawing/2014/main" id="{FA0143FF-A998-DC30-1018-6830249550E1}"/>
              </a:ext>
            </a:extLst>
          </p:cNvPr>
          <p:cNvPicPr>
            <a:picLocks noChangeAspect="1"/>
          </p:cNvPicPr>
          <p:nvPr/>
        </p:nvPicPr>
        <p:blipFill>
          <a:blip r:embed="rId11"/>
          <a:stretch>
            <a:fillRect/>
          </a:stretch>
        </p:blipFill>
        <p:spPr>
          <a:xfrm>
            <a:off x="2613991" y="3528219"/>
            <a:ext cx="3955774" cy="2227846"/>
          </a:xfrm>
          <a:prstGeom prst="rect">
            <a:avLst/>
          </a:prstGeom>
        </p:spPr>
      </p:pic>
    </p:spTree>
    <p:extLst>
      <p:ext uri="{BB962C8B-B14F-4D97-AF65-F5344CB8AC3E}">
        <p14:creationId xmlns:p14="http://schemas.microsoft.com/office/powerpoint/2010/main" val="19240203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2EE3D-C45D-1FDC-A5A5-80F8A9F3B2E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EAB966E-F028-FB56-1817-0D586456EE31}"/>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6BD2E280-9378-30D2-813D-D5CA6CDC971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79906A5-B634-A234-B88B-5DDF8A0E010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EBEFEB28-1EDE-A524-1865-8DD39E508DC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7067B128-9C80-4B46-EF23-548A42267BC0}"/>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B2CCCDAD-696B-FA2D-0695-833C78B736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D8DD85B-FBC6-9AA1-8B0D-5D892E27E3A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8255F3A-3C08-9476-2ECA-00C0C52128B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DA5BB44-8177-A0E4-D7E8-DE9686CC3BD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BF90D7F-9632-3482-9111-A66819AC6E2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3FDB8F5-CDCD-2AD5-5B04-8B45D8792DCC}"/>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Title 5">
            <a:extLst>
              <a:ext uri="{FF2B5EF4-FFF2-40B4-BE49-F238E27FC236}">
                <a16:creationId xmlns:a16="http://schemas.microsoft.com/office/drawing/2014/main" id="{67B061C0-80B8-EED7-3044-6A31B313531A}"/>
              </a:ext>
            </a:extLst>
          </p:cNvPr>
          <p:cNvSpPr>
            <a:spLocks noGrp="1"/>
          </p:cNvSpPr>
          <p:nvPr>
            <p:ph type="title"/>
          </p:nvPr>
        </p:nvSpPr>
        <p:spPr>
          <a:xfrm>
            <a:off x="628650" y="365127"/>
            <a:ext cx="7886700" cy="1171562"/>
          </a:xfrm>
        </p:spPr>
        <p:txBody>
          <a:bodyPr>
            <a:normAutofit/>
          </a:bodyPr>
          <a:lstStyle/>
          <a:p>
            <a:r>
              <a:rPr lang="en-US" sz="2400" b="1" dirty="0">
                <a:latin typeface="Times New Roman" panose="02020603050405020304" pitchFamily="18" charset="0"/>
                <a:cs typeface="Times New Roman" panose="02020603050405020304" pitchFamily="18" charset="0"/>
              </a:rPr>
              <a:t>3. PANTRY MANAGEMENT IN TIMES OF CRISIS</a:t>
            </a:r>
          </a:p>
        </p:txBody>
      </p:sp>
      <p:pic>
        <p:nvPicPr>
          <p:cNvPr id="5" name="Picture 4">
            <a:extLst>
              <a:ext uri="{FF2B5EF4-FFF2-40B4-BE49-F238E27FC236}">
                <a16:creationId xmlns:a16="http://schemas.microsoft.com/office/drawing/2014/main" id="{059B8D53-9B45-2628-0B8C-8B0AD9AE5ACE}"/>
              </a:ext>
            </a:extLst>
          </p:cNvPr>
          <p:cNvPicPr>
            <a:picLocks noChangeAspect="1"/>
          </p:cNvPicPr>
          <p:nvPr/>
        </p:nvPicPr>
        <p:blipFill>
          <a:blip r:embed="rId11"/>
          <a:stretch>
            <a:fillRect/>
          </a:stretch>
        </p:blipFill>
        <p:spPr>
          <a:xfrm>
            <a:off x="2017643" y="1224789"/>
            <a:ext cx="4860235" cy="4822864"/>
          </a:xfrm>
          <a:prstGeom prst="rect">
            <a:avLst/>
          </a:prstGeom>
        </p:spPr>
      </p:pic>
    </p:spTree>
    <p:extLst>
      <p:ext uri="{BB962C8B-B14F-4D97-AF65-F5344CB8AC3E}">
        <p14:creationId xmlns:p14="http://schemas.microsoft.com/office/powerpoint/2010/main" val="26971642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75A54-779A-1182-DD68-3AA4635DAC5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B0CCA6D-5BB2-0327-36BC-6850E878F8F9}"/>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6D3D405D-E863-1A6C-D49F-B1EF2BDE50C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88DAAA0-4454-0BC6-A137-6F80B17608E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9600CD4-0AE9-BA94-EC9F-08BD7A26E9D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9AC8879-600A-B45A-9F6C-747F820D026A}"/>
              </a:ext>
            </a:extLst>
          </p:cNvPr>
          <p:cNvSpPr txBox="1"/>
          <p:nvPr/>
        </p:nvSpPr>
        <p:spPr>
          <a:xfrm>
            <a:off x="901874" y="1497312"/>
            <a:ext cx="7416453" cy="2636619"/>
          </a:xfrm>
          <a:prstGeom prst="rect">
            <a:avLst/>
          </a:prstGeom>
          <a:noFill/>
        </p:spPr>
        <p:txBody>
          <a:bodyPr wrap="square" rtlCol="0">
            <a:spAutoFit/>
          </a:bodyPr>
          <a:lstStyle/>
          <a:p>
            <a:pPr algn="just">
              <a:spcAft>
                <a:spcPts val="200"/>
              </a:spcAft>
            </a:pPr>
            <a:r>
              <a:rPr lang="en-US" dirty="0"/>
              <a:t>HOW TO HANDLE THESE RISKS</a:t>
            </a:r>
          </a:p>
          <a:p>
            <a:pPr algn="just">
              <a:spcAft>
                <a:spcPts val="200"/>
              </a:spcAft>
            </a:pPr>
            <a:r>
              <a:rPr lang="en-US" dirty="0"/>
              <a:t>To reduce these risks, preventive measures must be established. These include maintaining proper food storage practices—such as temperature control and first-in, first-out (FIFO) stock rotation—along with accurate inventory tracking. Regular staff training on hygiene, food handling, and safety protocols is essential. Additionally, critical equipment should have backup options, and maintaining reliable relationships with multiple suppliers can help mitigate disruptions in the food supply.</a:t>
            </a:r>
          </a:p>
          <a:p>
            <a:pPr algn="just">
              <a:spcAft>
                <a:spcPts val="200"/>
              </a:spcAft>
            </a:pPr>
            <a:endParaRPr lang="en-US" dirty="0"/>
          </a:p>
        </p:txBody>
      </p:sp>
      <p:sp>
        <p:nvSpPr>
          <p:cNvPr id="3" name="Rectangle 2">
            <a:extLst>
              <a:ext uri="{FF2B5EF4-FFF2-40B4-BE49-F238E27FC236}">
                <a16:creationId xmlns:a16="http://schemas.microsoft.com/office/drawing/2014/main" id="{2B8AB5F7-C49B-9430-FCDF-CC89B2325F6A}"/>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2DC187D8-43C6-A6D8-F65D-89AE4F91ADB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F9BCF32-3E8A-8193-FCAE-625432549C5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DB7E57F-9EFA-7C4F-3455-58502FD0A09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715964E-D7DA-458C-44F8-26DA9EA69AF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7B3B6B9-C207-643D-832D-6760F99FB2D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196E5B7-0CD8-1B55-99ED-16C4CBECF646}"/>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Title 5">
            <a:extLst>
              <a:ext uri="{FF2B5EF4-FFF2-40B4-BE49-F238E27FC236}">
                <a16:creationId xmlns:a16="http://schemas.microsoft.com/office/drawing/2014/main" id="{C3359786-43DF-0801-272C-D8FA304615BA}"/>
              </a:ext>
            </a:extLst>
          </p:cNvPr>
          <p:cNvSpPr>
            <a:spLocks noGrp="1"/>
          </p:cNvSpPr>
          <p:nvPr>
            <p:ph type="title"/>
          </p:nvPr>
        </p:nvSpPr>
        <p:spPr>
          <a:xfrm>
            <a:off x="628650" y="365127"/>
            <a:ext cx="7886700" cy="1171562"/>
          </a:xfrm>
        </p:spPr>
        <p:txBody>
          <a:bodyPr>
            <a:normAutofit/>
          </a:bodyPr>
          <a:lstStyle/>
          <a:p>
            <a:r>
              <a:rPr lang="en-US" sz="2400" b="1" dirty="0">
                <a:latin typeface="Times New Roman" panose="02020603050405020304" pitchFamily="18" charset="0"/>
                <a:cs typeface="Times New Roman" panose="02020603050405020304" pitchFamily="18" charset="0"/>
              </a:rPr>
              <a:t>3. PANTRY MANAGEMENT IN TIMES OF CRISIS</a:t>
            </a:r>
          </a:p>
        </p:txBody>
      </p:sp>
      <p:pic>
        <p:nvPicPr>
          <p:cNvPr id="2" name="Picture 1">
            <a:extLst>
              <a:ext uri="{FF2B5EF4-FFF2-40B4-BE49-F238E27FC236}">
                <a16:creationId xmlns:a16="http://schemas.microsoft.com/office/drawing/2014/main" id="{36B12D59-105B-17A8-FD35-57BE4A6D5BA1}"/>
              </a:ext>
            </a:extLst>
          </p:cNvPr>
          <p:cNvPicPr>
            <a:picLocks noChangeAspect="1"/>
          </p:cNvPicPr>
          <p:nvPr/>
        </p:nvPicPr>
        <p:blipFill>
          <a:blip r:embed="rId11"/>
          <a:stretch>
            <a:fillRect/>
          </a:stretch>
        </p:blipFill>
        <p:spPr>
          <a:xfrm>
            <a:off x="3108576" y="3970526"/>
            <a:ext cx="2600325" cy="1752600"/>
          </a:xfrm>
          <a:prstGeom prst="rect">
            <a:avLst/>
          </a:prstGeom>
        </p:spPr>
      </p:pic>
    </p:spTree>
    <p:extLst>
      <p:ext uri="{BB962C8B-B14F-4D97-AF65-F5344CB8AC3E}">
        <p14:creationId xmlns:p14="http://schemas.microsoft.com/office/powerpoint/2010/main" val="782965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110F2-7715-08AB-58C6-E4896C3CF7E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2076A8B-C673-B549-398A-35DA67F5FD7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5FF79B6-0A8F-C82E-F657-880976736A78}"/>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a:t>
            </a:r>
            <a:r>
              <a:rPr lang="en-US" sz="2400" b="1" dirty="0"/>
              <a:t>1.	QUALIFICATIONS AND RESPONSIBILITIES OF A PANTRY SUPERVISOR</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4AA53C3-CB67-9539-1756-9CC50438D99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DA8984C-D2B0-C1AD-C33B-7DC5C2E1E0C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977D9D2-2017-4E46-4A99-6FD12627810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73D5C7B-B3F2-AE70-F3DF-70D35D6C90FC}"/>
              </a:ext>
            </a:extLst>
          </p:cNvPr>
          <p:cNvSpPr txBox="1"/>
          <p:nvPr/>
        </p:nvSpPr>
        <p:spPr>
          <a:xfrm>
            <a:off x="800100" y="1497312"/>
            <a:ext cx="7467600" cy="1779974"/>
          </a:xfrm>
          <a:prstGeom prst="rect">
            <a:avLst/>
          </a:prstGeom>
          <a:noFill/>
        </p:spPr>
        <p:txBody>
          <a:bodyPr wrap="square" rtlCol="0">
            <a:spAutoFit/>
          </a:bodyPr>
          <a:lstStyle/>
          <a:p>
            <a:pPr algn="just">
              <a:spcAft>
                <a:spcPts val="20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 pantry supervisor onboard a ship plays a crucial role in managing cold kitchen operations, ensuring food quality, and maintaining hygiene standards. Essential qualifications and skills for this position include:</a:t>
            </a:r>
          </a:p>
          <a:p>
            <a:pPr algn="just">
              <a:spcAft>
                <a:spcPts val="20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	Culinary Education and Experience: A minimum of one year of vocational education in culinary arts or an equivalent certified apprenticeship program is preferred</a:t>
            </a:r>
          </a:p>
        </p:txBody>
      </p:sp>
      <p:sp>
        <p:nvSpPr>
          <p:cNvPr id="3" name="Rectangle 2">
            <a:extLst>
              <a:ext uri="{FF2B5EF4-FFF2-40B4-BE49-F238E27FC236}">
                <a16:creationId xmlns:a16="http://schemas.microsoft.com/office/drawing/2014/main" id="{6032511C-204D-0DC9-DEE4-47CFC903A841}"/>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D17450AE-1E23-63F9-11A6-4B49AE4C095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107BDF9-2A71-82AC-7C07-077F332BA22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6948F9E-4CAD-EE4B-599E-39FAE91D2A2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22B16EF-F787-448D-8226-64B5581B762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FF201F3-130F-65AF-3106-18BEB51A7B3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8CA5E9F-42BA-F94E-5EF8-697345C889C5}"/>
              </a:ext>
            </a:extLst>
          </p:cNvPr>
          <p:cNvPicPr>
            <a:picLocks noChangeAspect="1"/>
          </p:cNvPicPr>
          <p:nvPr/>
        </p:nvPicPr>
        <p:blipFill>
          <a:blip r:embed="rId10"/>
          <a:stretch>
            <a:fillRect/>
          </a:stretch>
        </p:blipFill>
        <p:spPr>
          <a:xfrm>
            <a:off x="7704595" y="0"/>
            <a:ext cx="1227464" cy="1224789"/>
          </a:xfrm>
          <a:prstGeom prst="rect">
            <a:avLst/>
          </a:prstGeom>
        </p:spPr>
      </p:pic>
      <p:pic>
        <p:nvPicPr>
          <p:cNvPr id="1026" name="Picture 2" descr="How a Food Bank Manager Spends His ...">
            <a:extLst>
              <a:ext uri="{FF2B5EF4-FFF2-40B4-BE49-F238E27FC236}">
                <a16:creationId xmlns:a16="http://schemas.microsoft.com/office/drawing/2014/main" id="{C098CE02-470F-2DCF-EF16-907A8D503A5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36304" y="3160644"/>
            <a:ext cx="5158409" cy="2887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3340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78126-AF58-C461-C581-5FE0D94FCBC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C8D5445-8E5D-1D9C-36FB-C79BD8B43C29}"/>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39CBC453-EAA3-248B-7F89-FB6C2A416224}"/>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A947A20B-A934-654A-8537-D0672784F59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A4455E4F-5134-46C3-B35D-F05A52C7350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F65E1E0-A3EF-31F9-1ABB-DC24185A53A9}"/>
              </a:ext>
            </a:extLst>
          </p:cNvPr>
          <p:cNvSpPr txBox="1"/>
          <p:nvPr/>
        </p:nvSpPr>
        <p:spPr>
          <a:xfrm>
            <a:off x="901874" y="1497312"/>
            <a:ext cx="7416453" cy="3190617"/>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HOW TO HANDLE THESE RISKS</a:t>
            </a:r>
          </a:p>
          <a:p>
            <a:pPr algn="just">
              <a:spcAft>
                <a:spcPts val="200"/>
              </a:spcAft>
            </a:pPr>
            <a:r>
              <a:rPr lang="en-US" dirty="0">
                <a:latin typeface="Times New Roman" panose="02020603050405020304" pitchFamily="18" charset="0"/>
                <a:cs typeface="Times New Roman" panose="02020603050405020304" pitchFamily="18" charset="0"/>
              </a:rPr>
              <a:t>Monitoring and control mechanisms are also essential. This can be achieved through the use of checklists, digital inventory management tools, and regular inspections or audits. Monitoring food waste, expiration dates, and pantry conditions helps in making informed decisions about purchasing and consumption, ultimately minimizing losses and inefficiencies.</a:t>
            </a:r>
          </a:p>
          <a:p>
            <a:pPr algn="just">
              <a:spcAft>
                <a:spcPts val="200"/>
              </a:spcAft>
            </a:pPr>
            <a:r>
              <a:rPr lang="en-US" dirty="0">
                <a:latin typeface="Times New Roman" panose="02020603050405020304" pitchFamily="18" charset="0"/>
                <a:cs typeface="Times New Roman" panose="02020603050405020304" pitchFamily="18" charset="0"/>
              </a:rPr>
              <a:t>Crisis preparedness is another vital aspect. Ships should have contingency plans for emergencies such as delayed provisioning, equipment breakdowns, or contamination incidents. These plans may include maintaining a reserve of non-perishable foods and having clear procedures in place for handling food safety events quickly and effectively.</a:t>
            </a:r>
          </a:p>
        </p:txBody>
      </p:sp>
      <p:sp>
        <p:nvSpPr>
          <p:cNvPr id="3" name="Rectangle 2">
            <a:extLst>
              <a:ext uri="{FF2B5EF4-FFF2-40B4-BE49-F238E27FC236}">
                <a16:creationId xmlns:a16="http://schemas.microsoft.com/office/drawing/2014/main" id="{90ACC83D-2F27-79AC-88E2-47A76CBB2AA9}"/>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FFE50122-5EAE-9F29-9358-2B5736EA6A5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755450F-4C20-0BD8-0BBF-CA68A19DC1B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03D9492-28DF-AB10-A4FB-212F6460E42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1311C0E-D3E8-6992-2C34-1C3AC264B94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F3B79C5-4362-6A71-DED5-5F26CD67CC3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549E8B6-B201-F3D4-F722-97F56655492A}"/>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Title 5">
            <a:extLst>
              <a:ext uri="{FF2B5EF4-FFF2-40B4-BE49-F238E27FC236}">
                <a16:creationId xmlns:a16="http://schemas.microsoft.com/office/drawing/2014/main" id="{818F97C3-25EA-B5E0-52FD-8D0DDD4B1646}"/>
              </a:ext>
            </a:extLst>
          </p:cNvPr>
          <p:cNvSpPr>
            <a:spLocks noGrp="1"/>
          </p:cNvSpPr>
          <p:nvPr>
            <p:ph type="title"/>
          </p:nvPr>
        </p:nvSpPr>
        <p:spPr>
          <a:xfrm>
            <a:off x="628650" y="365127"/>
            <a:ext cx="7886700" cy="1171562"/>
          </a:xfrm>
        </p:spPr>
        <p:txBody>
          <a:bodyPr>
            <a:normAutofit/>
          </a:bodyPr>
          <a:lstStyle/>
          <a:p>
            <a:r>
              <a:rPr lang="en-US" sz="2400" b="1" dirty="0">
                <a:latin typeface="Times New Roman" panose="02020603050405020304" pitchFamily="18" charset="0"/>
                <a:cs typeface="Times New Roman" panose="02020603050405020304" pitchFamily="18" charset="0"/>
              </a:rPr>
              <a:t>3. PANTRY MANAGEMENT IN TIMES OF CRISIS</a:t>
            </a:r>
          </a:p>
        </p:txBody>
      </p:sp>
    </p:spTree>
    <p:extLst>
      <p:ext uri="{BB962C8B-B14F-4D97-AF65-F5344CB8AC3E}">
        <p14:creationId xmlns:p14="http://schemas.microsoft.com/office/powerpoint/2010/main" val="7251575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D0CA5-39B9-C696-5345-4293F8BBE99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9683F23-2182-F6A1-3467-114D76C7C359}"/>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C5DAEDFC-7EEF-6B86-8141-C0B39AC9F62C}"/>
              </a:ext>
            </a:extLst>
          </p:cNvPr>
          <p:cNvGrpSpPr/>
          <p:nvPr/>
        </p:nvGrpSpPr>
        <p:grpSpPr>
          <a:xfrm>
            <a:off x="18646" y="154232"/>
            <a:ext cx="9144000" cy="6778058"/>
            <a:chOff x="0" y="93100"/>
            <a:chExt cx="9144000" cy="6778058"/>
          </a:xfrm>
        </p:grpSpPr>
        <p:sp>
          <p:nvSpPr>
            <p:cNvPr id="12" name="Rectangle 11">
              <a:extLst>
                <a:ext uri="{FF2B5EF4-FFF2-40B4-BE49-F238E27FC236}">
                  <a16:creationId xmlns:a16="http://schemas.microsoft.com/office/drawing/2014/main" id="{B69AEAB2-CBD8-1EC6-4137-BBE42C3B4E4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AD65BE66-CFDA-D7AD-6DF7-13B5DAC2952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6E693DA-70C1-5AF1-2DF3-D99520F011B6}"/>
              </a:ext>
            </a:extLst>
          </p:cNvPr>
          <p:cNvSpPr txBox="1"/>
          <p:nvPr/>
        </p:nvSpPr>
        <p:spPr>
          <a:xfrm>
            <a:off x="901874" y="1497312"/>
            <a:ext cx="7416453" cy="3190617"/>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HOW TO HANDLE THESE RISKS</a:t>
            </a:r>
          </a:p>
          <a:p>
            <a:pPr algn="just">
              <a:spcAft>
                <a:spcPts val="200"/>
              </a:spcAft>
            </a:pPr>
            <a:r>
              <a:rPr lang="en-US" dirty="0">
                <a:latin typeface="Times New Roman" panose="02020603050405020304" pitchFamily="18" charset="0"/>
                <a:cs typeface="Times New Roman" panose="02020603050405020304" pitchFamily="18" charset="0"/>
              </a:rPr>
              <a:t>Ensuring compliance and documentation supports both safety and accountability. Detailed records should be kept for inventory levels, temperature logs, food waste, and any corrective actions taken. These not only help meet legal and health standards but also prepare the vessel for regulatory audits.</a:t>
            </a:r>
          </a:p>
          <a:p>
            <a:pPr algn="just">
              <a:spcAft>
                <a:spcPts val="200"/>
              </a:spcAft>
            </a:pPr>
            <a:r>
              <a:rPr lang="en-US" dirty="0">
                <a:latin typeface="Times New Roman" panose="02020603050405020304" pitchFamily="18" charset="0"/>
                <a:cs typeface="Times New Roman" panose="02020603050405020304" pitchFamily="18" charset="0"/>
              </a:rPr>
              <a:t>Finally, a culture of continuous improvement should be encouraged. This involves analyzing data from past incidents or trends in food waste to refine pantry management practices. Regularly updating training programs and risk mitigation strategies ensures that the pantry operates efficiently, safely, and in line with best practices.</a:t>
            </a:r>
          </a:p>
        </p:txBody>
      </p:sp>
      <p:sp>
        <p:nvSpPr>
          <p:cNvPr id="3" name="Rectangle 2">
            <a:extLst>
              <a:ext uri="{FF2B5EF4-FFF2-40B4-BE49-F238E27FC236}">
                <a16:creationId xmlns:a16="http://schemas.microsoft.com/office/drawing/2014/main" id="{D1DE8F45-A32D-A269-D773-244948C2DA0A}"/>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581306BF-38C1-E0BA-8159-99B2F1F0D9B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5DBE7E5-5CE4-1210-737C-7BC670EB30A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81148E2-BB6B-C7CE-BA9A-8DE52D454F1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0439307-5055-C486-08D8-EF21124E6CE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4D8B6FB-47FE-D37E-1124-12EBE4CBD76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9485159-6B57-C543-8390-F5E28C9D0FF2}"/>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Title 5">
            <a:extLst>
              <a:ext uri="{FF2B5EF4-FFF2-40B4-BE49-F238E27FC236}">
                <a16:creationId xmlns:a16="http://schemas.microsoft.com/office/drawing/2014/main" id="{E86B7301-8E79-3892-69C9-73EC816DEDBE}"/>
              </a:ext>
            </a:extLst>
          </p:cNvPr>
          <p:cNvSpPr>
            <a:spLocks noGrp="1"/>
          </p:cNvSpPr>
          <p:nvPr>
            <p:ph type="title"/>
          </p:nvPr>
        </p:nvSpPr>
        <p:spPr>
          <a:xfrm>
            <a:off x="628650" y="365127"/>
            <a:ext cx="7886700" cy="1171562"/>
          </a:xfrm>
        </p:spPr>
        <p:txBody>
          <a:bodyPr>
            <a:normAutofit/>
          </a:bodyPr>
          <a:lstStyle/>
          <a:p>
            <a:r>
              <a:rPr lang="en-US" sz="2400" b="1" dirty="0">
                <a:latin typeface="Times New Roman" panose="02020603050405020304" pitchFamily="18" charset="0"/>
                <a:cs typeface="Times New Roman" panose="02020603050405020304" pitchFamily="18" charset="0"/>
              </a:rPr>
              <a:t>3. PANTRY MANAGEMENT IN TIMES OF CRISIS</a:t>
            </a:r>
          </a:p>
        </p:txBody>
      </p:sp>
    </p:spTree>
    <p:extLst>
      <p:ext uri="{BB962C8B-B14F-4D97-AF65-F5344CB8AC3E}">
        <p14:creationId xmlns:p14="http://schemas.microsoft.com/office/powerpoint/2010/main" val="21340229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19993-53CC-2E80-255C-2024B87C597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1CDAE96-E430-0313-AC0D-BC982575B714}"/>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0ACC7287-94D3-0976-2E45-19B216555205}"/>
              </a:ext>
            </a:extLst>
          </p:cNvPr>
          <p:cNvGrpSpPr/>
          <p:nvPr/>
        </p:nvGrpSpPr>
        <p:grpSpPr>
          <a:xfrm>
            <a:off x="18646" y="154232"/>
            <a:ext cx="9144000" cy="6778058"/>
            <a:chOff x="0" y="93100"/>
            <a:chExt cx="9144000" cy="6778058"/>
          </a:xfrm>
        </p:grpSpPr>
        <p:sp>
          <p:nvSpPr>
            <p:cNvPr id="12" name="Rectangle 11">
              <a:extLst>
                <a:ext uri="{FF2B5EF4-FFF2-40B4-BE49-F238E27FC236}">
                  <a16:creationId xmlns:a16="http://schemas.microsoft.com/office/drawing/2014/main" id="{A71EA795-F1C4-5D35-3D2B-A622B02AD92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B4398E90-59B8-06F3-271B-85E4D39B534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E98B5776-60DC-A5F0-4610-211CE4050C1E}"/>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7AE1EB94-70FA-732F-E642-3CE15B1F11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F624D55-241D-B26C-4ED3-882EF84D2F0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E709488-79F6-BEBA-35A4-1067974836B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B7D1E9E-14F7-B225-79BF-D0904269762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76E710A-7F66-33D3-3078-F9044D36146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866DCF6-5EA0-B83D-3A62-36326FFA0F8F}"/>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Title 5">
            <a:extLst>
              <a:ext uri="{FF2B5EF4-FFF2-40B4-BE49-F238E27FC236}">
                <a16:creationId xmlns:a16="http://schemas.microsoft.com/office/drawing/2014/main" id="{A399FE0E-06C7-E75B-CE90-0E7C9C1529B5}"/>
              </a:ext>
            </a:extLst>
          </p:cNvPr>
          <p:cNvSpPr>
            <a:spLocks noGrp="1"/>
          </p:cNvSpPr>
          <p:nvPr>
            <p:ph type="title"/>
          </p:nvPr>
        </p:nvSpPr>
        <p:spPr>
          <a:xfrm>
            <a:off x="628650" y="365127"/>
            <a:ext cx="7886700" cy="1171562"/>
          </a:xfrm>
        </p:spPr>
        <p:txBody>
          <a:bodyPr>
            <a:normAutofit/>
          </a:bodyPr>
          <a:lstStyle/>
          <a:p>
            <a:r>
              <a:rPr lang="en-US" sz="2400" b="1" dirty="0">
                <a:latin typeface="Times New Roman" panose="02020603050405020304" pitchFamily="18" charset="0"/>
                <a:cs typeface="Times New Roman" panose="02020603050405020304" pitchFamily="18" charset="0"/>
              </a:rPr>
              <a:t>3. PANTRY MANAGEMENT IN TIMES OF CRISIS</a:t>
            </a:r>
          </a:p>
        </p:txBody>
      </p:sp>
      <p:pic>
        <p:nvPicPr>
          <p:cNvPr id="5" name="Picture 4">
            <a:extLst>
              <a:ext uri="{FF2B5EF4-FFF2-40B4-BE49-F238E27FC236}">
                <a16:creationId xmlns:a16="http://schemas.microsoft.com/office/drawing/2014/main" id="{DE4FF950-7657-E355-1E83-5326E490AAC6}"/>
              </a:ext>
            </a:extLst>
          </p:cNvPr>
          <p:cNvPicPr>
            <a:picLocks noChangeAspect="1"/>
          </p:cNvPicPr>
          <p:nvPr/>
        </p:nvPicPr>
        <p:blipFill>
          <a:blip r:embed="rId11"/>
          <a:stretch>
            <a:fillRect/>
          </a:stretch>
        </p:blipFill>
        <p:spPr>
          <a:xfrm>
            <a:off x="0" y="854612"/>
            <a:ext cx="9144000" cy="5148775"/>
          </a:xfrm>
          <a:prstGeom prst="rect">
            <a:avLst/>
          </a:prstGeom>
        </p:spPr>
      </p:pic>
    </p:spTree>
    <p:extLst>
      <p:ext uri="{BB962C8B-B14F-4D97-AF65-F5344CB8AC3E}">
        <p14:creationId xmlns:p14="http://schemas.microsoft.com/office/powerpoint/2010/main" val="1853745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A7ABD-F98E-0EBA-A626-06FA6011B51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3FF5334-BD0B-03E9-3543-BE4490E9E151}"/>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9BB3A0BA-F3C9-FBBD-DC7D-DEAF8A6354B6}"/>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C2DA93A-C322-A64F-4331-81B4DD37A80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C60E811A-E7EB-D31F-F1EB-5D9B2AFEFF1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54B4731-F962-B461-BE06-7BD523EC985B}"/>
              </a:ext>
            </a:extLst>
          </p:cNvPr>
          <p:cNvSpPr txBox="1"/>
          <p:nvPr/>
        </p:nvSpPr>
        <p:spPr>
          <a:xfrm>
            <a:off x="901874" y="1497312"/>
            <a:ext cx="7416453" cy="4426853"/>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1.https://www.allcruisejobs.com/i46605/pantry-cook/</a:t>
            </a:r>
          </a:p>
          <a:p>
            <a:pPr algn="just">
              <a:spcAft>
                <a:spcPts val="200"/>
              </a:spcAft>
            </a:pPr>
            <a:r>
              <a:rPr lang="en-US" dirty="0">
                <a:latin typeface="Times New Roman" panose="02020603050405020304" pitchFamily="18" charset="0"/>
                <a:cs typeface="Times New Roman" panose="02020603050405020304" pitchFamily="18" charset="0"/>
              </a:rPr>
              <a:t>2.https://shipjobs.carnival.com/job/assistant-pantry-garde-manger/36</a:t>
            </a:r>
          </a:p>
          <a:p>
            <a:pPr algn="just">
              <a:spcAft>
                <a:spcPts val="200"/>
              </a:spcAft>
            </a:pPr>
            <a:r>
              <a:rPr lang="en-US" dirty="0">
                <a:latin typeface="Times New Roman" panose="02020603050405020304" pitchFamily="18" charset="0"/>
                <a:cs typeface="Times New Roman" panose="02020603050405020304" pitchFamily="18" charset="0"/>
              </a:rPr>
              <a:t>3.https://meridianrecruitments.com/2022/10/commis-12-baker-pantry/?utm</a:t>
            </a:r>
          </a:p>
          <a:p>
            <a:pPr algn="just">
              <a:spcAft>
                <a:spcPts val="200"/>
              </a:spcAft>
            </a:pPr>
            <a:r>
              <a:rPr lang="en-US" dirty="0">
                <a:latin typeface="Times New Roman" panose="02020603050405020304" pitchFamily="18" charset="0"/>
                <a:cs typeface="Times New Roman" panose="02020603050405020304" pitchFamily="18" charset="0"/>
              </a:rPr>
              <a:t>4.  </a:t>
            </a:r>
            <a:r>
              <a:rPr lang="en-US" dirty="0" err="1">
                <a:latin typeface="Times New Roman" panose="02020603050405020304" pitchFamily="18" charset="0"/>
                <a:cs typeface="Times New Roman" panose="02020603050405020304" pitchFamily="18" charset="0"/>
              </a:rPr>
              <a:t>Miorelli</a:t>
            </a:r>
            <a:r>
              <a:rPr lang="en-US" dirty="0">
                <a:latin typeface="Times New Roman" panose="02020603050405020304" pitchFamily="18" charset="0"/>
                <a:cs typeface="Times New Roman" panose="02020603050405020304" pitchFamily="18" charset="0"/>
              </a:rPr>
              <a:t>, J. (2014, October). Management Processes for a Large Passenger Ship Conversion. In SNAME Maritime Convention (p. D021S003R010). SNAME.</a:t>
            </a:r>
          </a:p>
          <a:p>
            <a:pPr algn="just">
              <a:spcAft>
                <a:spcPts val="200"/>
              </a:spcAft>
            </a:pPr>
            <a:r>
              <a:rPr lang="en-US" dirty="0">
                <a:latin typeface="Times New Roman" panose="02020603050405020304" pitchFamily="18" charset="0"/>
                <a:cs typeface="Times New Roman" panose="02020603050405020304" pitchFamily="18" charset="0"/>
              </a:rPr>
              <a:t>5. Certification of Ships’ Cooks Convention, 1946 (No. 69)</a:t>
            </a:r>
          </a:p>
          <a:p>
            <a:pPr algn="just">
              <a:spcAft>
                <a:spcPts val="200"/>
              </a:spcAft>
            </a:pPr>
            <a:r>
              <a:rPr lang="en-US" dirty="0">
                <a:latin typeface="Times New Roman" panose="02020603050405020304" pitchFamily="18" charset="0"/>
                <a:cs typeface="Times New Roman" panose="02020603050405020304" pitchFamily="18" charset="0"/>
              </a:rPr>
              <a:t>6.https://safetyculture.com/topics/inventory-management-system/inventory-audit/</a:t>
            </a:r>
          </a:p>
          <a:p>
            <a:pPr algn="just">
              <a:spcAft>
                <a:spcPts val="200"/>
              </a:spcAft>
            </a:pPr>
            <a:r>
              <a:rPr lang="en-US" dirty="0">
                <a:latin typeface="Times New Roman" panose="02020603050405020304" pitchFamily="18" charset="0"/>
                <a:cs typeface="Times New Roman" panose="02020603050405020304" pitchFamily="18" charset="0"/>
              </a:rPr>
              <a:t>7.https://www.linkedin.com/advice/1/what-best-ways-maintain-food-safety-standards-6qnff</a:t>
            </a:r>
          </a:p>
          <a:p>
            <a:pPr algn="just">
              <a:spcAft>
                <a:spcPts val="200"/>
              </a:spcAft>
            </a:pPr>
            <a:r>
              <a:rPr lang="en-US" dirty="0">
                <a:latin typeface="Times New Roman" panose="02020603050405020304" pitchFamily="18" charset="0"/>
                <a:cs typeface="Times New Roman" panose="02020603050405020304" pitchFamily="18" charset="0"/>
              </a:rPr>
              <a:t>8. Baum-Talmor, P., &amp; Şahin, Ç. E. (2024). Employment Practices, Cost Minimization, and Their Implications for Food Provisions and Seafarers’ Wellbeing on board Ships–A Qualitative Analysis. INQUIRY: The Journal of Health Care Organization, Provision, and Financing, 61, 00469580241229613.</a:t>
            </a:r>
          </a:p>
        </p:txBody>
      </p:sp>
      <p:sp>
        <p:nvSpPr>
          <p:cNvPr id="3" name="Rectangle 2">
            <a:extLst>
              <a:ext uri="{FF2B5EF4-FFF2-40B4-BE49-F238E27FC236}">
                <a16:creationId xmlns:a16="http://schemas.microsoft.com/office/drawing/2014/main" id="{B36CF51F-49A7-0801-D8C4-38E6CA3A74DE}"/>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3EC2ED02-0323-F976-6D2B-9C2BC6F814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33C95CF-5483-F143-09FF-722663B6732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C9385EC-FB0B-8C01-9F6C-39700419BD5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902CC02-BB15-4689-E87B-5678E2D2D03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D3FB37F-BD30-70F8-03AA-7DA0A5F848E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97F68CC-F738-C77B-EE68-7267BE1A9508}"/>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Title 5">
            <a:extLst>
              <a:ext uri="{FF2B5EF4-FFF2-40B4-BE49-F238E27FC236}">
                <a16:creationId xmlns:a16="http://schemas.microsoft.com/office/drawing/2014/main" id="{BA964DF5-A91B-D37A-9330-FD9DF3063588}"/>
              </a:ext>
            </a:extLst>
          </p:cNvPr>
          <p:cNvSpPr>
            <a:spLocks noGrp="1"/>
          </p:cNvSpPr>
          <p:nvPr>
            <p:ph type="title"/>
          </p:nvPr>
        </p:nvSpPr>
        <p:spPr>
          <a:xfrm>
            <a:off x="628650" y="365127"/>
            <a:ext cx="7886700" cy="1171562"/>
          </a:xfrm>
        </p:spPr>
        <p:txBody>
          <a:bodyPr>
            <a:normAutofit/>
          </a:bodyPr>
          <a:lstStyle/>
          <a:p>
            <a:r>
              <a:rPr lang="en-US" sz="2400" b="1" dirty="0">
                <a:latin typeface="Times New Roman" panose="02020603050405020304" pitchFamily="18" charset="0"/>
                <a:cs typeface="Times New Roman" panose="02020603050405020304" pitchFamily="18" charset="0"/>
              </a:rPr>
              <a:t>REFERENCES</a:t>
            </a:r>
          </a:p>
        </p:txBody>
      </p:sp>
    </p:spTree>
    <p:extLst>
      <p:ext uri="{BB962C8B-B14F-4D97-AF65-F5344CB8AC3E}">
        <p14:creationId xmlns:p14="http://schemas.microsoft.com/office/powerpoint/2010/main" val="10836539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7A9C1-768F-F692-478D-DC63E7795F8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C3CCEAA-D7FF-9C28-49F9-34F7FF6D7057}"/>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34109737-B36D-6ED2-FA91-7AA7DFF7554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A8AF2F85-169F-FDE6-781E-BA9588A9AF0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4E80F108-F1FF-1918-83BD-EDD978A0B5D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89C4FCA-EEFE-5504-0826-8C93C9623368}"/>
              </a:ext>
            </a:extLst>
          </p:cNvPr>
          <p:cNvSpPr txBox="1"/>
          <p:nvPr/>
        </p:nvSpPr>
        <p:spPr>
          <a:xfrm>
            <a:off x="901874" y="1497312"/>
            <a:ext cx="7416453" cy="4985980"/>
          </a:xfrm>
          <a:prstGeom prst="rect">
            <a:avLst/>
          </a:prstGeom>
          <a:noFill/>
        </p:spPr>
        <p:txBody>
          <a:bodyPr wrap="square" rtlCol="0">
            <a:spAutoFit/>
          </a:bodyPr>
          <a:lstStyle/>
          <a:p>
            <a:pPr marL="228600" algn="just">
              <a:buNone/>
            </a:pPr>
            <a:r>
              <a:rPr lang="en-US" sz="1800" dirty="0">
                <a:effectLst/>
                <a:latin typeface="Times New Roman" panose="02020603050405020304" pitchFamily="18" charset="0"/>
                <a:ea typeface="Times New Roman" panose="02020603050405020304" pitchFamily="18" charset="0"/>
              </a:rPr>
              <a:t>9. Jones, D. T. (1984). Food Hygiene Aboard Ship. In </a:t>
            </a:r>
            <a:r>
              <a:rPr lang="en-US" sz="1800" i="1" dirty="0">
                <a:effectLst/>
                <a:latin typeface="Times New Roman" panose="02020603050405020304" pitchFamily="18" charset="0"/>
                <a:ea typeface="Times New Roman" panose="02020603050405020304" pitchFamily="18" charset="0"/>
              </a:rPr>
              <a:t>Handbook of Nautical Medicine</a:t>
            </a:r>
            <a:r>
              <a:rPr lang="en-US" sz="1800" dirty="0">
                <a:effectLst/>
                <a:latin typeface="Times New Roman" panose="02020603050405020304" pitchFamily="18" charset="0"/>
                <a:ea typeface="Times New Roman" panose="02020603050405020304" pitchFamily="18" charset="0"/>
              </a:rPr>
              <a:t> (pp. 273-283). Berlin, Heidelberg: Springer Berlin Heidelberg.</a:t>
            </a:r>
          </a:p>
          <a:p>
            <a:pPr marL="228600" algn="just">
              <a:buNone/>
            </a:pPr>
            <a:endParaRPr lang="en-US" sz="2800" dirty="0">
              <a:effectLst/>
              <a:latin typeface="Times New Roman" panose="02020603050405020304" pitchFamily="18" charset="0"/>
              <a:ea typeface="Times New Roman" panose="02020603050405020304" pitchFamily="18" charset="0"/>
            </a:endParaRPr>
          </a:p>
          <a:p>
            <a:pPr marL="228600" algn="just">
              <a:buNone/>
            </a:pPr>
            <a:r>
              <a:rPr lang="en-US" sz="1800" dirty="0">
                <a:effectLst/>
                <a:latin typeface="Times New Roman" panose="02020603050405020304" pitchFamily="18" charset="0"/>
                <a:ea typeface="Times New Roman" panose="02020603050405020304" pitchFamily="18" charset="0"/>
              </a:rPr>
              <a:t>10. Lau, Y. Y., &amp; Yip, T. L. (2017). The procurement of food on board liner ships: the role of the International Labor Organization. </a:t>
            </a:r>
            <a:r>
              <a:rPr lang="en-US" sz="1800" i="1" dirty="0">
                <a:effectLst/>
                <a:latin typeface="Times New Roman" panose="02020603050405020304" pitchFamily="18" charset="0"/>
                <a:ea typeface="Times New Roman" panose="02020603050405020304" pitchFamily="18" charset="0"/>
              </a:rPr>
              <a:t>Journal of Shipping and Trade</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2</a:t>
            </a:r>
            <a:r>
              <a:rPr lang="en-US" sz="1800" dirty="0">
                <a:effectLst/>
                <a:latin typeface="Times New Roman" panose="02020603050405020304" pitchFamily="18" charset="0"/>
                <a:ea typeface="Times New Roman" panose="02020603050405020304" pitchFamily="18" charset="0"/>
              </a:rPr>
              <a:t>, 1-14.</a:t>
            </a:r>
          </a:p>
          <a:p>
            <a:pPr marL="228600" algn="just">
              <a:buNone/>
            </a:pPr>
            <a:endParaRPr lang="en-US" sz="2800" dirty="0">
              <a:effectLst/>
              <a:latin typeface="Times New Roman" panose="02020603050405020304" pitchFamily="18" charset="0"/>
              <a:ea typeface="Times New Roman" panose="02020603050405020304" pitchFamily="18" charset="0"/>
            </a:endParaRPr>
          </a:p>
          <a:p>
            <a:pPr marL="228600" algn="just">
              <a:buNone/>
            </a:pPr>
            <a:r>
              <a:rPr lang="en-US" sz="1800" dirty="0">
                <a:effectLst/>
                <a:latin typeface="Times New Roman" panose="02020603050405020304" pitchFamily="18" charset="0"/>
                <a:ea typeface="Times New Roman" panose="02020603050405020304" pitchFamily="18" charset="0"/>
              </a:rPr>
              <a:t>11. Seyhan, A., Bayraktar, M., &amp; Yüksel, O. (2024). The reliability evaluation of the deck machinery and galley equipment of a bulk carrier by utilizing the failure records. </a:t>
            </a:r>
            <a:r>
              <a:rPr lang="en-US" sz="1800" i="1" dirty="0">
                <a:effectLst/>
                <a:latin typeface="Times New Roman" panose="02020603050405020304" pitchFamily="18" charset="0"/>
                <a:ea typeface="Times New Roman" panose="02020603050405020304" pitchFamily="18" charset="0"/>
              </a:rPr>
              <a:t>Journal of Naval Sciences and Engineering</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20</a:t>
            </a:r>
            <a:r>
              <a:rPr lang="en-US" sz="1800" dirty="0">
                <a:effectLst/>
                <a:latin typeface="Times New Roman" panose="02020603050405020304" pitchFamily="18" charset="0"/>
                <a:ea typeface="Times New Roman" panose="02020603050405020304" pitchFamily="18" charset="0"/>
              </a:rPr>
              <a:t>(1), 43-65.</a:t>
            </a:r>
          </a:p>
          <a:p>
            <a:pPr marL="228600" algn="just">
              <a:buNone/>
            </a:pPr>
            <a:endParaRPr lang="en-US" sz="2800" dirty="0">
              <a:effectLst/>
              <a:latin typeface="Times New Roman" panose="02020603050405020304" pitchFamily="18" charset="0"/>
              <a:ea typeface="Times New Roman" panose="02020603050405020304" pitchFamily="18" charset="0"/>
            </a:endParaRPr>
          </a:p>
          <a:p>
            <a:pPr marL="228600" algn="just">
              <a:buNone/>
            </a:pPr>
            <a:r>
              <a:rPr lang="en-US" sz="1800" dirty="0">
                <a:effectLst/>
                <a:latin typeface="Times New Roman" panose="02020603050405020304" pitchFamily="18" charset="0"/>
                <a:ea typeface="Times New Roman" panose="02020603050405020304" pitchFamily="18" charset="0"/>
              </a:rPr>
              <a:t>12. Dotson, J. E. (1994). Safety regulations for galleys in mid-fourteenth-century Genoa: Some thoughts on medieval risk management. Journal of Medieval History, 20(4), 327-336.</a:t>
            </a:r>
            <a:endParaRPr lang="en-US" sz="2800" dirty="0">
              <a:effectLst/>
              <a:latin typeface="Times New Roman" panose="02020603050405020304" pitchFamily="18" charset="0"/>
              <a:ea typeface="Times New Roman" panose="02020603050405020304" pitchFamily="18" charset="0"/>
            </a:endParaRPr>
          </a:p>
          <a:p>
            <a:pPr algn="just">
              <a:spcAft>
                <a:spcPts val="200"/>
              </a:spcAft>
            </a:pPr>
            <a:endParaRPr lang="en-US" dirty="0"/>
          </a:p>
        </p:txBody>
      </p:sp>
      <p:sp>
        <p:nvSpPr>
          <p:cNvPr id="3" name="Rectangle 2">
            <a:extLst>
              <a:ext uri="{FF2B5EF4-FFF2-40B4-BE49-F238E27FC236}">
                <a16:creationId xmlns:a16="http://schemas.microsoft.com/office/drawing/2014/main" id="{C662366C-FEA2-7261-4134-86248B0E3F14}"/>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endPar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5AD80D41-8DE0-C22D-3C84-3EEBF38003F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3673383-AE70-552A-6846-B16ACA2768E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38C921C-530A-5C9B-A7A5-7DAD06D6833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D483020-4454-A395-34DB-A95499EAF4C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B1CD666-2EA6-E691-0BCF-8795D381A2C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D5A8F08-B069-F526-F412-4E17D915EEF2}"/>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Title 5">
            <a:extLst>
              <a:ext uri="{FF2B5EF4-FFF2-40B4-BE49-F238E27FC236}">
                <a16:creationId xmlns:a16="http://schemas.microsoft.com/office/drawing/2014/main" id="{61E7BD38-12F8-C197-A1B1-F69F5D45F6DA}"/>
              </a:ext>
            </a:extLst>
          </p:cNvPr>
          <p:cNvSpPr>
            <a:spLocks noGrp="1"/>
          </p:cNvSpPr>
          <p:nvPr>
            <p:ph type="title"/>
          </p:nvPr>
        </p:nvSpPr>
        <p:spPr>
          <a:xfrm>
            <a:off x="628650" y="365127"/>
            <a:ext cx="7886700" cy="1171562"/>
          </a:xfrm>
        </p:spPr>
        <p:txBody>
          <a:bodyPr>
            <a:normAutofit/>
          </a:bodyPr>
          <a:lstStyle/>
          <a:p>
            <a:r>
              <a:rPr lang="en-US" sz="2400" b="1" dirty="0">
                <a:latin typeface="Times New Roman" panose="02020603050405020304" pitchFamily="18" charset="0"/>
                <a:cs typeface="Times New Roman" panose="02020603050405020304" pitchFamily="18" charset="0"/>
              </a:rPr>
              <a:t>REFERENCES</a:t>
            </a:r>
          </a:p>
        </p:txBody>
      </p:sp>
    </p:spTree>
    <p:extLst>
      <p:ext uri="{BB962C8B-B14F-4D97-AF65-F5344CB8AC3E}">
        <p14:creationId xmlns:p14="http://schemas.microsoft.com/office/powerpoint/2010/main" val="587135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A7F9D-8EAD-C1E1-ECE5-5781FFDA26A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D2CE804-F46A-5FDE-58FA-2AF4ECC40AE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170F4C6-9E86-CE34-DE3C-8D67A2889524}"/>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a:t>
            </a:r>
            <a:r>
              <a:rPr lang="en-US" sz="2400" b="1" dirty="0"/>
              <a:t>1.	QUALIFICATIONS AND RESPONSIBILITIES OF A PANTRY SUPERVISOR</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FD3E336-4D76-2088-B387-1ED118C9047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7DDBFDB-9FC9-120D-9648-4C40EB36FA4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4676B73-B474-36BA-EBAE-3C897CF837C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4AC9FC2-860F-05A6-7FF3-1861091E11CB}"/>
              </a:ext>
            </a:extLst>
          </p:cNvPr>
          <p:cNvSpPr txBox="1"/>
          <p:nvPr/>
        </p:nvSpPr>
        <p:spPr>
          <a:xfrm>
            <a:off x="800100" y="1497312"/>
            <a:ext cx="7467600" cy="3970318"/>
          </a:xfrm>
          <a:prstGeom prst="rect">
            <a:avLst/>
          </a:prstGeom>
          <a:noFill/>
        </p:spPr>
        <p:txBody>
          <a:bodyPr wrap="square" rtlCol="0">
            <a:spAutoFit/>
          </a:bodyPr>
          <a:lstStyle/>
          <a:p>
            <a:pPr lvl="0"/>
            <a:r>
              <a:rPr lang="en-US" sz="1800" b="1" dirty="0">
                <a:effectLst/>
                <a:latin typeface="+mj-lt"/>
                <a:ea typeface="Arial" panose="020B0604020202020204" pitchFamily="34" charset="0"/>
              </a:rPr>
              <a:t>•	</a:t>
            </a:r>
            <a:r>
              <a:rPr lang="en-US" b="1" dirty="0">
                <a:latin typeface="Times New Roman" panose="02020603050405020304" pitchFamily="18" charset="0"/>
                <a:cs typeface="Times New Roman" panose="02020603050405020304" pitchFamily="18" charset="0"/>
              </a:rPr>
              <a:t>Management and Leadership Abilities</a:t>
            </a:r>
            <a:r>
              <a:rPr lang="en-US" dirty="0">
                <a:latin typeface="Times New Roman" panose="02020603050405020304" pitchFamily="18" charset="0"/>
                <a:cs typeface="Times New Roman" panose="02020603050405020304" pitchFamily="18" charset="0"/>
              </a:rPr>
              <a:t>: Strong skills in management, communication, problem-solving, and interpersonal relations are crucial for effectively supervising pantry staff and ensuring smooth operations. </a:t>
            </a:r>
            <a:r>
              <a:rPr lang="en-US" u="sng" dirty="0">
                <a:latin typeface="Times New Roman" panose="02020603050405020304" pitchFamily="18" charset="0"/>
                <a:cs typeface="Times New Roman" panose="02020603050405020304" pitchFamily="18" charset="0"/>
                <a:hlinkClick r:id="rId5"/>
              </a:rPr>
              <a:t>https://www.allcruisejobs.com/i46605/pantry-cook/</a:t>
            </a:r>
            <a:endParaRPr lang="en-US" dirty="0">
              <a:latin typeface="Times New Roman" panose="02020603050405020304" pitchFamily="18" charset="0"/>
              <a:cs typeface="Times New Roman" panose="02020603050405020304" pitchFamily="18" charset="0"/>
            </a:endParaRPr>
          </a:p>
          <a:p>
            <a:pPr lvl="0"/>
            <a:r>
              <a:rPr lang="en-US" b="1" dirty="0">
                <a:latin typeface="Times New Roman" panose="02020603050405020304" pitchFamily="18" charset="0"/>
                <a:cs typeface="Times New Roman" panose="02020603050405020304" pitchFamily="18" charset="0"/>
              </a:rPr>
              <a:t>Compliance with Hygiene and Safety Standards</a:t>
            </a:r>
            <a:r>
              <a:rPr lang="en-US" dirty="0">
                <a:latin typeface="Times New Roman" panose="02020603050405020304" pitchFamily="18" charset="0"/>
                <a:cs typeface="Times New Roman" panose="02020603050405020304" pitchFamily="18" charset="0"/>
              </a:rPr>
              <a:t>: The Ability to follow proper hygiene practices and maintain high levels of personal cleanliness is essential. Adherence to sanitation and food handling guidelines as required by the company, USPH, and HACCP is </a:t>
            </a:r>
            <a:r>
              <a:rPr lang="en-US" dirty="0" err="1">
                <a:latin typeface="Times New Roman" panose="02020603050405020304" pitchFamily="18" charset="0"/>
                <a:cs typeface="Times New Roman" panose="02020603050405020304" pitchFamily="18" charset="0"/>
              </a:rPr>
              <a:t>mandatory.https</a:t>
            </a:r>
            <a:r>
              <a:rPr lang="en-US" dirty="0">
                <a:latin typeface="Times New Roman" panose="02020603050405020304" pitchFamily="18" charset="0"/>
                <a:cs typeface="Times New Roman" panose="02020603050405020304" pitchFamily="18" charset="0"/>
              </a:rPr>
              <a:t>://shipjobs.carnival.com/job/assistant-pantry-</a:t>
            </a:r>
            <a:r>
              <a:rPr lang="en-US" dirty="0" err="1">
                <a:latin typeface="Times New Roman" panose="02020603050405020304" pitchFamily="18" charset="0"/>
                <a:cs typeface="Times New Roman" panose="02020603050405020304" pitchFamily="18" charset="0"/>
              </a:rPr>
              <a:t>garde</a:t>
            </a:r>
            <a:r>
              <a:rPr lang="en-US" dirty="0">
                <a:latin typeface="Times New Roman" panose="02020603050405020304" pitchFamily="18" charset="0"/>
                <a:cs typeface="Times New Roman" panose="02020603050405020304" pitchFamily="18" charset="0"/>
              </a:rPr>
              <a:t>-manger/36</a:t>
            </a:r>
          </a:p>
          <a:p>
            <a:pPr lvl="0"/>
            <a:r>
              <a:rPr lang="en-US" b="1" dirty="0">
                <a:latin typeface="Times New Roman" panose="02020603050405020304" pitchFamily="18" charset="0"/>
                <a:cs typeface="Times New Roman" panose="02020603050405020304" pitchFamily="18" charset="0"/>
              </a:rPr>
              <a:t>Adaptability and Team Collaboration</a:t>
            </a:r>
            <a:r>
              <a:rPr lang="en-US" dirty="0">
                <a:latin typeface="Times New Roman" panose="02020603050405020304" pitchFamily="18" charset="0"/>
                <a:cs typeface="Times New Roman" panose="02020603050405020304" pitchFamily="18" charset="0"/>
              </a:rPr>
              <a:t>: Willingness to adapt to various situations, quick thinking, resourcefulness, and the ability to work collaboratively with a diverse team are important for ensuring smooth operations onboard. </a:t>
            </a:r>
            <a:r>
              <a:rPr lang="en-US" u="sng" dirty="0">
                <a:latin typeface="Times New Roman" panose="02020603050405020304" pitchFamily="18" charset="0"/>
                <a:cs typeface="Times New Roman" panose="02020603050405020304" pitchFamily="18" charset="0"/>
                <a:hlinkClick r:id="rId6"/>
              </a:rPr>
              <a:t>https://meridianrecruitments.com/2022/10/commis-12-baker-pantry/?utm</a:t>
            </a:r>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D71D46A5-8D32-4CE8-F5D3-67E8D3E0A259}"/>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28486842-477D-097E-0D13-12B21F04081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64D8C9E-68B9-2B2C-3F32-2FD3A5E64BDD}"/>
              </a:ext>
            </a:extLst>
          </p:cNvPr>
          <p:cNvPicPr>
            <a:picLocks noChangeAspect="1"/>
          </p:cNvPicPr>
          <p:nvPr/>
        </p:nvPicPr>
        <p:blipFill>
          <a:blip r:embed="rId8"/>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6648C77-DC86-9B1C-6BDD-1EFF497E17BC}"/>
              </a:ext>
            </a:extLst>
          </p:cNvPr>
          <p:cNvPicPr>
            <a:picLocks noChangeAspect="1"/>
          </p:cNvPicPr>
          <p:nvPr/>
        </p:nvPicPr>
        <p:blipFill>
          <a:blip r:embed="rId9"/>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85D50A2-0A01-00D8-5234-976154F8AE0D}"/>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6203E0C-F9E3-6479-013F-E28AB56D8EBD}"/>
              </a:ext>
            </a:extLst>
          </p:cNvPr>
          <p:cNvPicPr>
            <a:picLocks noChangeAspect="1"/>
          </p:cNvPicPr>
          <p:nvPr/>
        </p:nvPicPr>
        <p:blipFill>
          <a:blip r:embed="rId11"/>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1DD2E67-D911-1B5B-6B00-223102E3C5B4}"/>
              </a:ext>
            </a:extLst>
          </p:cNvPr>
          <p:cNvPicPr>
            <a:picLocks noChangeAspect="1"/>
          </p:cNvPicPr>
          <p:nvPr/>
        </p:nvPicPr>
        <p:blipFill>
          <a:blip r:embed="rId12"/>
          <a:stretch>
            <a:fillRect/>
          </a:stretch>
        </p:blipFill>
        <p:spPr>
          <a:xfrm>
            <a:off x="7704595" y="0"/>
            <a:ext cx="1227464" cy="1224789"/>
          </a:xfrm>
          <a:prstGeom prst="rect">
            <a:avLst/>
          </a:prstGeom>
        </p:spPr>
      </p:pic>
    </p:spTree>
    <p:extLst>
      <p:ext uri="{BB962C8B-B14F-4D97-AF65-F5344CB8AC3E}">
        <p14:creationId xmlns:p14="http://schemas.microsoft.com/office/powerpoint/2010/main" val="3645337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EFC56-2C1F-9097-D564-15107E88563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8A5297A-1EBC-1AF2-EB15-0D4CC9D8692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BABA179-1618-860D-2853-11A605E3942B}"/>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1.2	CORE RESPONSIBILITIES AND DAILY OPERATIONS</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5819752-E637-9E80-6EAF-D2A2FF01219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12F5F0A-1A85-F428-B909-BE57D011DD4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B7E62C03-F88B-71AE-A937-580D4C2D5B7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46261D5-EB7A-8F6D-2333-FD5A99D9B82B}"/>
              </a:ext>
            </a:extLst>
          </p:cNvPr>
          <p:cNvSpPr txBox="1"/>
          <p:nvPr/>
        </p:nvSpPr>
        <p:spPr>
          <a:xfrm>
            <a:off x="523875" y="1571602"/>
            <a:ext cx="7743825" cy="4349909"/>
          </a:xfrm>
          <a:prstGeom prst="rect">
            <a:avLst/>
          </a:prstGeom>
          <a:noFill/>
        </p:spPr>
        <p:txBody>
          <a:bodyPr wrap="square" rtlCol="0">
            <a:spAutoFit/>
          </a:bodyPr>
          <a:lstStyle/>
          <a:p>
            <a:pPr algn="just">
              <a:spcAft>
                <a:spcPts val="200"/>
              </a:spcAft>
            </a:pPr>
            <a:r>
              <a:rPr lang="en-US" sz="1800" b="1" dirty="0">
                <a:effectLst/>
                <a:latin typeface="+mj-lt"/>
                <a:ea typeface="Arial" panose="020B0604020202020204" pitchFamily="34" charset="0"/>
              </a:rPr>
              <a:t>		</a:t>
            </a:r>
            <a:r>
              <a:rPr lang="en-US" sz="1800" b="1" dirty="0">
                <a:effectLst/>
                <a:latin typeface="Times New Roman" panose="02020603050405020304" pitchFamily="18" charset="0"/>
                <a:ea typeface="Arial" panose="020B0604020202020204" pitchFamily="34" charset="0"/>
                <a:cs typeface="Times New Roman" panose="02020603050405020304" pitchFamily="18" charset="0"/>
              </a:rPr>
              <a:t>Inventory Management</a:t>
            </a:r>
          </a:p>
          <a:p>
            <a:pPr algn="just">
              <a:spcAft>
                <a:spcPts val="200"/>
              </a:spcAft>
            </a:pPr>
            <a:r>
              <a:rPr lang="en-US" sz="1800" b="1" dirty="0">
                <a:effectLst/>
                <a:latin typeface="Times New Roman" panose="02020603050405020304" pitchFamily="18" charset="0"/>
                <a:ea typeface="Arial" panose="020B0604020202020204" pitchFamily="34" charset="0"/>
                <a:cs typeface="Times New Roman" panose="02020603050405020304" pitchFamily="18" charset="0"/>
              </a:rPr>
              <a:t> Overseeing the receipt, storage, and organization of food items to ensure adequate stock levels and minimize waste. </a:t>
            </a:r>
          </a:p>
          <a:p>
            <a:pPr algn="just">
              <a:spcAft>
                <a:spcPts val="20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Cycle Counts Cycle counts can be seen as dividing your inventory into different subsets. These subsets are then audited regularly and at different times. This allows companies to conduct regular audits of all their items without disrupting daily operations.</a:t>
            </a:r>
          </a:p>
          <a:p>
            <a:pPr algn="just">
              <a:spcAft>
                <a:spcPts val="20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Perpetual Audits Perpetual Audits consist of real-time data tracking of a company's inventory. Typically, this is done using advanced software that constantly and consistently tracks items in your inventory. This way, you always have a reliable count of the items in your inventory.</a:t>
            </a:r>
          </a:p>
          <a:p>
            <a:pPr algn="just">
              <a:spcAft>
                <a:spcPts val="20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Periodic Audits As the name suggests, these audits are conducted on a regular and periodic basis, usually every few weeks or months. This involves a comprehensive audit of all inventory items and usually disrupts workflows for a few hours. However, it provides businesses with a comprehensive view of their inventory. </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F33C4A11-AFEC-9F7B-191C-DFADF79E5B6B}"/>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B27BB79C-A514-4242-0955-771086FBC4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2EA9D80-0B68-FF10-DD88-88778E8FB51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CFD1BC3-2B99-B141-998E-34E1B5BD98E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AB2D09F-F41D-279C-514D-1E7F425C495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EAA1BB9-8E57-626A-E28A-658A2617200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BB0FDDB-D785-AE62-1529-0EC6E471A000}"/>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477504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1C81B-0A66-6CCF-85D9-40B28DBE748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B343575-BF97-FB81-4854-49284174C1A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9B8300F-0C38-A694-EACA-7F6340046F1B}"/>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1.2  </a:t>
            </a:r>
            <a:r>
              <a:rPr lang="en-US" sz="2400" b="1" dirty="0"/>
              <a:t>CORE RESPONSIBILITIES AND DAILY OPERATIONS</a:t>
            </a:r>
            <a:br>
              <a:rPr lang="en-US" sz="2400" b="1"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5E0B6ED-9642-27BC-4D81-9BD7471AA3A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15AF858-33C7-DBAF-7B1C-0D5FF803C21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CA7F8A93-D737-38A3-A84A-0AB70E300B7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13AA195-9DC5-C5DC-7B73-2AB00144542E}"/>
              </a:ext>
            </a:extLst>
          </p:cNvPr>
          <p:cNvSpPr txBox="1"/>
          <p:nvPr/>
        </p:nvSpPr>
        <p:spPr>
          <a:xfrm>
            <a:off x="764088" y="1571602"/>
            <a:ext cx="7503612" cy="1831271"/>
          </a:xfrm>
          <a:prstGeom prst="rect">
            <a:avLst/>
          </a:prstGeom>
          <a:noFill/>
        </p:spPr>
        <p:txBody>
          <a:bodyPr wrap="square" rtlCol="0">
            <a:spAutoFit/>
          </a:bodyPr>
          <a:lstStyle/>
          <a:p>
            <a:pPr algn="just">
              <a:spcAft>
                <a:spcPts val="20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Food Safety and Compliance: Ensuring all food handling and storage practices comply with health and safety regulations. This involves monitoring expiration dates, proper stock rotation, and maintaining a clean and sanitary environment.</a:t>
            </a:r>
          </a:p>
          <a:p>
            <a:pPr algn="just">
              <a:spcAft>
                <a:spcPts val="200"/>
              </a:spcAft>
            </a:pPr>
            <a:endParaRPr lang="en-US" b="1" dirty="0">
              <a:latin typeface="+mj-lt"/>
              <a:ea typeface="Arial" panose="020B0604020202020204" pitchFamily="34" charset="0"/>
            </a:endParaRPr>
          </a:p>
          <a:p>
            <a:pPr algn="just">
              <a:spcAft>
                <a:spcPts val="200"/>
              </a:spcAft>
            </a:pPr>
            <a:endParaRPr lang="en-US" sz="1800" b="1" dirty="0">
              <a:effectLst/>
              <a:latin typeface="+mj-lt"/>
              <a:ea typeface="Arial" panose="020B0604020202020204" pitchFamily="34" charset="0"/>
            </a:endParaRPr>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C7D75B32-3FDE-F735-AC01-899CC1F3B1F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5D72B011-E60E-F3B7-69D5-8DBC973EA66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64AF956-0757-F911-B21B-9B12EBC3C57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DA99404-0872-3C3F-FB14-142C3C1D141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2D6084C-9B91-AEB1-63F5-63619676AFD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8921E3C-22F3-9660-ADC9-B6260192A8D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44E3781-0070-7B05-738C-DFBDC0A33031}"/>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2040B0E3-4320-69E1-7F5A-E8244F7DCABA}"/>
              </a:ext>
            </a:extLst>
          </p:cNvPr>
          <p:cNvPicPr>
            <a:picLocks noChangeAspect="1"/>
          </p:cNvPicPr>
          <p:nvPr/>
        </p:nvPicPr>
        <p:blipFill>
          <a:blip r:embed="rId11"/>
          <a:stretch>
            <a:fillRect/>
          </a:stretch>
        </p:blipFill>
        <p:spPr>
          <a:xfrm>
            <a:off x="2330246" y="2871020"/>
            <a:ext cx="4532670" cy="2786496"/>
          </a:xfrm>
          <a:prstGeom prst="rect">
            <a:avLst/>
          </a:prstGeom>
        </p:spPr>
      </p:pic>
    </p:spTree>
    <p:extLst>
      <p:ext uri="{BB962C8B-B14F-4D97-AF65-F5344CB8AC3E}">
        <p14:creationId xmlns:p14="http://schemas.microsoft.com/office/powerpoint/2010/main" val="2996147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1D0EF-A13C-C023-367B-CDBD2A22B90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59439DE-3983-F5C6-FCE0-01851875CF8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EB96A0F-C3D0-C327-6E68-08110443486D}"/>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1.2  </a:t>
            </a:r>
            <a:r>
              <a:rPr lang="en-US" sz="2400" b="1" dirty="0"/>
              <a:t>CORE RESPONSIBILITIES AND DAILY OPERATIONS</a:t>
            </a:r>
            <a:br>
              <a:rPr lang="en-US" sz="2400" b="1"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8E615F3-693D-D375-4350-DEF637AB16E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8581F64-0E33-E43E-5E25-607086EA8BB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C3896319-EC35-918A-2BCF-7C01078358B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6C2ADE15-E7A7-2ABF-42E8-129EECD8B612}"/>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PANTRY MANAGEMENT</a:t>
            </a:r>
          </a:p>
        </p:txBody>
      </p:sp>
      <p:pic>
        <p:nvPicPr>
          <p:cNvPr id="25" name="Picture 24">
            <a:extLst>
              <a:ext uri="{FF2B5EF4-FFF2-40B4-BE49-F238E27FC236}">
                <a16:creationId xmlns:a16="http://schemas.microsoft.com/office/drawing/2014/main" id="{6367162A-7165-C482-4404-51AAE87D54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60A3912-FB47-9C3E-8C02-23B01373D7E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C92C928-ABAA-3933-FA60-C801311E70C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8461EBD-912D-DE73-B82A-D1D8DC0C567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F355CF6-97CE-C9A1-52BE-F7A0C21203B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2B6DCC0-27E6-6984-B1D8-274820567DAF}"/>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Picture 5">
            <a:extLst>
              <a:ext uri="{FF2B5EF4-FFF2-40B4-BE49-F238E27FC236}">
                <a16:creationId xmlns:a16="http://schemas.microsoft.com/office/drawing/2014/main" id="{F26E7CBA-8F78-8AA4-BC14-A76982A2E7AF}"/>
              </a:ext>
            </a:extLst>
          </p:cNvPr>
          <p:cNvPicPr>
            <a:picLocks noChangeAspect="1"/>
          </p:cNvPicPr>
          <p:nvPr/>
        </p:nvPicPr>
        <p:blipFill>
          <a:blip r:embed="rId11"/>
          <a:stretch>
            <a:fillRect/>
          </a:stretch>
        </p:blipFill>
        <p:spPr>
          <a:xfrm>
            <a:off x="1818969" y="1497313"/>
            <a:ext cx="6027174" cy="4057914"/>
          </a:xfrm>
          <a:prstGeom prst="rect">
            <a:avLst/>
          </a:prstGeom>
        </p:spPr>
      </p:pic>
    </p:spTree>
    <p:extLst>
      <p:ext uri="{BB962C8B-B14F-4D97-AF65-F5344CB8AC3E}">
        <p14:creationId xmlns:p14="http://schemas.microsoft.com/office/powerpoint/2010/main" val="6096670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2326</TotalTime>
  <Words>5283</Words>
  <Application>Microsoft Office PowerPoint</Application>
  <PresentationFormat>On-screen Show (4:3)</PresentationFormat>
  <Paragraphs>413</Paragraphs>
  <Slides>54</Slides>
  <Notes>54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Arial</vt:lpstr>
      <vt:lpstr>Calibri</vt:lpstr>
      <vt:lpstr>Calibri Light</vt:lpstr>
      <vt:lpstr>CharterBT-Roman</vt:lpstr>
      <vt:lpstr>coranto-2</vt:lpstr>
      <vt:lpstr>Times New Roman</vt:lpstr>
      <vt:lpstr>Office Theme</vt:lpstr>
      <vt:lpstr>MARitime Soft Skills for Onboard Healthy Nutrition and CULinary Arts in Seagoing Services – CUL-MAR-Skills</vt:lpstr>
      <vt:lpstr>Learning outcomes of the course </vt:lpstr>
      <vt:lpstr>Content of the course </vt:lpstr>
      <vt:lpstr>1. COURSE OVERVIEW </vt:lpstr>
      <vt:lpstr>1. 1. QUALIFICATIONS AND RESPONSIBILITIES OF A PANTRY SUPERVISOR </vt:lpstr>
      <vt:lpstr>1. 1. QUALIFICATIONS AND RESPONSIBILITIES OF A PANTRY SUPERVISOR </vt:lpstr>
      <vt:lpstr>1.2 CORE RESPONSIBILITIES AND DAILY OPERATIONS </vt:lpstr>
      <vt:lpstr>1.2  CORE RESPONSIBILITIES AND DAILY OPERATIONS  </vt:lpstr>
      <vt:lpstr>1.2  CORE RESPONSIBILITIES AND DAILY OPERATIONS  </vt:lpstr>
      <vt:lpstr>1.2 CORE RESPONSIBILITIES AND DAILY OPERATIONS  </vt:lpstr>
      <vt:lpstr>1.2 CORE RESPONSIBILITIES AND DAILY OPERATIONS  </vt:lpstr>
      <vt:lpstr>1.2 CORE RESPONSIBILITIES AND DAILY OPERATIONS  </vt:lpstr>
      <vt:lpstr>1.3 COPING WITH CHALLENGES POSED BY COSTS </vt:lpstr>
      <vt:lpstr>1.3 COPING WITH CHALLENGES POSED BY COSTS </vt:lpstr>
      <vt:lpstr>1.3 COPING WITH CHALLENGES POSED BY COSTS </vt:lpstr>
      <vt:lpstr>1.3 COPING WITH CHALLENGES POSED BY COSTS </vt:lpstr>
      <vt:lpstr>1.3 COPING WITH CHALLENGES POSED BY COSTS </vt:lpstr>
      <vt:lpstr>1.3 COPING WITH CHALLENGES POSED BY COSTS </vt:lpstr>
      <vt:lpstr>1.3 COPING WITH CHALLENGES POSED BY COSTS </vt:lpstr>
      <vt:lpstr>2. RELATING THE PANTRY TO MENU PLANNING  </vt:lpstr>
      <vt:lpstr>2. RELATING THE PANTRY TO MENU PLANNING  </vt:lpstr>
      <vt:lpstr>2. RELATING THE PANTRY TO MENU PLANNING  </vt:lpstr>
      <vt:lpstr>2. RELATING THE PANTRY TO MENU PLANNING  </vt:lpstr>
      <vt:lpstr>2. RELATING THE PANTRY TO MENU PLANNING  </vt:lpstr>
      <vt:lpstr>2. RELATING THE PANTRY TO MENU PLANNING  </vt:lpstr>
      <vt:lpstr>3. PANTRY MANAGEMENT IN TIMES OF CRISIS</vt:lpstr>
      <vt:lpstr>3. PANTRY MANAGEMENT IN TIMES OF CRISIS</vt:lpstr>
      <vt:lpstr>3. PANTRY MANAGEMENT IN TIMES OF CRISIS</vt:lpstr>
      <vt:lpstr>3. PANTRY MANAGEMENT IN TIMES OF CRISIS</vt:lpstr>
      <vt:lpstr>3. PANTRY MANAGEMENT IN TIMES OF CRISIS</vt:lpstr>
      <vt:lpstr>3. PANTRY MANAGEMENT IN TIMES OF CRISIS</vt:lpstr>
      <vt:lpstr>3. PANTRY MANAGEMENT IN TIMES OF CRISIS</vt:lpstr>
      <vt:lpstr>3. PANTRY MANAGEMENT IN TIMES OF CRISIS</vt:lpstr>
      <vt:lpstr>3. PANTRY MANAGEMENT IN TIMES OF CRISIS</vt:lpstr>
      <vt:lpstr>3. PANTRY MANAGEMENT IN TIMES OF CRISIS</vt:lpstr>
      <vt:lpstr>3. PANTRY MANAGEMENT IN TIMES OF CRISIS</vt:lpstr>
      <vt:lpstr>3. PANTRY MANAGEMENT IN TIMES OF CRISIS</vt:lpstr>
      <vt:lpstr>3. PANTRY MANAGEMENT IN TIMES OF CRISIS</vt:lpstr>
      <vt:lpstr>3. PANTRY MANAGEMENT IN TIMES OF CRISIS</vt:lpstr>
      <vt:lpstr>3. PANTRY MANAGEMENT IN TIMES OF CRISIS</vt:lpstr>
      <vt:lpstr>3. PANTRY MANAGEMENT IN TIMES OF CRISIS</vt:lpstr>
      <vt:lpstr>3. PANTRY MANAGEMENT IN TIMES OF CRISIS</vt:lpstr>
      <vt:lpstr>3. PANTRY MANAGEMENT IN TIMES OF CRISIS</vt:lpstr>
      <vt:lpstr>3. PANTRY MANAGEMENT IN TIMES OF CRISIS</vt:lpstr>
      <vt:lpstr>3. PANTRY MANAGEMENT IN TIMES OF CRISIS</vt:lpstr>
      <vt:lpstr>3. PANTRY MANAGEMENT IN TIMES OF CRISIS</vt:lpstr>
      <vt:lpstr>3. PANTRY MANAGEMENT IN TIMES OF CRISIS</vt:lpstr>
      <vt:lpstr>3. PANTRY MANAGEMENT IN TIMES OF CRISIS</vt:lpstr>
      <vt:lpstr>3. PANTRY MANAGEMENT IN TIMES OF CRISIS</vt:lpstr>
      <vt:lpstr>3. PANTRY MANAGEMENT IN TIMES OF CRISIS</vt:lpstr>
      <vt:lpstr>3. PANTRY MANAGEMENT IN TIMES OF CRISIS</vt:lpstr>
      <vt:lpstr>3. PANTRY MANAGEMENT IN TIMES OF CRISIS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Cristea Ovidiu</dc:creator>
  <cp:lastModifiedBy>Pınar ÖZDEMİR</cp:lastModifiedBy>
  <cp:revision>48</cp:revision>
  <dcterms:created xsi:type="dcterms:W3CDTF">2023-11-02T13:43:46Z</dcterms:created>
  <dcterms:modified xsi:type="dcterms:W3CDTF">2025-07-15T12:02:28Z</dcterms:modified>
</cp:coreProperties>
</file>