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516" r:id="rId2"/>
    <p:sldId id="256" r:id="rId3"/>
    <p:sldId id="260" r:id="rId4"/>
    <p:sldId id="517" r:id="rId5"/>
    <p:sldId id="274" r:id="rId6"/>
    <p:sldId id="376" r:id="rId7"/>
    <p:sldId id="281" r:id="rId8"/>
    <p:sldId id="283" r:id="rId9"/>
    <p:sldId id="518" r:id="rId10"/>
    <p:sldId id="519" r:id="rId11"/>
    <p:sldId id="520" r:id="rId12"/>
    <p:sldId id="521" r:id="rId13"/>
    <p:sldId id="522" r:id="rId14"/>
    <p:sldId id="523" r:id="rId15"/>
    <p:sldId id="328" r:id="rId16"/>
    <p:sldId id="525" r:id="rId17"/>
    <p:sldId id="526" r:id="rId18"/>
    <p:sldId id="527" r:id="rId19"/>
    <p:sldId id="528" r:id="rId20"/>
    <p:sldId id="529" r:id="rId21"/>
    <p:sldId id="530" r:id="rId22"/>
    <p:sldId id="538" r:id="rId23"/>
    <p:sldId id="539" r:id="rId24"/>
    <p:sldId id="540" r:id="rId25"/>
    <p:sldId id="541" r:id="rId26"/>
    <p:sldId id="542" r:id="rId27"/>
    <p:sldId id="543" r:id="rId28"/>
    <p:sldId id="536" r:id="rId29"/>
    <p:sldId id="537" r:id="rId30"/>
    <p:sldId id="544" r:id="rId31"/>
    <p:sldId id="545" r:id="rId32"/>
    <p:sldId id="546" r:id="rId33"/>
    <p:sldId id="547" r:id="rId34"/>
    <p:sldId id="548" r:id="rId35"/>
    <p:sldId id="549" r:id="rId36"/>
    <p:sldId id="550" r:id="rId37"/>
    <p:sldId id="374" r:id="rId38"/>
    <p:sldId id="552" r:id="rId39"/>
    <p:sldId id="551" r:id="rId40"/>
    <p:sldId id="52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D7E9F-C9A8-4CD6-BED2-1D6784A3B2F4}" v="1" dt="2025-06-07T08:52:56.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3" autoAdjust="0"/>
    <p:restoredTop sz="94660"/>
  </p:normalViewPr>
  <p:slideViewPr>
    <p:cSldViewPr snapToGrid="0">
      <p:cViewPr varScale="1">
        <p:scale>
          <a:sx n="75" d="100"/>
          <a:sy n="75" d="100"/>
        </p:scale>
        <p:origin x="1464"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ta Stefanova" userId="94d9baccaf50701d" providerId="LiveId" clId="{61DD7E9F-C9A8-4CD6-BED2-1D6784A3B2F4}"/>
    <pc:docChg chg="undo custSel modSld">
      <pc:chgData name="Marieta Stefanova" userId="94d9baccaf50701d" providerId="LiveId" clId="{61DD7E9F-C9A8-4CD6-BED2-1D6784A3B2F4}" dt="2025-06-07T09:06:23.485" v="52" actId="14826"/>
      <pc:docMkLst>
        <pc:docMk/>
      </pc:docMkLst>
      <pc:sldChg chg="modSp mod">
        <pc:chgData name="Marieta Stefanova" userId="94d9baccaf50701d" providerId="LiveId" clId="{61DD7E9F-C9A8-4CD6-BED2-1D6784A3B2F4}" dt="2025-06-07T08:46:46.122" v="0" actId="14826"/>
        <pc:sldMkLst>
          <pc:docMk/>
          <pc:sldMk cId="2226338319" sldId="281"/>
        </pc:sldMkLst>
        <pc:picChg chg="mod">
          <ac:chgData name="Marieta Stefanova" userId="94d9baccaf50701d" providerId="LiveId" clId="{61DD7E9F-C9A8-4CD6-BED2-1D6784A3B2F4}" dt="2025-06-07T08:46:46.122" v="0" actId="14826"/>
          <ac:picMkLst>
            <pc:docMk/>
            <pc:sldMk cId="2226338319" sldId="281"/>
            <ac:picMk id="5" creationId="{FFDECC81-E8CB-F929-81C5-0BE16BA54CAB}"/>
          </ac:picMkLst>
        </pc:picChg>
      </pc:sldChg>
      <pc:sldChg chg="modSp mod">
        <pc:chgData name="Marieta Stefanova" userId="94d9baccaf50701d" providerId="LiveId" clId="{61DD7E9F-C9A8-4CD6-BED2-1D6784A3B2F4}" dt="2025-06-07T08:46:50.674" v="1" actId="14826"/>
        <pc:sldMkLst>
          <pc:docMk/>
          <pc:sldMk cId="3676989090" sldId="283"/>
        </pc:sldMkLst>
        <pc:picChg chg="mod">
          <ac:chgData name="Marieta Stefanova" userId="94d9baccaf50701d" providerId="LiveId" clId="{61DD7E9F-C9A8-4CD6-BED2-1D6784A3B2F4}" dt="2025-06-07T08:46:50.674" v="1" actId="14826"/>
          <ac:picMkLst>
            <pc:docMk/>
            <pc:sldMk cId="3676989090" sldId="283"/>
            <ac:picMk id="6" creationId="{82F1551C-4525-2221-B376-E9EB3BE65D6F}"/>
          </ac:picMkLst>
        </pc:picChg>
      </pc:sldChg>
      <pc:sldChg chg="modSp mod">
        <pc:chgData name="Marieta Stefanova" userId="94d9baccaf50701d" providerId="LiveId" clId="{61DD7E9F-C9A8-4CD6-BED2-1D6784A3B2F4}" dt="2025-06-07T09:03:41.141" v="32" actId="14826"/>
        <pc:sldMkLst>
          <pc:docMk/>
          <pc:sldMk cId="3201999772" sldId="328"/>
        </pc:sldMkLst>
        <pc:spChg chg="mod">
          <ac:chgData name="Marieta Stefanova" userId="94d9baccaf50701d" providerId="LiveId" clId="{61DD7E9F-C9A8-4CD6-BED2-1D6784A3B2F4}" dt="2025-06-07T08:49:15.924" v="12" actId="20577"/>
          <ac:spMkLst>
            <pc:docMk/>
            <pc:sldMk cId="3201999772" sldId="328"/>
            <ac:spMk id="2" creationId="{F0E624BA-DA67-5606-D320-0D7CA3FF2E60}"/>
          </ac:spMkLst>
        </pc:spChg>
        <pc:picChg chg="mod">
          <ac:chgData name="Marieta Stefanova" userId="94d9baccaf50701d" providerId="LiveId" clId="{61DD7E9F-C9A8-4CD6-BED2-1D6784A3B2F4}" dt="2025-06-07T09:03:41.141" v="32" actId="14826"/>
          <ac:picMkLst>
            <pc:docMk/>
            <pc:sldMk cId="3201999772" sldId="328"/>
            <ac:picMk id="6" creationId="{4FDD4ED9-3815-D2BA-9D62-DD86E28605DF}"/>
          </ac:picMkLst>
        </pc:picChg>
      </pc:sldChg>
      <pc:sldChg chg="modSp mod">
        <pc:chgData name="Marieta Stefanova" userId="94d9baccaf50701d" providerId="LiveId" clId="{61DD7E9F-C9A8-4CD6-BED2-1D6784A3B2F4}" dt="2025-06-07T09:05:22.581" v="42" actId="14826"/>
        <pc:sldMkLst>
          <pc:docMk/>
          <pc:sldMk cId="430909409" sldId="516"/>
        </pc:sldMkLst>
        <pc:picChg chg="mod">
          <ac:chgData name="Marieta Stefanova" userId="94d9baccaf50701d" providerId="LiveId" clId="{61DD7E9F-C9A8-4CD6-BED2-1D6784A3B2F4}" dt="2025-06-07T09:05:22.581" v="42" actId="14826"/>
          <ac:picMkLst>
            <pc:docMk/>
            <pc:sldMk cId="430909409" sldId="516"/>
            <ac:picMk id="13" creationId="{01421132-23BF-5A6E-917E-A738EA248369}"/>
          </ac:picMkLst>
        </pc:picChg>
      </pc:sldChg>
      <pc:sldChg chg="modSp mod">
        <pc:chgData name="Marieta Stefanova" userId="94d9baccaf50701d" providerId="LiveId" clId="{61DD7E9F-C9A8-4CD6-BED2-1D6784A3B2F4}" dt="2025-06-07T08:46:56.948" v="2" actId="14826"/>
        <pc:sldMkLst>
          <pc:docMk/>
          <pc:sldMk cId="1583315555" sldId="518"/>
        </pc:sldMkLst>
        <pc:picChg chg="mod">
          <ac:chgData name="Marieta Stefanova" userId="94d9baccaf50701d" providerId="LiveId" clId="{61DD7E9F-C9A8-4CD6-BED2-1D6784A3B2F4}" dt="2025-06-07T08:46:56.948" v="2" actId="14826"/>
          <ac:picMkLst>
            <pc:docMk/>
            <pc:sldMk cId="1583315555" sldId="518"/>
            <ac:picMk id="6" creationId="{A938D7D7-2982-6579-309F-9C77E170A3D6}"/>
          </ac:picMkLst>
        </pc:picChg>
      </pc:sldChg>
      <pc:sldChg chg="modSp mod">
        <pc:chgData name="Marieta Stefanova" userId="94d9baccaf50701d" providerId="LiveId" clId="{61DD7E9F-C9A8-4CD6-BED2-1D6784A3B2F4}" dt="2025-06-07T08:47:02.955" v="3" actId="14826"/>
        <pc:sldMkLst>
          <pc:docMk/>
          <pc:sldMk cId="4187879813" sldId="519"/>
        </pc:sldMkLst>
        <pc:picChg chg="mod">
          <ac:chgData name="Marieta Stefanova" userId="94d9baccaf50701d" providerId="LiveId" clId="{61DD7E9F-C9A8-4CD6-BED2-1D6784A3B2F4}" dt="2025-06-07T08:47:02.955" v="3" actId="14826"/>
          <ac:picMkLst>
            <pc:docMk/>
            <pc:sldMk cId="4187879813" sldId="519"/>
            <ac:picMk id="6" creationId="{BC5181F6-DF1F-D7E0-D4A9-9A30BE208841}"/>
          </ac:picMkLst>
        </pc:picChg>
      </pc:sldChg>
      <pc:sldChg chg="modSp mod">
        <pc:chgData name="Marieta Stefanova" userId="94d9baccaf50701d" providerId="LiveId" clId="{61DD7E9F-C9A8-4CD6-BED2-1D6784A3B2F4}" dt="2025-06-07T08:47:09.564" v="4" actId="14826"/>
        <pc:sldMkLst>
          <pc:docMk/>
          <pc:sldMk cId="1335578803" sldId="520"/>
        </pc:sldMkLst>
        <pc:picChg chg="mod">
          <ac:chgData name="Marieta Stefanova" userId="94d9baccaf50701d" providerId="LiveId" clId="{61DD7E9F-C9A8-4CD6-BED2-1D6784A3B2F4}" dt="2025-06-07T08:47:09.564" v="4" actId="14826"/>
          <ac:picMkLst>
            <pc:docMk/>
            <pc:sldMk cId="1335578803" sldId="520"/>
            <ac:picMk id="6" creationId="{AE6EBCCC-3171-A216-39DC-DC624F7C112A}"/>
          </ac:picMkLst>
        </pc:picChg>
      </pc:sldChg>
      <pc:sldChg chg="modSp mod">
        <pc:chgData name="Marieta Stefanova" userId="94d9baccaf50701d" providerId="LiveId" clId="{61DD7E9F-C9A8-4CD6-BED2-1D6784A3B2F4}" dt="2025-06-07T08:47:14.418" v="5" actId="14826"/>
        <pc:sldMkLst>
          <pc:docMk/>
          <pc:sldMk cId="31657754" sldId="521"/>
        </pc:sldMkLst>
        <pc:picChg chg="mod">
          <ac:chgData name="Marieta Stefanova" userId="94d9baccaf50701d" providerId="LiveId" clId="{61DD7E9F-C9A8-4CD6-BED2-1D6784A3B2F4}" dt="2025-06-07T08:47:14.418" v="5" actId="14826"/>
          <ac:picMkLst>
            <pc:docMk/>
            <pc:sldMk cId="31657754" sldId="521"/>
            <ac:picMk id="6" creationId="{BE425812-76BF-40E0-3794-9B082F652F36}"/>
          </ac:picMkLst>
        </pc:picChg>
      </pc:sldChg>
      <pc:sldChg chg="modSp mod">
        <pc:chgData name="Marieta Stefanova" userId="94d9baccaf50701d" providerId="LiveId" clId="{61DD7E9F-C9A8-4CD6-BED2-1D6784A3B2F4}" dt="2025-06-07T08:47:21.797" v="6" actId="14826"/>
        <pc:sldMkLst>
          <pc:docMk/>
          <pc:sldMk cId="3405180969" sldId="522"/>
        </pc:sldMkLst>
        <pc:picChg chg="mod">
          <ac:chgData name="Marieta Stefanova" userId="94d9baccaf50701d" providerId="LiveId" clId="{61DD7E9F-C9A8-4CD6-BED2-1D6784A3B2F4}" dt="2025-06-07T08:47:21.797" v="6" actId="14826"/>
          <ac:picMkLst>
            <pc:docMk/>
            <pc:sldMk cId="3405180969" sldId="522"/>
            <ac:picMk id="6" creationId="{83EEB31B-24B1-34F9-AA80-DB0623E0850E}"/>
          </ac:picMkLst>
        </pc:picChg>
      </pc:sldChg>
      <pc:sldChg chg="modSp mod">
        <pc:chgData name="Marieta Stefanova" userId="94d9baccaf50701d" providerId="LiveId" clId="{61DD7E9F-C9A8-4CD6-BED2-1D6784A3B2F4}" dt="2025-06-07T08:47:28.378" v="7" actId="14826"/>
        <pc:sldMkLst>
          <pc:docMk/>
          <pc:sldMk cId="3203558713" sldId="523"/>
        </pc:sldMkLst>
        <pc:picChg chg="mod">
          <ac:chgData name="Marieta Stefanova" userId="94d9baccaf50701d" providerId="LiveId" clId="{61DD7E9F-C9A8-4CD6-BED2-1D6784A3B2F4}" dt="2025-06-07T08:47:28.378" v="7" actId="14826"/>
          <ac:picMkLst>
            <pc:docMk/>
            <pc:sldMk cId="3203558713" sldId="523"/>
            <ac:picMk id="6" creationId="{6FDC8652-67AC-59F6-CBB4-D9B0DA1195B6}"/>
          </ac:picMkLst>
        </pc:picChg>
      </pc:sldChg>
      <pc:sldChg chg="modSp mod">
        <pc:chgData name="Marieta Stefanova" userId="94d9baccaf50701d" providerId="LiveId" clId="{61DD7E9F-C9A8-4CD6-BED2-1D6784A3B2F4}" dt="2025-06-07T08:51:41.609" v="19" actId="14826"/>
        <pc:sldMkLst>
          <pc:docMk/>
          <pc:sldMk cId="1447355989" sldId="525"/>
        </pc:sldMkLst>
        <pc:picChg chg="mod">
          <ac:chgData name="Marieta Stefanova" userId="94d9baccaf50701d" providerId="LiveId" clId="{61DD7E9F-C9A8-4CD6-BED2-1D6784A3B2F4}" dt="2025-06-07T08:51:41.609" v="19" actId="14826"/>
          <ac:picMkLst>
            <pc:docMk/>
            <pc:sldMk cId="1447355989" sldId="525"/>
            <ac:picMk id="6" creationId="{41874BD7-2833-3814-B841-FC61BAB2263E}"/>
          </ac:picMkLst>
        </pc:picChg>
      </pc:sldChg>
      <pc:sldChg chg="addSp delSp modSp mod">
        <pc:chgData name="Marieta Stefanova" userId="94d9baccaf50701d" providerId="LiveId" clId="{61DD7E9F-C9A8-4CD6-BED2-1D6784A3B2F4}" dt="2025-06-07T09:03:34.358" v="31" actId="14826"/>
        <pc:sldMkLst>
          <pc:docMk/>
          <pc:sldMk cId="3897494078" sldId="526"/>
        </pc:sldMkLst>
        <pc:picChg chg="add del mod modCrop">
          <ac:chgData name="Marieta Stefanova" userId="94d9baccaf50701d" providerId="LiveId" clId="{61DD7E9F-C9A8-4CD6-BED2-1D6784A3B2F4}" dt="2025-06-07T08:53:36.964" v="29" actId="21"/>
          <ac:picMkLst>
            <pc:docMk/>
            <pc:sldMk cId="3897494078" sldId="526"/>
            <ac:picMk id="5" creationId="{4DD79AFF-B06D-DB9A-78B2-3038F7256198}"/>
          </ac:picMkLst>
        </pc:picChg>
        <pc:picChg chg="mod">
          <ac:chgData name="Marieta Stefanova" userId="94d9baccaf50701d" providerId="LiveId" clId="{61DD7E9F-C9A8-4CD6-BED2-1D6784A3B2F4}" dt="2025-06-07T09:03:34.358" v="31" actId="14826"/>
          <ac:picMkLst>
            <pc:docMk/>
            <pc:sldMk cId="3897494078" sldId="526"/>
            <ac:picMk id="6" creationId="{3B644406-608A-D2A9-71C9-97C38AB58FDF}"/>
          </ac:picMkLst>
        </pc:picChg>
      </pc:sldChg>
      <pc:sldChg chg="modSp mod">
        <pc:chgData name="Marieta Stefanova" userId="94d9baccaf50701d" providerId="LiveId" clId="{61DD7E9F-C9A8-4CD6-BED2-1D6784A3B2F4}" dt="2025-06-07T09:04:06.275" v="34" actId="14826"/>
        <pc:sldMkLst>
          <pc:docMk/>
          <pc:sldMk cId="2559048447" sldId="527"/>
        </pc:sldMkLst>
        <pc:picChg chg="mod">
          <ac:chgData name="Marieta Stefanova" userId="94d9baccaf50701d" providerId="LiveId" clId="{61DD7E9F-C9A8-4CD6-BED2-1D6784A3B2F4}" dt="2025-06-07T09:04:06.275" v="34" actId="14826"/>
          <ac:picMkLst>
            <pc:docMk/>
            <pc:sldMk cId="2559048447" sldId="527"/>
            <ac:picMk id="6" creationId="{CCDA1679-739A-16B9-258B-B864BD0EB573}"/>
          </ac:picMkLst>
        </pc:picChg>
      </pc:sldChg>
      <pc:sldChg chg="modSp mod">
        <pc:chgData name="Marieta Stefanova" userId="94d9baccaf50701d" providerId="LiveId" clId="{61DD7E9F-C9A8-4CD6-BED2-1D6784A3B2F4}" dt="2025-06-07T09:04:11.054" v="35" actId="14826"/>
        <pc:sldMkLst>
          <pc:docMk/>
          <pc:sldMk cId="45770274" sldId="528"/>
        </pc:sldMkLst>
        <pc:picChg chg="mod">
          <ac:chgData name="Marieta Stefanova" userId="94d9baccaf50701d" providerId="LiveId" clId="{61DD7E9F-C9A8-4CD6-BED2-1D6784A3B2F4}" dt="2025-06-07T09:04:11.054" v="35" actId="14826"/>
          <ac:picMkLst>
            <pc:docMk/>
            <pc:sldMk cId="45770274" sldId="528"/>
            <ac:picMk id="6" creationId="{0534CD0F-8AC3-D288-90AE-EFB82D8D8676}"/>
          </ac:picMkLst>
        </pc:picChg>
      </pc:sldChg>
      <pc:sldChg chg="modSp mod">
        <pc:chgData name="Marieta Stefanova" userId="94d9baccaf50701d" providerId="LiveId" clId="{61DD7E9F-C9A8-4CD6-BED2-1D6784A3B2F4}" dt="2025-06-07T09:04:15.142" v="36" actId="14826"/>
        <pc:sldMkLst>
          <pc:docMk/>
          <pc:sldMk cId="4133967017" sldId="529"/>
        </pc:sldMkLst>
        <pc:picChg chg="mod">
          <ac:chgData name="Marieta Stefanova" userId="94d9baccaf50701d" providerId="LiveId" clId="{61DD7E9F-C9A8-4CD6-BED2-1D6784A3B2F4}" dt="2025-06-07T09:04:15.142" v="36" actId="14826"/>
          <ac:picMkLst>
            <pc:docMk/>
            <pc:sldMk cId="4133967017" sldId="529"/>
            <ac:picMk id="6" creationId="{719BE629-83C8-70AA-A2F2-13E1EF63CD95}"/>
          </ac:picMkLst>
        </pc:picChg>
      </pc:sldChg>
      <pc:sldChg chg="modSp mod">
        <pc:chgData name="Marieta Stefanova" userId="94d9baccaf50701d" providerId="LiveId" clId="{61DD7E9F-C9A8-4CD6-BED2-1D6784A3B2F4}" dt="2025-06-07T09:05:42.241" v="44" actId="14826"/>
        <pc:sldMkLst>
          <pc:docMk/>
          <pc:sldMk cId="2188540148" sldId="536"/>
        </pc:sldMkLst>
        <pc:picChg chg="mod">
          <ac:chgData name="Marieta Stefanova" userId="94d9baccaf50701d" providerId="LiveId" clId="{61DD7E9F-C9A8-4CD6-BED2-1D6784A3B2F4}" dt="2025-06-07T09:05:42.241" v="44" actId="14826"/>
          <ac:picMkLst>
            <pc:docMk/>
            <pc:sldMk cId="2188540148" sldId="536"/>
            <ac:picMk id="6" creationId="{B5E9A17E-53E2-AF1D-46BC-E93817F56C27}"/>
          </ac:picMkLst>
        </pc:picChg>
      </pc:sldChg>
      <pc:sldChg chg="modSp mod">
        <pc:chgData name="Marieta Stefanova" userId="94d9baccaf50701d" providerId="LiveId" clId="{61DD7E9F-C9A8-4CD6-BED2-1D6784A3B2F4}" dt="2025-06-07T09:05:46.810" v="45" actId="14826"/>
        <pc:sldMkLst>
          <pc:docMk/>
          <pc:sldMk cId="3442193292" sldId="537"/>
        </pc:sldMkLst>
        <pc:picChg chg="mod">
          <ac:chgData name="Marieta Stefanova" userId="94d9baccaf50701d" providerId="LiveId" clId="{61DD7E9F-C9A8-4CD6-BED2-1D6784A3B2F4}" dt="2025-06-07T09:05:46.810" v="45" actId="14826"/>
          <ac:picMkLst>
            <pc:docMk/>
            <pc:sldMk cId="3442193292" sldId="537"/>
            <ac:picMk id="6" creationId="{0C6E93AC-1F46-65B0-15C7-EA279A8E5C29}"/>
          </ac:picMkLst>
        </pc:picChg>
      </pc:sldChg>
      <pc:sldChg chg="modSp mod">
        <pc:chgData name="Marieta Stefanova" userId="94d9baccaf50701d" providerId="LiveId" clId="{61DD7E9F-C9A8-4CD6-BED2-1D6784A3B2F4}" dt="2025-06-07T09:04:22.932" v="37" actId="14826"/>
        <pc:sldMkLst>
          <pc:docMk/>
          <pc:sldMk cId="3409643009" sldId="538"/>
        </pc:sldMkLst>
        <pc:picChg chg="mod">
          <ac:chgData name="Marieta Stefanova" userId="94d9baccaf50701d" providerId="LiveId" clId="{61DD7E9F-C9A8-4CD6-BED2-1D6784A3B2F4}" dt="2025-06-07T09:04:22.932" v="37" actId="14826"/>
          <ac:picMkLst>
            <pc:docMk/>
            <pc:sldMk cId="3409643009" sldId="538"/>
            <ac:picMk id="6" creationId="{E796F839-8789-1ACF-E39C-4B35CACFE36D}"/>
          </ac:picMkLst>
        </pc:picChg>
      </pc:sldChg>
      <pc:sldChg chg="modSp mod">
        <pc:chgData name="Marieta Stefanova" userId="94d9baccaf50701d" providerId="LiveId" clId="{61DD7E9F-C9A8-4CD6-BED2-1D6784A3B2F4}" dt="2025-06-07T09:04:27.447" v="38" actId="14826"/>
        <pc:sldMkLst>
          <pc:docMk/>
          <pc:sldMk cId="2957937743" sldId="539"/>
        </pc:sldMkLst>
        <pc:picChg chg="mod">
          <ac:chgData name="Marieta Stefanova" userId="94d9baccaf50701d" providerId="LiveId" clId="{61DD7E9F-C9A8-4CD6-BED2-1D6784A3B2F4}" dt="2025-06-07T09:04:27.447" v="38" actId="14826"/>
          <ac:picMkLst>
            <pc:docMk/>
            <pc:sldMk cId="2957937743" sldId="539"/>
            <ac:picMk id="6" creationId="{3E02EA15-ADC1-CA83-AD63-DC79A9C41D52}"/>
          </ac:picMkLst>
        </pc:picChg>
      </pc:sldChg>
      <pc:sldChg chg="modSp mod">
        <pc:chgData name="Marieta Stefanova" userId="94d9baccaf50701d" providerId="LiveId" clId="{61DD7E9F-C9A8-4CD6-BED2-1D6784A3B2F4}" dt="2025-06-07T09:04:31.253" v="39" actId="14826"/>
        <pc:sldMkLst>
          <pc:docMk/>
          <pc:sldMk cId="2598805495" sldId="540"/>
        </pc:sldMkLst>
        <pc:picChg chg="mod">
          <ac:chgData name="Marieta Stefanova" userId="94d9baccaf50701d" providerId="LiveId" clId="{61DD7E9F-C9A8-4CD6-BED2-1D6784A3B2F4}" dt="2025-06-07T09:04:31.253" v="39" actId="14826"/>
          <ac:picMkLst>
            <pc:docMk/>
            <pc:sldMk cId="2598805495" sldId="540"/>
            <ac:picMk id="6" creationId="{63D5C2B8-FE44-1922-516B-429EE625A29E}"/>
          </ac:picMkLst>
        </pc:picChg>
      </pc:sldChg>
      <pc:sldChg chg="modSp mod">
        <pc:chgData name="Marieta Stefanova" userId="94d9baccaf50701d" providerId="LiveId" clId="{61DD7E9F-C9A8-4CD6-BED2-1D6784A3B2F4}" dt="2025-06-07T09:04:35.813" v="40" actId="14826"/>
        <pc:sldMkLst>
          <pc:docMk/>
          <pc:sldMk cId="3220284348" sldId="541"/>
        </pc:sldMkLst>
        <pc:picChg chg="mod">
          <ac:chgData name="Marieta Stefanova" userId="94d9baccaf50701d" providerId="LiveId" clId="{61DD7E9F-C9A8-4CD6-BED2-1D6784A3B2F4}" dt="2025-06-07T09:04:35.813" v="40" actId="14826"/>
          <ac:picMkLst>
            <pc:docMk/>
            <pc:sldMk cId="3220284348" sldId="541"/>
            <ac:picMk id="6" creationId="{8A97EABA-EB39-BE1E-1F89-26C21C1D1E2D}"/>
          </ac:picMkLst>
        </pc:picChg>
      </pc:sldChg>
      <pc:sldChg chg="modSp mod">
        <pc:chgData name="Marieta Stefanova" userId="94d9baccaf50701d" providerId="LiveId" clId="{61DD7E9F-C9A8-4CD6-BED2-1D6784A3B2F4}" dt="2025-06-07T09:04:42.225" v="41" actId="14826"/>
        <pc:sldMkLst>
          <pc:docMk/>
          <pc:sldMk cId="2310278878" sldId="542"/>
        </pc:sldMkLst>
        <pc:picChg chg="mod">
          <ac:chgData name="Marieta Stefanova" userId="94d9baccaf50701d" providerId="LiveId" clId="{61DD7E9F-C9A8-4CD6-BED2-1D6784A3B2F4}" dt="2025-06-07T09:04:42.225" v="41" actId="14826"/>
          <ac:picMkLst>
            <pc:docMk/>
            <pc:sldMk cId="2310278878" sldId="542"/>
            <ac:picMk id="6" creationId="{95FBC09D-0BFF-E52F-E424-46499A0699F5}"/>
          </ac:picMkLst>
        </pc:picChg>
      </pc:sldChg>
      <pc:sldChg chg="modSp mod">
        <pc:chgData name="Marieta Stefanova" userId="94d9baccaf50701d" providerId="LiveId" clId="{61DD7E9F-C9A8-4CD6-BED2-1D6784A3B2F4}" dt="2025-06-07T09:05:34.179" v="43" actId="14826"/>
        <pc:sldMkLst>
          <pc:docMk/>
          <pc:sldMk cId="3757262565" sldId="543"/>
        </pc:sldMkLst>
        <pc:picChg chg="mod">
          <ac:chgData name="Marieta Stefanova" userId="94d9baccaf50701d" providerId="LiveId" clId="{61DD7E9F-C9A8-4CD6-BED2-1D6784A3B2F4}" dt="2025-06-07T09:05:34.179" v="43" actId="14826"/>
          <ac:picMkLst>
            <pc:docMk/>
            <pc:sldMk cId="3757262565" sldId="543"/>
            <ac:picMk id="6" creationId="{EB4AA7CB-8953-FF82-C9A6-E0F3BB392395}"/>
          </ac:picMkLst>
        </pc:picChg>
      </pc:sldChg>
      <pc:sldChg chg="modSp mod">
        <pc:chgData name="Marieta Stefanova" userId="94d9baccaf50701d" providerId="LiveId" clId="{61DD7E9F-C9A8-4CD6-BED2-1D6784A3B2F4}" dt="2025-06-07T09:05:54.375" v="46" actId="14826"/>
        <pc:sldMkLst>
          <pc:docMk/>
          <pc:sldMk cId="1089528161" sldId="544"/>
        </pc:sldMkLst>
        <pc:picChg chg="mod">
          <ac:chgData name="Marieta Stefanova" userId="94d9baccaf50701d" providerId="LiveId" clId="{61DD7E9F-C9A8-4CD6-BED2-1D6784A3B2F4}" dt="2025-06-07T09:05:54.375" v="46" actId="14826"/>
          <ac:picMkLst>
            <pc:docMk/>
            <pc:sldMk cId="1089528161" sldId="544"/>
            <ac:picMk id="6" creationId="{43297DEE-F727-A12F-16E0-527BC0749362}"/>
          </ac:picMkLst>
        </pc:picChg>
      </pc:sldChg>
      <pc:sldChg chg="modSp mod">
        <pc:chgData name="Marieta Stefanova" userId="94d9baccaf50701d" providerId="LiveId" clId="{61DD7E9F-C9A8-4CD6-BED2-1D6784A3B2F4}" dt="2025-06-07T09:05:58.724" v="47" actId="14826"/>
        <pc:sldMkLst>
          <pc:docMk/>
          <pc:sldMk cId="4070114265" sldId="545"/>
        </pc:sldMkLst>
        <pc:picChg chg="mod">
          <ac:chgData name="Marieta Stefanova" userId="94d9baccaf50701d" providerId="LiveId" clId="{61DD7E9F-C9A8-4CD6-BED2-1D6784A3B2F4}" dt="2025-06-07T09:05:58.724" v="47" actId="14826"/>
          <ac:picMkLst>
            <pc:docMk/>
            <pc:sldMk cId="4070114265" sldId="545"/>
            <ac:picMk id="6" creationId="{7BAAD097-1438-8A9A-178F-F07FBC3C9ABF}"/>
          </ac:picMkLst>
        </pc:picChg>
      </pc:sldChg>
      <pc:sldChg chg="modSp mod">
        <pc:chgData name="Marieta Stefanova" userId="94d9baccaf50701d" providerId="LiveId" clId="{61DD7E9F-C9A8-4CD6-BED2-1D6784A3B2F4}" dt="2025-06-07T09:06:02.504" v="48" actId="14826"/>
        <pc:sldMkLst>
          <pc:docMk/>
          <pc:sldMk cId="2076805344" sldId="546"/>
        </pc:sldMkLst>
        <pc:picChg chg="mod">
          <ac:chgData name="Marieta Stefanova" userId="94d9baccaf50701d" providerId="LiveId" clId="{61DD7E9F-C9A8-4CD6-BED2-1D6784A3B2F4}" dt="2025-06-07T09:06:02.504" v="48" actId="14826"/>
          <ac:picMkLst>
            <pc:docMk/>
            <pc:sldMk cId="2076805344" sldId="546"/>
            <ac:picMk id="6" creationId="{39D82443-A2EF-6075-0B8F-AB74B1C7A0B5}"/>
          </ac:picMkLst>
        </pc:picChg>
      </pc:sldChg>
      <pc:sldChg chg="modSp mod">
        <pc:chgData name="Marieta Stefanova" userId="94d9baccaf50701d" providerId="LiveId" clId="{61DD7E9F-C9A8-4CD6-BED2-1D6784A3B2F4}" dt="2025-06-07T09:06:09.827" v="49" actId="14826"/>
        <pc:sldMkLst>
          <pc:docMk/>
          <pc:sldMk cId="2694549395" sldId="547"/>
        </pc:sldMkLst>
        <pc:picChg chg="mod">
          <ac:chgData name="Marieta Stefanova" userId="94d9baccaf50701d" providerId="LiveId" clId="{61DD7E9F-C9A8-4CD6-BED2-1D6784A3B2F4}" dt="2025-06-07T09:06:09.827" v="49" actId="14826"/>
          <ac:picMkLst>
            <pc:docMk/>
            <pc:sldMk cId="2694549395" sldId="547"/>
            <ac:picMk id="6" creationId="{8B44CEC1-B316-5E9F-D2EB-F17887891DCE}"/>
          </ac:picMkLst>
        </pc:picChg>
      </pc:sldChg>
      <pc:sldChg chg="modSp mod">
        <pc:chgData name="Marieta Stefanova" userId="94d9baccaf50701d" providerId="LiveId" clId="{61DD7E9F-C9A8-4CD6-BED2-1D6784A3B2F4}" dt="2025-06-07T09:06:14.587" v="50" actId="14826"/>
        <pc:sldMkLst>
          <pc:docMk/>
          <pc:sldMk cId="3886689222" sldId="548"/>
        </pc:sldMkLst>
        <pc:picChg chg="mod">
          <ac:chgData name="Marieta Stefanova" userId="94d9baccaf50701d" providerId="LiveId" clId="{61DD7E9F-C9A8-4CD6-BED2-1D6784A3B2F4}" dt="2025-06-07T09:06:14.587" v="50" actId="14826"/>
          <ac:picMkLst>
            <pc:docMk/>
            <pc:sldMk cId="3886689222" sldId="548"/>
            <ac:picMk id="6" creationId="{95BF4148-2B9A-67CE-171A-16C793D1EBC7}"/>
          </ac:picMkLst>
        </pc:picChg>
      </pc:sldChg>
      <pc:sldChg chg="modSp mod">
        <pc:chgData name="Marieta Stefanova" userId="94d9baccaf50701d" providerId="LiveId" clId="{61DD7E9F-C9A8-4CD6-BED2-1D6784A3B2F4}" dt="2025-06-07T09:06:18.585" v="51" actId="14826"/>
        <pc:sldMkLst>
          <pc:docMk/>
          <pc:sldMk cId="3131485338" sldId="549"/>
        </pc:sldMkLst>
        <pc:picChg chg="mod">
          <ac:chgData name="Marieta Stefanova" userId="94d9baccaf50701d" providerId="LiveId" clId="{61DD7E9F-C9A8-4CD6-BED2-1D6784A3B2F4}" dt="2025-06-07T09:06:18.585" v="51" actId="14826"/>
          <ac:picMkLst>
            <pc:docMk/>
            <pc:sldMk cId="3131485338" sldId="549"/>
            <ac:picMk id="6" creationId="{817B3F22-CBA7-9119-4F08-83650800B1AA}"/>
          </ac:picMkLst>
        </pc:picChg>
      </pc:sldChg>
      <pc:sldChg chg="modSp mod">
        <pc:chgData name="Marieta Stefanova" userId="94d9baccaf50701d" providerId="LiveId" clId="{61DD7E9F-C9A8-4CD6-BED2-1D6784A3B2F4}" dt="2025-06-07T09:06:23.485" v="52" actId="14826"/>
        <pc:sldMkLst>
          <pc:docMk/>
          <pc:sldMk cId="3123852088" sldId="550"/>
        </pc:sldMkLst>
        <pc:picChg chg="mod">
          <ac:chgData name="Marieta Stefanova" userId="94d9baccaf50701d" providerId="LiveId" clId="{61DD7E9F-C9A8-4CD6-BED2-1D6784A3B2F4}" dt="2025-06-07T09:06:23.485" v="52" actId="14826"/>
          <ac:picMkLst>
            <pc:docMk/>
            <pc:sldMk cId="3123852088" sldId="550"/>
            <ac:picMk id="6" creationId="{D24613B2-92B5-4547-6A1C-D2A729C22A79}"/>
          </ac:picMkLst>
        </pc:picChg>
      </pc:sldChg>
    </pc:docChg>
  </pc:docChgLst>
  <pc:docChgLst>
    <pc:chgData name="Marieta Stefanova" userId="94d9baccaf50701d" providerId="LiveId" clId="{69D1EC55-38ED-4FBB-A0F8-325A29012247}"/>
    <pc:docChg chg="undo custSel modSld">
      <pc:chgData name="Marieta Stefanova" userId="94d9baccaf50701d" providerId="LiveId" clId="{69D1EC55-38ED-4FBB-A0F8-325A29012247}" dt="2025-05-26T19:53:03.556" v="49" actId="1076"/>
      <pc:docMkLst>
        <pc:docMk/>
      </pc:docMkLst>
      <pc:sldChg chg="modSp mod">
        <pc:chgData name="Marieta Stefanova" userId="94d9baccaf50701d" providerId="LiveId" clId="{69D1EC55-38ED-4FBB-A0F8-325A29012247}" dt="2025-05-26T19:52:26.077" v="44" actId="1076"/>
        <pc:sldMkLst>
          <pc:docMk/>
          <pc:sldMk cId="2226338319" sldId="281"/>
        </pc:sldMkLst>
        <pc:picChg chg="mod modCrop">
          <ac:chgData name="Marieta Stefanova" userId="94d9baccaf50701d" providerId="LiveId" clId="{69D1EC55-38ED-4FBB-A0F8-325A29012247}" dt="2025-05-26T19:52:26.077" v="44" actId="1076"/>
          <ac:picMkLst>
            <pc:docMk/>
            <pc:sldMk cId="2226338319" sldId="281"/>
            <ac:picMk id="5" creationId="{FFDECC81-E8CB-F929-81C5-0BE16BA54CAB}"/>
          </ac:picMkLst>
        </pc:picChg>
      </pc:sldChg>
      <pc:sldChg chg="modSp mod">
        <pc:chgData name="Marieta Stefanova" userId="94d9baccaf50701d" providerId="LiveId" clId="{69D1EC55-38ED-4FBB-A0F8-325A29012247}" dt="2025-05-26T19:53:03.556" v="49" actId="1076"/>
        <pc:sldMkLst>
          <pc:docMk/>
          <pc:sldMk cId="3676989090" sldId="283"/>
        </pc:sldMkLst>
        <pc:picChg chg="mod modCrop">
          <ac:chgData name="Marieta Stefanova" userId="94d9baccaf50701d" providerId="LiveId" clId="{69D1EC55-38ED-4FBB-A0F8-325A29012247}" dt="2025-05-26T19:53:03.556" v="49" actId="1076"/>
          <ac:picMkLst>
            <pc:docMk/>
            <pc:sldMk cId="3676989090" sldId="283"/>
            <ac:picMk id="6" creationId="{82F1551C-4525-2221-B376-E9EB3BE65D6F}"/>
          </ac:picMkLst>
        </pc:picChg>
      </pc:sldChg>
      <pc:sldChg chg="addSp delSp modSp mod">
        <pc:chgData name="Marieta Stefanova" userId="94d9baccaf50701d" providerId="LiveId" clId="{69D1EC55-38ED-4FBB-A0F8-325A29012247}" dt="2025-05-26T19:51:53.839" v="40" actId="14100"/>
        <pc:sldMkLst>
          <pc:docMk/>
          <pc:sldMk cId="430909409" sldId="516"/>
        </pc:sldMkLst>
        <pc:spChg chg="mod">
          <ac:chgData name="Marieta Stefanova" userId="94d9baccaf50701d" providerId="LiveId" clId="{69D1EC55-38ED-4FBB-A0F8-325A29012247}" dt="2025-05-26T19:33:45.545" v="22" actId="108"/>
          <ac:spMkLst>
            <pc:docMk/>
            <pc:sldMk cId="430909409" sldId="516"/>
            <ac:spMk id="30" creationId="{048243E0-827E-60CB-CB94-2B8061FBDA12}"/>
          </ac:spMkLst>
        </pc:spChg>
        <pc:picChg chg="add mod modCrop">
          <ac:chgData name="Marieta Stefanova" userId="94d9baccaf50701d" providerId="LiveId" clId="{69D1EC55-38ED-4FBB-A0F8-325A29012247}" dt="2025-05-26T19:51:53.839" v="40" actId="14100"/>
          <ac:picMkLst>
            <pc:docMk/>
            <pc:sldMk cId="430909409" sldId="516"/>
            <ac:picMk id="13" creationId="{01421132-23BF-5A6E-917E-A738EA248369}"/>
          </ac:picMkLst>
        </pc:picChg>
      </pc:sldChg>
      <pc:sldChg chg="modSp mod">
        <pc:chgData name="Marieta Stefanova" userId="94d9baccaf50701d" providerId="LiveId" clId="{69D1EC55-38ED-4FBB-A0F8-325A29012247}" dt="2025-05-26T19:43:01.416" v="36" actId="14826"/>
        <pc:sldMkLst>
          <pc:docMk/>
          <pc:sldMk cId="3203558713" sldId="523"/>
        </pc:sldMkLst>
        <pc:picChg chg="mod">
          <ac:chgData name="Marieta Stefanova" userId="94d9baccaf50701d" providerId="LiveId" clId="{69D1EC55-38ED-4FBB-A0F8-325A29012247}" dt="2025-05-26T19:43:01.416" v="36" actId="14826"/>
          <ac:picMkLst>
            <pc:docMk/>
            <pc:sldMk cId="3203558713" sldId="523"/>
            <ac:picMk id="6" creationId="{6FDC8652-67AC-59F6-CBB4-D9B0DA1195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07.06.2025</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292E0-8818-E145-5830-1D8AE58EA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88638-09E0-87DA-871F-EF6875EAF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6A8D0-7B6E-0B23-FFBC-1C3C27F14F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2E45B351-03F5-1A25-50D8-24650FD991A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24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09E64-2BC3-EB12-D95B-EC008BF1D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1CE94-A838-AA5F-DC21-7BE2FAEC1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425B1-DB2B-47EA-6C3C-55F1B89F3F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EC9B78AB-9E32-DFC9-BDDC-23EB2FB025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16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C2A8-3F56-71C0-8186-ECF494C4A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09D0E-6E7D-17CA-EBC6-CD25DCE53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3E58C-A572-47F0-AD02-55CC1B37CB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A86E2A8-203B-3F51-5C56-88A77BA769C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174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40BEE-B48E-5697-5D86-B7E60E6F2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31843-25E2-96AA-C20F-C06E69C36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B9057-DECB-1189-C72E-7B948D01ED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DC7F848-C2E4-4330-3451-873B5EEFEE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63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78439-3384-1F73-9B7F-C3403C89F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E32BC-3375-7863-1C6C-1760C9B33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1543A-5CCA-1952-6D58-304D01B0CC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67115F26-8FFA-ED14-C061-54E3712E1E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78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6D650-2FAD-1F91-B651-9B3FA74E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C05FF-9F42-03D6-61CC-7494698AC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7FAAB-27F9-3990-C213-8A759AF4B4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80231CD8-E4FF-41AE-56AB-49823CE2C90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01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0A169-5A73-FC98-169A-F4714D161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FE3DD-81BD-63D1-BE37-85E5BAABB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F24B0-FB24-9F51-3999-2622F25879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1C99179-8630-2169-2900-CBC1F4F283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637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20DB-97EB-5B32-6DE3-C1389FE33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179F6-BBD5-7605-F1C5-2567FB4E7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3CC43-2EC9-5DC8-7FAF-E83B21C39E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A8CD145-8E73-AEEE-B38D-7897814E8E4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13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B4EB1-C383-EB55-A55D-441A15063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A89C4-21E7-763B-5EFD-6137A2183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EEA153-E283-1445-1A6C-C2DBC6FA81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16D0349-DAE8-F573-1B39-BFC4089DA7C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9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B9CFF-6B71-9A85-CE66-C35F8C683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CCFAD-220C-B5D2-969E-E4BAF7818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D45E6-7125-C354-A1A4-EF33AC878F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A1A4744-4C22-73CD-423B-EEF98726660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48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D3CCE-DAE8-C60F-69BF-015E06CDE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8C0E0-3E70-959D-ACA4-2D8AAED6B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820EA-0220-6F5C-08AE-12F7401BF4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C1E50D3-ABED-2B07-2E32-B580E66E5BF3}"/>
              </a:ext>
            </a:extLst>
          </p:cNvPr>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2170661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289EF-C878-1AE8-32C8-167E6B0F9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7119F-7954-39B6-B4E4-16959B49F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1B844-7168-3A10-B0C6-F5EE5A6B1B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0851070-8246-E61C-D8E8-664F4C23053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16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D597D-D6B5-D470-66C9-3277EB3E09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310008-5FCE-78E9-9FE1-3CD2F8722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C3490-98E4-202F-7764-EFCFCA90DA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A54738B6-7BD0-7A3F-6A3C-698695D57AD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87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3C21-1A1F-F705-1395-82397463C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41293-AD64-DE3F-9343-C18E458EA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98F30-22C9-9E2A-AD3A-72FFF7E9FB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AC4570F-B353-8909-5F9A-02B4B0C270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242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DF748-49C1-F7CE-3C1A-5BDCB91E4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DB0C28-9FD8-EDA6-475E-627642320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4FEFE-A931-9259-911A-5C16076F15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12B0D9B-8E1F-A78B-D891-7AE25AC459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622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D532D-49CE-B038-164A-2030C619D6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52983-6D26-50E9-FC45-2328D90E4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38674-ED0A-7A47-67CA-65D6730EDF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34604981-E09C-5D57-307C-5559C2A224D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50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5B0C-1387-BD8D-F8E5-79657FC8F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5173F-CB66-0C89-96FA-2F24E49261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B943B-75F3-5FD7-7F70-2B3F168B74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612A81ED-6626-66E0-A676-7A66A2844EF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080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F08F3-B591-6562-D45E-27E40F6FE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5A500-9A47-E406-4E21-D401E8030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E2229-013D-3244-6535-F68768EE60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8E44602-9B18-FEDA-C306-64B342F5E64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08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C51DA-3AD2-8202-D7C0-DFCB60F9B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5A063-950A-715F-BF11-215610713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2FE18-79FD-04EA-8D68-5C38CCD033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77A0DBEC-F316-B73F-A3B2-F07CCBCD06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217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7A800-9C8F-AC49-BEF2-1BC35FE34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EE8F7-A8BA-5542-4E41-89DA5BFAD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416C3-90D1-2AE8-B523-D31FB1E857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0104DBD-82D8-42A3-C7CE-2293C6DFBC1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402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BDAC9-B2A6-17D1-1C7F-D505A75D6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CB342-F32E-1029-7825-7666A3691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FEEA30-D9F2-9C8D-45FF-2AC124E674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441F25CC-F58D-7A7A-DAED-E81EFBD7EBE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69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85539-C37D-E15C-4445-B55BA4D9E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67EE08-A576-E29C-5BFE-BC426556D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60D423-328B-FAE8-CFC1-4B559EB49E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D9B4B864-5D6F-55C1-A75B-B52C6146E8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362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F7B9-4089-F608-401E-0FA13111F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F12D5-54EC-373C-119C-0A293EE55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06100-3A11-90D7-1FFF-E0DED45010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7928DCB-AE80-BA84-3FD3-F4AC12A48F2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3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874D-F721-835B-104E-265CB0DF6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EDDA-23A9-DF77-8BB9-67D886E9B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616FA-4D3F-4281-6A7C-F732E89EE4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2C90128-3AE8-DC79-C808-64E42FF75A0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34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23663-3537-B58A-9B06-9A731125A7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AB56F-7A03-64B5-A2EC-88FA88A82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9F509-AA7C-A6A8-6004-87376F668E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FA26188-C867-30F0-BA2F-DFE902AF00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613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507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2E6C7-B25B-50B6-EA84-93415B777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FCEA2-BAC0-54C6-F943-902C7738C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00A5BA-99D6-2E3F-1429-D67F177F04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9C07204B-7AB3-7EB4-EFBF-6519B5A377D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056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E7FF-54FC-0AD3-9E9A-0C0C192DB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9013B-F301-25F5-162A-906F9E5CF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FF42BF-B21C-ECB6-030D-1CD1B07CEC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1BAE566-7D15-F171-DD99-12FB34D12A7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730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66D94-42D7-E9DD-100E-5E9121F2A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F81E6-601D-3364-BE65-131AEB3585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FA14B-4DD1-E4E6-2657-14E3E5B0A2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BA05B8B5-521D-43E8-5361-CD765A25299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76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08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E594-B932-D986-758A-3FD5B72F17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E4391-18DF-2DEF-1B78-010CB1CC4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AFD2A-BA5D-7978-9995-30676699E6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CE4BC5BB-B3E2-4F92-A298-441BE04B75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471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B4C80-A249-9911-5D52-845FCACBA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893D4-8AD9-8B2D-7BB5-F8A55E2D3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46B13-EC8D-5F06-3C84-73C77CD711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5CAB44F4-4A3E-FEB3-C29C-74D3AD9FCBB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39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82A7D-C8C2-2DCF-8B19-CAE04B56F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5A621-AF8F-3EA6-3B13-839F63BCB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C0D77-0653-6257-FC0E-240DF1A913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B31DFCF-6C0D-17BF-441E-6B3EF892820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99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A5C69-8FBA-8169-F527-997838BA3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32A08-58FB-144D-69D9-BABBA26B5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88712-D37E-4A5E-7B22-B520FAE0B5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16F47953-90A7-45AD-18F0-7A51D7C1E5D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81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A23E-97B4-1100-6795-6FADF98AE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97B7A-1004-CD8A-CA47-9059EF8B9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A0CA0-5B0B-69D7-9C0E-3F92AB0528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Palatino-Roman"/>
              </a:rPr>
              <a:t>      </a:t>
            </a:r>
            <a:endParaRPr lang="ro-RO"/>
          </a:p>
        </p:txBody>
      </p:sp>
      <p:sp>
        <p:nvSpPr>
          <p:cNvPr id="4" name="Slide Number Placeholder 3">
            <a:extLst>
              <a:ext uri="{FF2B5EF4-FFF2-40B4-BE49-F238E27FC236}">
                <a16:creationId xmlns:a16="http://schemas.microsoft.com/office/drawing/2014/main" id="{F36D51F6-7999-BF6F-02CD-793C70FB8E5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66C30-2FAE-4185-83A0-4FB1E4D1FCC6}" type="slidenum">
              <a:rPr kumimoji="0" lang="ro-R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ro-R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59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4C2A7C-C859-4802-A9B5-5D977F195A3E}" type="datetimeFigureOut">
              <a:rPr lang="ro-RO" smtClean="0"/>
              <a:t>07.06.2025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07.06.2025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07.06.2025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C2A7C-C859-4802-A9B5-5D977F195A3E}" type="datetimeFigureOut">
              <a:rPr lang="ro-RO" smtClean="0"/>
              <a:t>07.06.2025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07.06.2025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C2A7C-C859-4802-A9B5-5D977F195A3E}" type="datetimeFigureOut">
              <a:rPr lang="ro-RO" smtClean="0"/>
              <a:t>07.06.2025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C2A7C-C859-4802-A9B5-5D977F195A3E}" type="datetimeFigureOut">
              <a:rPr lang="ro-RO" smtClean="0"/>
              <a:t>07.06.2025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C2A7C-C859-4802-A9B5-5D977F195A3E}" type="datetimeFigureOut">
              <a:rPr lang="ro-RO" smtClean="0"/>
              <a:t>07.06.2025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07.06.2025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07.06.2025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07.06.2025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07.06.2025</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hyperlink" Target="https://www.cjournal.cz/files/563.pdf" TargetMode="External"/><Relationship Id="rId13"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hyperlink" Target="https://doi.org/10.7441/joc.2025.01.01" TargetMode="External"/><Relationship Id="rId12"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doi.org/10.1007/s11301-024-00466-5" TargetMode="External"/><Relationship Id="rId11" Type="http://schemas.openxmlformats.org/officeDocument/2006/relationships/image" Target="../media/image4.png"/><Relationship Id="rId5" Type="http://schemas.openxmlformats.org/officeDocument/2006/relationships/hyperlink" Target="https://doi.org/10.3390/admsci15020036" TargetMode="Externa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doi.org/10.3389/fpsyg.2023.954118" TargetMode="Externa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hyperlink" Target="https://www.weforum.org/stories/2023/10/data-collaboration-improve-resilience-maritime-supply-chain/" TargetMode="External"/><Relationship Id="rId13"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hyperlink" Target="https://ideas.repec.org/a/pal/marecl/v10y2008i1p152-174.html" TargetMode="External"/><Relationship Id="rId12"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oi.org/10.3389/fpsyg.2023.1184390" TargetMode="External"/><Relationship Id="rId11" Type="http://schemas.openxmlformats.org/officeDocument/2006/relationships/image" Target="../media/image4.png"/><Relationship Id="rId5" Type="http://schemas.openxmlformats.org/officeDocument/2006/relationships/hyperlink" Target="https://doi.org/10.1186/s13731-023-00351-7" TargetMode="Externa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www.aacsb.edu/insights/articles/2024/01/positive-impact-through-entrepreneurship-education" TargetMode="Externa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E0577-1B0B-07B3-E4D8-62AC98EEAF81}"/>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205156ED-907C-18F2-9ECF-78BE002EE947}"/>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5734FA86-FF99-775E-2661-5DBA8167AA5C}"/>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A06EE544-1C48-DB2E-D875-0E3C5631FBBF}"/>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050C6471-4BAD-2E88-B4E8-D5F11DC3BD0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CD4F6DC6-9620-CEAE-D9FF-0E2E616DEEB7}"/>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5527F0CB-0AEB-29BD-DF1E-8F53D451E9B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C8970D0F-0454-6C67-3B03-323F1D9935FA}"/>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oranto-2"/>
                    <a:ea typeface="+mn-ea"/>
                    <a:cs typeface="+mn-cs"/>
                  </a:rPr>
                  <a:t>Disclaimer</a:t>
                </a:r>
                <a:r>
                  <a:rPr kumimoji="0" lang="en-GB" sz="1100" b="0" i="1" u="none" strike="noStrike" kern="1200" cap="none" spc="0" normalizeH="0" baseline="0" noProof="0" dirty="0">
                    <a:ln>
                      <a:noFill/>
                    </a:ln>
                    <a:solidFill>
                      <a:srgbClr val="0000FF"/>
                    </a:solidFill>
                    <a:effectLst/>
                    <a:uLnTx/>
                    <a:uFillTx/>
                    <a:latin typeface="coranto-2"/>
                    <a:ea typeface="+mn-ea"/>
                    <a:cs typeface="+mn-cs"/>
                  </a:rPr>
                  <a:t>: “Funded by the European Union. Views and opinions expressed are however those of the author(s) only and do not necessarily reflect those of the European Union or the </a:t>
                </a:r>
                <a:r>
                  <a:rPr kumimoji="0" lang="en-GB" sz="1100" b="0" i="1" u="none" strike="noStrike" kern="1200" cap="none" spc="0" normalizeH="0" baseline="0" noProof="0" dirty="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dirty="0">
                    <a:ln>
                      <a:noFill/>
                    </a:ln>
                    <a:solidFill>
                      <a:srgbClr val="0000FF"/>
                    </a:solidFill>
                    <a:effectLst/>
                    <a:uLnTx/>
                    <a:uFillTx/>
                    <a:latin typeface="coranto-2"/>
                    <a:ea typeface="+mn-ea"/>
                    <a:cs typeface="+mn-cs"/>
                  </a:rPr>
                  <a:t>. Neither the European Union nor the </a:t>
                </a:r>
                <a:r>
                  <a:rPr kumimoji="0" lang="en-GB" sz="1100" b="0" i="1" u="none" strike="noStrike" kern="1200" cap="none" spc="0" normalizeH="0" baseline="0" noProof="0" dirty="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dirty="0">
                    <a:ln>
                      <a:noFill/>
                    </a:ln>
                    <a:solidFill>
                      <a:srgbClr val="0000FF"/>
                    </a:solidFill>
                    <a:effectLst/>
                    <a:uLnTx/>
                    <a:uFillTx/>
                    <a:latin typeface="coranto-2"/>
                    <a:ea typeface="+mn-ea"/>
                    <a:cs typeface="+mn-cs"/>
                  </a:rPr>
                  <a:t> can be held responsible for them”</a:t>
                </a:r>
                <a:endParaRPr kumimoji="0" lang="en-GB" sz="1100" b="0" i="1" u="none" strike="noStrike" kern="1200" cap="none" spc="0" normalizeH="0" baseline="0" noProof="0" dirty="0">
                  <a:ln>
                    <a:noFill/>
                  </a:ln>
                  <a:solidFill>
                    <a:srgbClr val="0000FF"/>
                  </a:solidFill>
                  <a:effectLst/>
                  <a:uLnTx/>
                  <a:uFillTx/>
                  <a:latin typeface="Calibri" panose="020F0502020204030204"/>
                  <a:ea typeface="+mn-ea"/>
                  <a:cs typeface="+mn-cs"/>
                </a:endParaRPr>
              </a:p>
            </p:txBody>
          </p:sp>
        </p:grpSp>
      </p:grpSp>
      <p:sp>
        <p:nvSpPr>
          <p:cNvPr id="30" name="TextBox 29">
            <a:extLst>
              <a:ext uri="{FF2B5EF4-FFF2-40B4-BE49-F238E27FC236}">
                <a16:creationId xmlns:a16="http://schemas.microsoft.com/office/drawing/2014/main" id="{048243E0-827E-60CB-CB94-2B8061FBDA12}"/>
              </a:ext>
            </a:extLst>
          </p:cNvPr>
          <p:cNvSpPr txBox="1"/>
          <p:nvPr/>
        </p:nvSpPr>
        <p:spPr>
          <a:xfrm>
            <a:off x="895472" y="1887210"/>
            <a:ext cx="7885472"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b="1" dirty="0">
                <a:solidFill>
                  <a:schemeClr val="accent1"/>
                </a:solidFill>
                <a:latin typeface="Times New Roman" panose="02020603050405020304" pitchFamily="18" charset="0"/>
                <a:ea typeface="Calibri" panose="020F0502020204030204" pitchFamily="34" charset="0"/>
              </a:rPr>
              <a:t>Introduction to entrepreneurship</a:t>
            </a:r>
          </a:p>
        </p:txBody>
      </p:sp>
      <p:pic>
        <p:nvPicPr>
          <p:cNvPr id="3" name="Picture 2">
            <a:extLst>
              <a:ext uri="{FF2B5EF4-FFF2-40B4-BE49-F238E27FC236}">
                <a16:creationId xmlns:a16="http://schemas.microsoft.com/office/drawing/2014/main" id="{B2213BDF-29E6-12B1-FBCD-3A25F36763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33C6B401-E003-8A07-E27A-8BE24DAB5B81}"/>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5E2141A4-9487-9E1E-9DE3-ADD47C220580}"/>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2AD9C41B-B821-4BB2-FBED-F393B676935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BFC99823-663A-8B43-6A93-8309294FCE8B}"/>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457610B0-5603-50F3-E129-8FF7B48EFCC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73C81458-58D7-246D-D38D-9AF87ADF555E}"/>
              </a:ext>
            </a:extLst>
          </p:cNvPr>
          <p:cNvSpPr txBox="1"/>
          <p:nvPr/>
        </p:nvSpPr>
        <p:spPr>
          <a:xfrm>
            <a:off x="796460" y="1466200"/>
            <a:ext cx="7885472"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 - Cooperation partnerships in vocational education and 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2023-1-</a:t>
            </a:r>
            <a:r>
              <a:rPr kumimoji="0" lang="en-GB" sz="1000" b="1" i="0" u="none" strike="noStrike" kern="1200" cap="none" spc="0" normalizeH="0" baseline="0" noProof="0" err="1">
                <a:ln>
                  <a:noFill/>
                </a:ln>
                <a:solidFill>
                  <a:srgbClr val="7030A0"/>
                </a:solidFill>
                <a:effectLst/>
                <a:uLnTx/>
                <a:uFillTx/>
                <a:latin typeface="Calibri" panose="020F0502020204030204"/>
                <a:ea typeface="+mn-ea"/>
                <a:cs typeface="+mn-cs"/>
              </a:rPr>
              <a:t>RO01</a:t>
            </a: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-KA220-VET-000156711</a:t>
            </a:r>
          </a:p>
        </p:txBody>
      </p:sp>
      <p:sp>
        <p:nvSpPr>
          <p:cNvPr id="12" name="Title 1">
            <a:extLst>
              <a:ext uri="{FF2B5EF4-FFF2-40B4-BE49-F238E27FC236}">
                <a16:creationId xmlns:a16="http://schemas.microsoft.com/office/drawing/2014/main" id="{B670234F-AD78-57B9-56B9-7BF9CE4CED8C}"/>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pic>
        <p:nvPicPr>
          <p:cNvPr id="13" name="Картина 12">
            <a:extLst>
              <a:ext uri="{FF2B5EF4-FFF2-40B4-BE49-F238E27FC236}">
                <a16:creationId xmlns:a16="http://schemas.microsoft.com/office/drawing/2014/main" id="{01421132-23BF-5A6E-917E-A738EA248369}"/>
              </a:ext>
            </a:extLst>
          </p:cNvPr>
          <p:cNvPicPr>
            <a:picLocks noChangeAspect="1"/>
          </p:cNvPicPr>
          <p:nvPr/>
        </p:nvPicPr>
        <p:blipFill>
          <a:blip r:embed="rId10">
            <a:extLst>
              <a:ext uri="{28A0092B-C50C-407E-A947-70E740481C1C}">
                <a14:useLocalDpi xmlns:a14="http://schemas.microsoft.com/office/drawing/2010/main" val="0"/>
              </a:ext>
            </a:extLst>
          </a:blip>
          <a:srcRect t="17660" b="17660"/>
          <a:stretch/>
        </p:blipFill>
        <p:spPr>
          <a:xfrm>
            <a:off x="43291" y="2367887"/>
            <a:ext cx="9144000" cy="3944996"/>
          </a:xfrm>
          <a:prstGeom prst="rect">
            <a:avLst/>
          </a:prstGeom>
        </p:spPr>
      </p:pic>
    </p:spTree>
    <p:extLst>
      <p:ext uri="{BB962C8B-B14F-4D97-AF65-F5344CB8AC3E}">
        <p14:creationId xmlns:p14="http://schemas.microsoft.com/office/powerpoint/2010/main" val="43090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8F4F1-5B78-68A0-93A3-76316ACDD58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F2B2F24-C72C-B248-1A3A-DB06B752E9C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D2E121C-0602-1407-69F1-A6D4EB0487CE}"/>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3200054-CEB0-9A3C-ACBB-758CC49EDAC0}"/>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85EFF63B-282D-308A-98B0-FAA1727FD25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29FEDBDF-11EA-564C-07A0-5E5C97E55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CF7EAD6-354D-21EB-6413-9947482E3FDD}"/>
              </a:ext>
            </a:extLst>
          </p:cNvPr>
          <p:cNvSpPr txBox="1"/>
          <p:nvPr/>
        </p:nvSpPr>
        <p:spPr>
          <a:xfrm>
            <a:off x="4330700" y="1569001"/>
            <a:ext cx="4348694" cy="3416320"/>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b="1" dirty="0"/>
              <a:t>In the ship's kitchen system</a:t>
            </a:r>
            <a:r>
              <a:rPr lang="bg-BG" b="1" dirty="0"/>
              <a:t>,</a:t>
            </a:r>
            <a:r>
              <a:rPr lang="en-GB" b="1" dirty="0"/>
              <a:t> this means:</a:t>
            </a:r>
            <a:endParaRPr lang="bg-BG" b="1" dirty="0"/>
          </a:p>
          <a:p>
            <a:endParaRPr lang="bg-BG" b="1" dirty="0"/>
          </a:p>
          <a:p>
            <a:endParaRPr lang="en-GB" b="1" dirty="0"/>
          </a:p>
          <a:p>
            <a:pPr marL="285750" indent="-285750">
              <a:buFont typeface="Wingdings" panose="05000000000000000000" pitchFamily="2" charset="2"/>
              <a:buChar char="§"/>
            </a:pPr>
            <a:r>
              <a:rPr lang="en-GB" b="1" dirty="0"/>
              <a:t>to recognise a supply gap and offer a sustainable alternative;</a:t>
            </a:r>
          </a:p>
          <a:p>
            <a:pPr marL="285750" indent="-285750">
              <a:buFont typeface="Wingdings" panose="05000000000000000000" pitchFamily="2" charset="2"/>
              <a:buChar char="§"/>
            </a:pPr>
            <a:r>
              <a:rPr lang="en-GB" b="1" dirty="0"/>
              <a:t>to create a more efficient product rotation through better organisation;</a:t>
            </a:r>
          </a:p>
          <a:p>
            <a:pPr marL="285750" indent="-285750">
              <a:buFont typeface="Wingdings" panose="05000000000000000000" pitchFamily="2" charset="2"/>
              <a:buChar char="§"/>
            </a:pPr>
            <a:r>
              <a:rPr lang="en-GB" b="1" dirty="0"/>
              <a:t>to adapt traditional recipes according to the products available;</a:t>
            </a:r>
          </a:p>
          <a:p>
            <a:pPr marL="285750" indent="-285750">
              <a:buFont typeface="Wingdings" panose="05000000000000000000" pitchFamily="2" charset="2"/>
              <a:buChar char="§"/>
            </a:pPr>
            <a:r>
              <a:rPr lang="en-GB" b="1" dirty="0"/>
              <a:t>to propose a method for reducing waste that doesn’t require investment.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E52BCEE-51A6-2E19-F81E-AE009A0360E6}"/>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C633D226-BF4E-FDDA-DB75-9EC12F4651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56D6D91-A412-667A-93B8-831FD5946AB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6AE02BB-F363-0CF2-6F67-527EE54AD52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9912D4B-8161-D638-13F4-D8DA3A4BC9B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EBB2BF7-2CEE-3440-C7A9-335B1D66E09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13634B1-CC65-4F51-1394-E3D6B93B9733}"/>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C5181F6-DF1F-D7E0-D4A9-9A30BE208841}"/>
              </a:ext>
            </a:extLst>
          </p:cNvPr>
          <p:cNvPicPr preferRelativeResize="0"/>
          <p:nvPr/>
        </p:nvPicPr>
        <p:blipFill>
          <a:blip r:embed="rId11">
            <a:extLst>
              <a:ext uri="{28A0092B-C50C-407E-A947-70E740481C1C}">
                <a14:useLocalDpi xmlns:a14="http://schemas.microsoft.com/office/drawing/2010/main" val="0"/>
              </a:ext>
            </a:extLst>
          </a:blip>
          <a:srcRect l="30829" r="3082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418787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D993-72AC-421E-C323-93BC40D2427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3A1FCB7-82F3-48A3-E3DA-0B939C575A9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7368A60-4644-998B-7D20-7E060EDFBA56}"/>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8D0416F-8032-1C5E-CAE3-76D30CE36ADB}"/>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CD8DD9D4-0BA3-38B8-A397-BEC98040A86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A795F1F3-922E-D7C6-79A6-67742AE5C7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93F0C33-87A2-218E-F758-DDBD0BD61A94}"/>
              </a:ext>
            </a:extLst>
          </p:cNvPr>
          <p:cNvSpPr txBox="1"/>
          <p:nvPr/>
        </p:nvSpPr>
        <p:spPr>
          <a:xfrm>
            <a:off x="4330700" y="1569001"/>
            <a:ext cx="4348694" cy="4524315"/>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dirty="0"/>
              <a:t>At first glance, the daily life of procurement seems routine - taking orders, checking stock, communicating with suppliers, and distributing products. But exactly this repetitiveness creates a space for intelligent monitoring and reflection. Entrepreneurial thinking emerges not when there is no plan but when the routine no longer matches reality. In the context of shipboard life, this happens often - unexpected delays, changes in port access, damaged supplies, sudden crew changes, and cultural differences in eating habits. Each of these situations requires not just a response but a transformation of approach.</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A591339-0B09-ED99-8C81-73643F056DB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4134430E-6D2A-370D-94C8-E8E8BEBAEB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98C1914-C554-A94B-8B92-5A7D68E06E9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281DAD8-715E-EB37-1147-8C6CCFF610B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4240631-CAFA-9B36-88E5-5B6DFD82E4B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0C2B2F2-076B-588D-DEA0-0472EEE5E83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3929662-172F-F5E2-E25E-5D9CEA373AAF}"/>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E6EBCCC-3171-A216-39DC-DC624F7C112A}"/>
              </a:ext>
            </a:extLst>
          </p:cNvPr>
          <p:cNvPicPr preferRelativeResize="0"/>
          <p:nvPr/>
        </p:nvPicPr>
        <p:blipFill>
          <a:blip r:embed="rId11">
            <a:extLst>
              <a:ext uri="{28A0092B-C50C-407E-A947-70E740481C1C}">
                <a14:useLocalDpi xmlns:a14="http://schemas.microsoft.com/office/drawing/2010/main" val="0"/>
              </a:ext>
            </a:extLst>
          </a:blip>
          <a:srcRect l="30829" r="3082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133557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72D9A-68BD-CAF9-4617-9222D07BE8DF}"/>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2B8FF65-55ED-4CAB-9970-4799629F340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651BB85-586C-6E59-73D0-CF5CC16B6E07}"/>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DA1E909-AE44-7939-1763-6B5CE7E1A8CD}"/>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EBDD18EB-0FFC-3FFF-47A9-2D198C5DBB8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C7020D48-4866-43A9-6CC0-8DB433CC0D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659BC24-6521-BF44-B1B0-479B08EFE4B4}"/>
              </a:ext>
            </a:extLst>
          </p:cNvPr>
          <p:cNvSpPr txBox="1"/>
          <p:nvPr/>
        </p:nvSpPr>
        <p:spPr>
          <a:xfrm>
            <a:off x="4330700" y="1569001"/>
            <a:ext cx="4348694" cy="397031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lgn="just">
              <a:spcAft>
                <a:spcPts val="200"/>
              </a:spcAft>
              <a:buNone/>
            </a:pPr>
            <a:r>
              <a:rPr lang="en-GB" sz="1800" dirty="0">
                <a:effectLst/>
                <a:latin typeface="Times New Roman" panose="02020603050405020304" pitchFamily="18" charset="0"/>
                <a:ea typeface="Arial" panose="020B0604020202020204" pitchFamily="34" charset="0"/>
              </a:rPr>
              <a:t>Entrepreneurship, in this context, is not the equivalent of 'risk-taking' but rather of meaningful action under conditions of uncertainty. This includes:</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Clr>
                <a:srgbClr val="1F497D"/>
              </a:buClr>
              <a:buFont typeface="Symbol" panose="05050102010706020507" pitchFamily="18" charset="2"/>
              <a:buChar char=""/>
              <a:tabLst>
                <a:tab pos="811530" algn="l"/>
              </a:tabLst>
            </a:pPr>
            <a:r>
              <a:rPr lang="en-GB" sz="1800" dirty="0">
                <a:effectLst/>
                <a:latin typeface="Times New Roman" panose="02020603050405020304" pitchFamily="18" charset="0"/>
                <a:ea typeface="Arial" panose="020B0604020202020204" pitchFamily="34" charset="0"/>
              </a:rPr>
              <a:t>the ability to recognise opportunities in problems;</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Clr>
                <a:srgbClr val="1F497D"/>
              </a:buClr>
              <a:buFont typeface="Symbol" panose="05050102010706020507" pitchFamily="18" charset="2"/>
              <a:buChar char=""/>
              <a:tabLst>
                <a:tab pos="811530" algn="l"/>
              </a:tabLst>
            </a:pPr>
            <a:r>
              <a:rPr lang="en-GB" sz="1800" dirty="0">
                <a:solidFill>
                  <a:srgbClr val="000000"/>
                </a:solidFill>
                <a:effectLst/>
                <a:latin typeface="Times New Roman" panose="02020603050405020304" pitchFamily="18" charset="0"/>
                <a:ea typeface="Arial" panose="020B0604020202020204" pitchFamily="34" charset="0"/>
              </a:rPr>
              <a:t>the skill to act with limited information;</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Clr>
                <a:srgbClr val="1F497D"/>
              </a:buClr>
              <a:buFont typeface="Symbol" panose="05050102010706020507" pitchFamily="18" charset="2"/>
              <a:buChar char=""/>
              <a:tabLst>
                <a:tab pos="811530" algn="l"/>
              </a:tabLst>
            </a:pPr>
            <a:r>
              <a:rPr lang="en-GB" sz="1800" dirty="0">
                <a:effectLst/>
                <a:latin typeface="Times New Roman" panose="02020603050405020304" pitchFamily="18" charset="0"/>
                <a:ea typeface="Arial" panose="020B0604020202020204" pitchFamily="34" charset="0"/>
              </a:rPr>
              <a:t>the willingness to test a new approach with no guarantee of success;</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Clr>
                <a:srgbClr val="1F497D"/>
              </a:buClr>
              <a:buFont typeface="Symbol" panose="05050102010706020507" pitchFamily="18" charset="2"/>
              <a:buChar char=""/>
              <a:tabLst>
                <a:tab pos="811530" algn="l"/>
              </a:tabLst>
            </a:pPr>
            <a:r>
              <a:rPr lang="en-GB" sz="1800" dirty="0">
                <a:effectLst/>
                <a:latin typeface="Times New Roman" panose="02020603050405020304" pitchFamily="18" charset="0"/>
                <a:ea typeface="Arial" panose="020B0604020202020204" pitchFamily="34" charset="0"/>
              </a:rPr>
              <a:t>and the will to learn on the move through experience, adaptation and feedback.</a:t>
            </a:r>
            <a:endParaRPr lang="bg-BG" sz="1800" dirty="0">
              <a:effectLst/>
              <a:latin typeface="Times New Roman" panose="02020603050405020304" pitchFamily="18" charset="0"/>
              <a:ea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4DC0CFA-553C-36D2-3558-CAAE94BA00B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771186AE-1C47-607A-699F-2C0FBC6586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2C3396E-BD82-E05E-0DAA-D402BACF59D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449747C-3AAE-8FB3-4521-322CA139A60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968B119-A79C-F5E0-9E4D-C8C6DFE1C18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1D3A8EF-7273-F7A1-F594-B456B6E78AB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6210EF7-BF1B-D114-C555-339D2A724728}"/>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E425812-76BF-40E0-3794-9B082F652F36}"/>
              </a:ext>
            </a:extLst>
          </p:cNvPr>
          <p:cNvPicPr preferRelativeResize="0"/>
          <p:nvPr/>
        </p:nvPicPr>
        <p:blipFill>
          <a:blip r:embed="rId11">
            <a:extLst>
              <a:ext uri="{28A0092B-C50C-407E-A947-70E740481C1C}">
                <a14:useLocalDpi xmlns:a14="http://schemas.microsoft.com/office/drawing/2010/main" val="0"/>
              </a:ext>
            </a:extLst>
          </a:blip>
          <a:srcRect l="30829" r="3082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165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0D4CC-17AD-544C-3AA0-B829C8DA816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33F367C-414E-D6CD-6DDF-8D5B63670B2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C49D393-39D7-777E-D7D0-3E1562763406}"/>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1935E81-4398-7782-92A7-D33EE7E892EB}"/>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BA96B48E-7636-53D7-7FE0-DA6E65C6B5C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8265C049-AD55-37B7-6742-B9E7C650B7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68DD469-93F2-CE9B-11B4-A71B6EAEB1B9}"/>
              </a:ext>
            </a:extLst>
          </p:cNvPr>
          <p:cNvSpPr txBox="1"/>
          <p:nvPr/>
        </p:nvSpPr>
        <p:spPr>
          <a:xfrm>
            <a:off x="4330700" y="1569001"/>
            <a:ext cx="4514850" cy="4524315"/>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dirty="0"/>
              <a:t>In reality, entrepreneurial board </a:t>
            </a:r>
            <a:r>
              <a:rPr lang="en-GB" dirty="0" err="1"/>
              <a:t>behavior</a:t>
            </a:r>
            <a:r>
              <a:rPr lang="en-GB" dirty="0"/>
              <a:t> rarely comes in a resounding form - it's not announced, not expected, often not even immediately recognised. It happens in the small, inconspicuous, and seemingly insignificant decisions that nevertheless change the dynamics of the process. A ship's cook, for example, decides to rethink the arrangement of the freezer so that products with a short shelf life are at the front - that is an entrepreneurial act. It's a decision that requires nothing but attention, logic and commitment. But the result is reduced waste, better accountability, greater clarity within the team and - of particular importance - creating a micro-environment where decisions matter.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8006888-EB4D-8B53-D7E4-6374877EE89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F0DF4E0F-1CB8-D6AB-6ED7-A89959F9D1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F661BA0-B541-663E-1A4B-45FF7E09A05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93F382D-C803-8668-626F-F11A97E6D33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E8BFE43-12F1-164E-9C05-6562FD0C943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3E30A4A-CC33-7CD0-5763-E5A796AD4F9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447F85F-F91F-1501-C108-22B534271543}"/>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3EEB31B-24B1-34F9-AA80-DB0623E0850E}"/>
              </a:ext>
            </a:extLst>
          </p:cNvPr>
          <p:cNvPicPr preferRelativeResize="0"/>
          <p:nvPr/>
        </p:nvPicPr>
        <p:blipFill>
          <a:blip r:embed="rId11">
            <a:extLst>
              <a:ext uri="{28A0092B-C50C-407E-A947-70E740481C1C}">
                <a14:useLocalDpi xmlns:a14="http://schemas.microsoft.com/office/drawing/2010/main" val="0"/>
              </a:ext>
            </a:extLst>
          </a:blip>
          <a:srcRect l="30829" r="3082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40518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49D8-C42D-65A1-C679-010F4AF7907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DB1E5DC-CE06-F828-53E9-CBF6474AD0C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3E4BB48-C364-97E3-A939-8BADEA6338CB}"/>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9AB6AFF-22B1-5FDA-7724-154B6AEDD7C2}"/>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82ED5033-0F7B-C3A7-4651-20C79B9770F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AF0F2D9-CE05-A7CD-D2D5-C563C56FF90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8C1E99D-98D6-610E-A32C-A5B577B72183}"/>
              </a:ext>
            </a:extLst>
          </p:cNvPr>
          <p:cNvSpPr txBox="1"/>
          <p:nvPr/>
        </p:nvSpPr>
        <p:spPr>
          <a:xfrm>
            <a:off x="4330700" y="1569001"/>
            <a:ext cx="4348694" cy="3416320"/>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endParaRPr lang="en-GB" dirty="0"/>
          </a:p>
          <a:p>
            <a:r>
              <a:rPr lang="en-GB" dirty="0"/>
              <a:t>It is precisely this type of thinking - deeply observant, structured and responsible - that the course aims to activate and develop. Not as something external, but as part of each participant's professional identity. Because the ship is not just a place of movement in space. It is a system in which every idea, every intervention, every adjustment - brings consequences. And it is in this context that thinking like an entrepreneur is not just a privilege, but a professional duty.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FBB2C9F-1901-F63B-DCDE-25640B3FEBC0}"/>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948586FD-C3E2-477F-AC99-8670BAA4AA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CDE068F-F884-6252-6F50-0E1D5A8B132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138FA83-7EC7-4E6B-140A-EE52434F516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B9E11CF-E48B-34B2-C60A-473467BDA91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CAD7645-5430-DF98-07B0-D2680AF54C5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98420B7-95C7-4B2A-B81A-187DC28E6473}"/>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6FDC8652-67AC-59F6-CBB4-D9B0DA1195B6}"/>
              </a:ext>
            </a:extLst>
          </p:cNvPr>
          <p:cNvPicPr preferRelativeResize="0"/>
          <p:nvPr/>
        </p:nvPicPr>
        <p:blipFill>
          <a:blip r:embed="rId11">
            <a:extLst>
              <a:ext uri="{28A0092B-C50C-407E-A947-70E740481C1C}">
                <a14:useLocalDpi xmlns:a14="http://schemas.microsoft.com/office/drawing/2010/main" val="0"/>
              </a:ext>
            </a:extLst>
          </a:blip>
          <a:srcRect l="30829" r="3082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20355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E96D8-BD2F-564E-F5A1-380F6508A30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189D29C-AB46-9682-EE7F-75B261CB3DB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0E624BA-DA67-5606-D320-0D7CA3FF2E60}"/>
              </a:ext>
            </a:extLst>
          </p:cNvPr>
          <p:cNvSpPr>
            <a:spLocks noGrp="1"/>
          </p:cNvSpPr>
          <p:nvPr>
            <p:ph type="title"/>
          </p:nvPr>
        </p:nvSpPr>
        <p:spPr>
          <a:xfrm>
            <a:off x="711240" y="1166669"/>
            <a:ext cx="7257003" cy="613917"/>
          </a:xfrm>
        </p:spPr>
        <p:txBody>
          <a:bodyPr>
            <a:noAutofit/>
          </a:bodyPr>
          <a:lstStyle/>
          <a:p>
            <a:pPr algn="ctr"/>
            <a:r>
              <a:rPr lang="en-GB" sz="2400" b="1" noProof="0" dirty="0">
                <a:latin typeface="Times New Roman"/>
                <a:cs typeface="Times New Roman"/>
              </a:rPr>
              <a:t>2. Concepts related to entrepreneurship</a:t>
            </a: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B247FDD-0421-8C58-1A99-8527FC67CA4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5945CC1-FA03-91ED-9C19-3625F57C32C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A444FD3-A4DD-4AD5-345F-A59072C7E4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533C9505-6914-A649-05A1-AA6720FA49C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122BC3D0-8F2C-4398-7672-D9D12EC196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783D37C-C1C1-106D-CDCE-40164064F81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6E565EF-1765-0ADD-CD05-2C3E4B46680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F274E81-53E7-61F9-94C7-7DB6574EE04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828956A-E86C-4A21-5904-359C4861A79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C311196-4A3B-7729-52FC-5E9539EC3A39}"/>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FDD4ED9-3815-D2BA-9D62-DD86E28605DF}"/>
              </a:ext>
            </a:extLst>
          </p:cNvPr>
          <p:cNvPicPr preferRelativeResize="0"/>
          <p:nvPr/>
        </p:nvPicPr>
        <p:blipFill>
          <a:blip r:embed="rId11">
            <a:extLst>
              <a:ext uri="{28A0092B-C50C-407E-A947-70E740481C1C}">
                <a14:useLocalDpi xmlns:a14="http://schemas.microsoft.com/office/drawing/2010/main" val="0"/>
              </a:ext>
            </a:extLst>
          </a:blip>
          <a:srcRect t="18510" b="18510"/>
          <a:stretch/>
        </p:blipFill>
        <p:spPr>
          <a:xfrm>
            <a:off x="-33728" y="1953426"/>
            <a:ext cx="9211456" cy="3867636"/>
          </a:xfrm>
          <a:prstGeom prst="rect">
            <a:avLst/>
          </a:prstGeom>
          <a:noFill/>
          <a:ln>
            <a:noFill/>
          </a:ln>
        </p:spPr>
      </p:pic>
    </p:spTree>
    <p:extLst>
      <p:ext uri="{BB962C8B-B14F-4D97-AF65-F5344CB8AC3E}">
        <p14:creationId xmlns:p14="http://schemas.microsoft.com/office/powerpoint/2010/main" val="320199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DE43-510E-C791-9F45-2BD0E986556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AC4CBBD-41B8-9BB9-7D40-83462268940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775B1FB-DE6F-1C81-1243-F9E641238FFD}"/>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81612A3-F5A7-4D63-9075-EC04C0408AA5}"/>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67E1043D-057A-CDAF-A727-9B93A59E0DC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A566824-F445-0DA7-77D6-A7890FA2F96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DBF61D4-8496-0EB8-AE45-B2503F43972F}"/>
              </a:ext>
            </a:extLst>
          </p:cNvPr>
          <p:cNvSpPr txBox="1"/>
          <p:nvPr/>
        </p:nvSpPr>
        <p:spPr>
          <a:xfrm>
            <a:off x="4330700" y="1569001"/>
            <a:ext cx="4348694" cy="2308324"/>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Entrepreneurship does not begin with an idea, nor does it end with action. It is a process rooted in how we perceive reality, define problems and create value. To be able to talk meaningfully about entrepreneurial thinking in an onboarding environment, we need to look at the key concepts that make it up.</a:t>
            </a:r>
          </a:p>
        </p:txBody>
      </p:sp>
      <p:sp>
        <p:nvSpPr>
          <p:cNvPr id="3" name="Rectangle 2">
            <a:extLst>
              <a:ext uri="{FF2B5EF4-FFF2-40B4-BE49-F238E27FC236}">
                <a16:creationId xmlns:a16="http://schemas.microsoft.com/office/drawing/2014/main" id="{D4DDF7DA-1017-7AEA-FF23-23EFB21CA31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2E33DB53-AF9E-9A4F-CE1C-6B6210BCFD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29E8A8B-1A1B-1707-613A-2B7E5F998A2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19C3019-F85D-91A0-04F0-BFA020B6C3B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6D99B4D-D8A8-88BB-D1AC-9C84BD917A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DA6D4C3-C7D6-3FDA-BF2F-8EF0ABF4271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C2AE428-C457-87FB-3FC5-04A99C48F50F}"/>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1874BD7-2833-3814-B841-FC61BAB2263E}"/>
              </a:ext>
            </a:extLst>
          </p:cNvPr>
          <p:cNvPicPr preferRelativeResize="0"/>
          <p:nvPr/>
        </p:nvPicPr>
        <p:blipFill>
          <a:blip r:embed="rId11">
            <a:extLst>
              <a:ext uri="{28A0092B-C50C-407E-A947-70E740481C1C}">
                <a14:useLocalDpi xmlns:a14="http://schemas.microsoft.com/office/drawing/2010/main" val="0"/>
              </a:ext>
            </a:extLst>
          </a:blip>
          <a:srcRect l="21333" r="21333"/>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144735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60B2-6CC7-0B35-2A0D-431737CC4E2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2B948BA-901E-E3DF-4924-D388DFDD34F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0253D50-CE82-C320-CD0D-8A4B296F23B8}"/>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1B22C6B-9A72-D59C-487A-29A9F7F46672}"/>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E5300150-4F46-783C-A001-9D236890CDE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CF886E81-52F9-F4BC-F61A-D6F1D35033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A5B8E35-DCB0-9CD6-BE10-40C1D49ADFBB}"/>
              </a:ext>
            </a:extLst>
          </p:cNvPr>
          <p:cNvSpPr txBox="1"/>
          <p:nvPr/>
        </p:nvSpPr>
        <p:spPr>
          <a:xfrm>
            <a:off x="4330700" y="1569001"/>
            <a:ext cx="4348694" cy="4524315"/>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2.1	Entrepreneurial opportunity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 the scientific literature, "possibility" is seen as a detectable phenomenon - something that exists and simply needs to be identified. But in a resource-constrained and dynamic environment such as a ship, opportunity is often not a given but a construct - the result of careful observation, contextual analysis and the ability to rethink constraints as potential. Example: the lack of a particular product may seem like a logistical problem. But if it is interpreted as a stimulus for culinary innovation or for the search for local alternatives, it becomes an opportunity - not to restore the old, but to create the new.</a:t>
            </a:r>
          </a:p>
        </p:txBody>
      </p:sp>
      <p:sp>
        <p:nvSpPr>
          <p:cNvPr id="3" name="Rectangle 2">
            <a:extLst>
              <a:ext uri="{FF2B5EF4-FFF2-40B4-BE49-F238E27FC236}">
                <a16:creationId xmlns:a16="http://schemas.microsoft.com/office/drawing/2014/main" id="{16DC48FB-C3F7-58BB-68E4-0C4AB2919ED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D44A2DF4-657E-6153-5D2F-86D8E77882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D765AC1-AD3B-1C6D-AE76-CD96B9576CD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8AD1FC1-349D-EAED-E480-0B2A82A3355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5DA2F93-F62C-1A36-7D41-38112E81B68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872CA7A-BCC3-C17E-0AE3-EA2CEBFB227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3033D76-8204-002C-E757-97832B6750FC}"/>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3B644406-608A-D2A9-71C9-97C38AB58FDF}"/>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89749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23956-2A20-886D-EBF2-05C78987982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118C853-923A-39B2-D04A-7600FC797DE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64C28B3-8F20-03F3-0E85-6E0AA5BC9F48}"/>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55FC0E2-9E75-47F7-A840-2BCBCA033DB0}"/>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0B28BABA-556F-9104-F3D3-AD967A0C6D3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3FEC988-5971-E1D3-1E2F-6C0DF138DB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7453CFD-BB03-607E-E4EF-70B4328E06E1}"/>
              </a:ext>
            </a:extLst>
          </p:cNvPr>
          <p:cNvSpPr txBox="1"/>
          <p:nvPr/>
        </p:nvSpPr>
        <p:spPr>
          <a:xfrm>
            <a:off x="4330700" y="1569001"/>
            <a:ext cx="4348694" cy="397031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2.1	Entrepreneurial opportunity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bg-BG"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lang="en-GB" b="1" dirty="0"/>
              <a:t>What makes something a possibility and not just a fact? </a:t>
            </a:r>
          </a:p>
          <a:p>
            <a:pPr>
              <a:defRPr/>
            </a:pPr>
            <a:endParaRPr lang="en-GB" b="1" dirty="0"/>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It's a matter of frame. Two individuals may observe the same situation - e.g. lack of fresh vegetables in a particular port - but only one of them will see it as a call to action, not just a problem. Entrepreneurial capacity is activated when one not only notices a deviation from the norm but also converts that deviation into a field for value creation.</a:t>
            </a:r>
          </a:p>
        </p:txBody>
      </p:sp>
      <p:sp>
        <p:nvSpPr>
          <p:cNvPr id="3" name="Rectangle 2">
            <a:extLst>
              <a:ext uri="{FF2B5EF4-FFF2-40B4-BE49-F238E27FC236}">
                <a16:creationId xmlns:a16="http://schemas.microsoft.com/office/drawing/2014/main" id="{040E8716-65AB-6268-C1E0-9FE50873FCC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047DC328-81EA-AA15-8B0B-C5326AC692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21B8E81-CAA5-3E27-002B-A828B0ED44C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4FE1EC7-7FFA-A10F-B086-FF40B409C2E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1786FD-3812-C303-2255-37082CC5EF4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959858B-69BE-D527-64E5-74A2573F696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97A9A54-CE55-F15D-9362-84BC1211990E}"/>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CCDA1679-739A-16B9-258B-B864BD0EB573}"/>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2559048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D3C0E-4143-C503-A400-7547C61834F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97286DB-FBCE-15F2-3561-10CD895BFDE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A9623F4-EF3E-33E8-4E5F-DA8EC2258D0A}"/>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90C0F0F-9BC6-1DAB-AFA2-EA5A3DB7124E}"/>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BE506F39-BAB8-D946-C9B2-B38D6CB62E9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FFA6F5EF-B854-DA52-9C22-6C2B1A32A70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0785825-A810-FB5C-14B5-25F2C7043868}"/>
              </a:ext>
            </a:extLst>
          </p:cNvPr>
          <p:cNvSpPr txBox="1"/>
          <p:nvPr/>
        </p:nvSpPr>
        <p:spPr>
          <a:xfrm>
            <a:off x="4330700" y="1569001"/>
            <a:ext cx="4348694" cy="397031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2.1	Entrepreneurial opportunity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2.1.1. Opportunity as a construction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Traditionally, opportunities are seen as objectively existing - an existing market, an unfilled niche, a new technology. But in a constrained environment like the ship, opportunities often have to be built by:</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posing new questions to the routine.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search for hidden potential in residual or untapped resources;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analysis of recurrent frustrations as signals of the need for change;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making sense of the cultural and human context as a source of ideas.</a:t>
            </a:r>
          </a:p>
        </p:txBody>
      </p:sp>
      <p:sp>
        <p:nvSpPr>
          <p:cNvPr id="3" name="Rectangle 2">
            <a:extLst>
              <a:ext uri="{FF2B5EF4-FFF2-40B4-BE49-F238E27FC236}">
                <a16:creationId xmlns:a16="http://schemas.microsoft.com/office/drawing/2014/main" id="{1AF02420-CF4C-C19B-D586-BBD9B77FAA0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4CABF2F4-63F4-41BB-2521-A40F456165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C190C7D-2A4B-FA2D-597E-588D024A8E4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B315BD5-2A73-85E0-3E1A-57B87B252C7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5897B12-7A33-C2F9-55BE-4F4E28B4509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E2A50A5-23B9-FE50-EEDC-E91CA0C6AAD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9DDA792-E2D6-A98D-6F9F-CE833C700A27}"/>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534CD0F-8AC3-D288-90AE-EFB82D8D8676}"/>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4577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en-GB" sz="1100" b="1" noProof="0">
                    <a:effectLst/>
                    <a:latin typeface="coranto-2"/>
                  </a:rPr>
                  <a:t>Disclaimer</a:t>
                </a:r>
                <a:r>
                  <a:rPr lang="en-GB" sz="1100" b="0" i="1" noProof="0">
                    <a:solidFill>
                      <a:srgbClr val="0000FF"/>
                    </a:solidFill>
                    <a:effectLst/>
                    <a:latin typeface="coranto-2"/>
                  </a:rPr>
                  <a:t>: “Funded by the European Union. Views and opinions expressed are however those of the author(s) only and do not necessarily reflect those of the European Union or the </a:t>
                </a:r>
                <a:r>
                  <a:rPr lang="en-GB" sz="1100" b="0" i="1" noProof="0" err="1">
                    <a:solidFill>
                      <a:srgbClr val="0000FF"/>
                    </a:solidFill>
                    <a:effectLst/>
                    <a:latin typeface="coranto-2"/>
                  </a:rPr>
                  <a:t>ANPCDEFP</a:t>
                </a:r>
                <a:r>
                  <a:rPr lang="en-GB" sz="1100" b="0" i="1" noProof="0">
                    <a:solidFill>
                      <a:srgbClr val="0000FF"/>
                    </a:solidFill>
                    <a:effectLst/>
                    <a:latin typeface="coranto-2"/>
                  </a:rPr>
                  <a:t>. Neither the European Union nor the </a:t>
                </a:r>
                <a:r>
                  <a:rPr lang="en-GB" sz="1100" b="0" i="1" noProof="0" err="1">
                    <a:solidFill>
                      <a:srgbClr val="0000FF"/>
                    </a:solidFill>
                    <a:effectLst/>
                    <a:latin typeface="coranto-2"/>
                  </a:rPr>
                  <a:t>ANPCDEFP</a:t>
                </a:r>
                <a:r>
                  <a:rPr lang="en-GB" sz="1100" b="0" i="1" noProof="0">
                    <a:solidFill>
                      <a:srgbClr val="0000FF"/>
                    </a:solidFill>
                    <a:effectLst/>
                    <a:latin typeface="coranto-2"/>
                  </a:rPr>
                  <a:t> can be held responsible for them”</a:t>
                </a:r>
                <a:endParaRPr lang="en-GB" sz="1100" i="1" noProof="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895472" y="2297831"/>
            <a:ext cx="7885472" cy="3057247"/>
          </a:xfrm>
          <a:prstGeom prst="rect">
            <a:avLst/>
          </a:prstGeom>
          <a:noFill/>
        </p:spPr>
        <p:txBody>
          <a:bodyPr wrap="square">
            <a:spAutoFit/>
          </a:bodyPr>
          <a:lstStyle/>
          <a:p>
            <a:pPr algn="ctr">
              <a:lnSpc>
                <a:spcPct val="150000"/>
              </a:lnSpc>
              <a:spcAft>
                <a:spcPts val="1000"/>
              </a:spcAft>
            </a:pPr>
            <a:r>
              <a:rPr lang="en-GB" sz="3200"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endParaRPr lang="bg-BG" sz="3200"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1000"/>
              </a:spcAft>
            </a:pPr>
            <a:r>
              <a:rPr lang="en-GB" sz="3200" b="1" noProof="0" dirty="0">
                <a:solidFill>
                  <a:schemeClr val="accent1"/>
                </a:solidFill>
                <a:effectLst/>
                <a:latin typeface="Times New Roman" panose="02020603050405020304" pitchFamily="18" charset="0"/>
                <a:ea typeface="Calibri" panose="020F0502020204030204" pitchFamily="34" charset="0"/>
              </a:rPr>
              <a:t>COURSE </a:t>
            </a:r>
            <a:r>
              <a:rPr lang="en-GB" sz="3200" b="1" dirty="0">
                <a:solidFill>
                  <a:schemeClr val="accent1"/>
                </a:solidFill>
                <a:latin typeface="Times New Roman" panose="02020603050405020304" pitchFamily="18" charset="0"/>
                <a:ea typeface="Calibri" panose="020F0502020204030204" pitchFamily="34" charset="0"/>
              </a:rPr>
              <a:t>Week I</a:t>
            </a:r>
          </a:p>
          <a:p>
            <a:pPr algn="ctr"/>
            <a:r>
              <a:rPr lang="en-GB" sz="3200" b="1" noProof="0" dirty="0">
                <a:solidFill>
                  <a:srgbClr val="FF0000"/>
                </a:solidFill>
                <a:latin typeface="Times New Roman" panose="02020603050405020304" pitchFamily="18" charset="0"/>
                <a:ea typeface="Calibri" panose="020F0502020204030204" pitchFamily="34" charset="0"/>
              </a:rPr>
              <a:t>Introduction to entrepreneurship</a:t>
            </a: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noProof="0">
                <a:solidFill>
                  <a:srgbClr val="7030A0"/>
                </a:solidFill>
              </a:rPr>
              <a:t>KA220-VET - Cooperation partnerships in vocational education and training</a:t>
            </a:r>
          </a:p>
          <a:p>
            <a:pPr algn="ctr"/>
            <a:r>
              <a:rPr lang="en-GB" sz="1000" b="1" i="0" u="none" strike="noStrike" baseline="0" noProof="0">
                <a:solidFill>
                  <a:srgbClr val="7030A0"/>
                </a:solidFill>
              </a:rPr>
              <a:t>2023-1-</a:t>
            </a:r>
            <a:r>
              <a:rPr lang="en-GB" sz="1000" b="1" i="0" u="none" strike="noStrike" baseline="0" noProof="0" err="1">
                <a:solidFill>
                  <a:srgbClr val="7030A0"/>
                </a:solidFill>
              </a:rPr>
              <a:t>RO01</a:t>
            </a:r>
            <a:r>
              <a:rPr lang="en-GB" sz="1000" b="1" i="0" u="none" strike="noStrike" baseline="0" noProof="0">
                <a:solidFill>
                  <a:srgbClr val="7030A0"/>
                </a:solidFill>
              </a:rPr>
              <a:t>-KA220-VET-000156711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B36A-CD27-0F38-2E44-87509C55EB8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88C546C-AF23-2EBE-D697-E0FB362DBFB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16F69A7-3926-4394-771E-028EF7AA76F1}"/>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38087BBC-80D2-EFBA-1EEE-24E36F90C7A3}"/>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76A53B18-11A0-7423-F914-7439E1A91EF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BD0EF15B-0BB5-C5CA-5A82-365E2C9317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7221C9D-F165-7405-A60B-C6FC66183904}"/>
              </a:ext>
            </a:extLst>
          </p:cNvPr>
          <p:cNvSpPr txBox="1"/>
          <p:nvPr/>
        </p:nvSpPr>
        <p:spPr>
          <a:xfrm>
            <a:off x="4330700" y="1569001"/>
            <a:ext cx="4348694" cy="3693319"/>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2.1.2</a:t>
            </a:r>
            <a:r>
              <a:rPr kumimoji="0" lang="bg-BG"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Opportunity as responsibility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the board, opportunities are not allocated hierarchically. They are available to whoever sees them. This is why entrepreneurship in a maritime environment has an ethical dimension: opportunity is not just a chance for personal expression, but a chance to improve the environment on which the lives of others depend.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Working definition: Opportunity is the moment when you have enough awareness to know you can do something better and enough courage to act.</a:t>
            </a:r>
          </a:p>
        </p:txBody>
      </p:sp>
      <p:sp>
        <p:nvSpPr>
          <p:cNvPr id="3" name="Rectangle 2">
            <a:extLst>
              <a:ext uri="{FF2B5EF4-FFF2-40B4-BE49-F238E27FC236}">
                <a16:creationId xmlns:a16="http://schemas.microsoft.com/office/drawing/2014/main" id="{460B2BBB-0366-18FD-2C0B-4233F1EAE8C2}"/>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2006D31C-EB03-4ECA-D2ED-A1DA7BF70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AB4BDC6-4D06-940A-8D14-8D730F0E847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E6AB17F-0EC7-BC54-635A-6D1CC68E75A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397681D-3166-34DD-0AB3-713BFF2B85E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83616FF-3FA2-BB5A-B12D-86B73D1A16D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E74B5FD-964A-587C-949C-D88607E2A591}"/>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719BE629-83C8-70AA-A2F2-13E1EF63CD95}"/>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413396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BB3E-EAE5-32A1-9C53-3DEFD0B1009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9F58BE2-42D7-85A3-C2EF-FA9F1192610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8F289AF-59AE-8982-4446-4F732F8A8F6C}"/>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53E8326-77F7-E703-186B-E2A575DBB362}"/>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046EDCB4-0447-B2C5-7EB4-8737BF3499D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DAD6828-64ED-D291-097C-667342ED18D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BF22BA01-B17C-3FBB-530A-0B9D01680BD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49E9E8DF-5086-140A-3962-5A6C26BC44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F637B64-40D0-632F-6B93-6CF68BB5024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1B86D44-B75A-DB16-4223-77ABB92108D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EDF9363-FFE4-8DD3-71C0-42442EDB3A9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6778337-5EC5-916E-70B3-EDF7FAE89D8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F464950-A86C-E65F-F2D2-46033363E06D}"/>
              </a:ext>
            </a:extLst>
          </p:cNvPr>
          <p:cNvPicPr>
            <a:picLocks noChangeAspect="1"/>
          </p:cNvPicPr>
          <p:nvPr/>
        </p:nvPicPr>
        <p:blipFill>
          <a:blip r:embed="rId10"/>
          <a:stretch>
            <a:fillRect/>
          </a:stretch>
        </p:blipFill>
        <p:spPr>
          <a:xfrm>
            <a:off x="7704595" y="0"/>
            <a:ext cx="1227464" cy="1224789"/>
          </a:xfrm>
          <a:prstGeom prst="rect">
            <a:avLst/>
          </a:prstGeom>
        </p:spPr>
      </p:pic>
      <p:graphicFrame>
        <p:nvGraphicFramePr>
          <p:cNvPr id="5" name="Таблица 4">
            <a:extLst>
              <a:ext uri="{FF2B5EF4-FFF2-40B4-BE49-F238E27FC236}">
                <a16:creationId xmlns:a16="http://schemas.microsoft.com/office/drawing/2014/main" id="{68F3651A-8E4E-0C07-7D0E-9991A9A937C6}"/>
              </a:ext>
            </a:extLst>
          </p:cNvPr>
          <p:cNvGraphicFramePr>
            <a:graphicFrameLocks noGrp="1"/>
          </p:cNvGraphicFramePr>
          <p:nvPr>
            <p:extLst>
              <p:ext uri="{D42A27DB-BD31-4B8C-83A1-F6EECF244321}">
                <p14:modId xmlns:p14="http://schemas.microsoft.com/office/powerpoint/2010/main" val="4127113287"/>
              </p:ext>
            </p:extLst>
          </p:nvPr>
        </p:nvGraphicFramePr>
        <p:xfrm>
          <a:off x="454809" y="1516522"/>
          <a:ext cx="8477250" cy="4553755"/>
        </p:xfrm>
        <a:graphic>
          <a:graphicData uri="http://schemas.openxmlformats.org/drawingml/2006/table">
            <a:tbl>
              <a:tblPr firstRow="1" firstCol="1" bandRow="1"/>
              <a:tblGrid>
                <a:gridCol w="1619653">
                  <a:extLst>
                    <a:ext uri="{9D8B030D-6E8A-4147-A177-3AD203B41FA5}">
                      <a16:colId xmlns:a16="http://schemas.microsoft.com/office/drawing/2014/main" val="2269571605"/>
                    </a:ext>
                  </a:extLst>
                </a:gridCol>
                <a:gridCol w="3601629">
                  <a:extLst>
                    <a:ext uri="{9D8B030D-6E8A-4147-A177-3AD203B41FA5}">
                      <a16:colId xmlns:a16="http://schemas.microsoft.com/office/drawing/2014/main" val="180018115"/>
                    </a:ext>
                  </a:extLst>
                </a:gridCol>
                <a:gridCol w="3255968">
                  <a:extLst>
                    <a:ext uri="{9D8B030D-6E8A-4147-A177-3AD203B41FA5}">
                      <a16:colId xmlns:a16="http://schemas.microsoft.com/office/drawing/2014/main" val="3435060142"/>
                    </a:ext>
                  </a:extLst>
                </a:gridCol>
              </a:tblGrid>
              <a:tr h="0">
                <a:tc>
                  <a:txBody>
                    <a:bodyPr/>
                    <a:lstStyle/>
                    <a:p>
                      <a:pPr algn="just">
                        <a:spcAft>
                          <a:spcPts val="200"/>
                        </a:spcAft>
                        <a:buNone/>
                      </a:pPr>
                      <a:r>
                        <a:rPr lang="en-GB" sz="18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Opportunity type</a:t>
                      </a:r>
                      <a:endParaRPr lang="bg-BG" sz="18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spcAft>
                          <a:spcPts val="200"/>
                        </a:spcAft>
                        <a:buNone/>
                      </a:pPr>
                      <a:r>
                        <a:rPr lang="en-GB" sz="18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Description</a:t>
                      </a:r>
                      <a:endParaRPr lang="bg-BG" sz="18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spcAft>
                          <a:spcPts val="200"/>
                        </a:spcAft>
                        <a:buNone/>
                      </a:pPr>
                      <a:r>
                        <a:rPr lang="en-GB" sz="18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Example</a:t>
                      </a:r>
                      <a:endParaRPr lang="bg-BG" sz="18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334763338"/>
                  </a:ext>
                </a:extLst>
              </a:tr>
              <a:tr h="696214">
                <a:tc>
                  <a:txBody>
                    <a:bodyPr/>
                    <a:lstStyle/>
                    <a:p>
                      <a:pPr algn="just">
                        <a:spcAft>
                          <a:spcPts val="200"/>
                        </a:spcAft>
                        <a:buNone/>
                      </a:pPr>
                      <a:r>
                        <a:rPr lang="en-GB" sz="14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Operational</a:t>
                      </a:r>
                      <a:endParaRPr lang="bg-BG" sz="14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Improving an ongoing process, resource or habit</a:t>
                      </a:r>
                      <a:endParaRPr lang="bg-BG" sz="200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i="1">
                          <a:solidFill>
                            <a:srgbClr val="000000"/>
                          </a:solidFill>
                          <a:effectLst/>
                          <a:latin typeface="Times New Roman" panose="02020603050405020304" pitchFamily="18" charset="0"/>
                          <a:ea typeface="Arial" panose="020B0604020202020204" pitchFamily="34" charset="0"/>
                          <a:cs typeface="Arial" panose="020B0604020202020204" pitchFamily="34" charset="0"/>
                        </a:rPr>
                        <a:t>New way to mark products by expiry date</a:t>
                      </a:r>
                      <a:endParaRPr lang="bg-BG" sz="20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7393588"/>
                  </a:ext>
                </a:extLst>
              </a:tr>
              <a:tr h="870268">
                <a:tc>
                  <a:txBody>
                    <a:bodyPr/>
                    <a:lstStyle/>
                    <a:p>
                      <a:pPr algn="just">
                        <a:spcAft>
                          <a:spcPts val="200"/>
                        </a:spcAft>
                        <a:buNone/>
                      </a:pPr>
                      <a:r>
                        <a:rPr lang="en-GB" sz="14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Strategic</a:t>
                      </a:r>
                      <a:endParaRPr lang="bg-BG" sz="14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Long-term change in supply logic or organisation</a:t>
                      </a:r>
                      <a:endParaRPr lang="bg-BG" sz="200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a:solidFill>
                            <a:srgbClr val="000000"/>
                          </a:solidFill>
                          <a:effectLst/>
                          <a:latin typeface="Times New Roman" panose="02020603050405020304" pitchFamily="18" charset="0"/>
                          <a:ea typeface="Arial" panose="020B0604020202020204" pitchFamily="34" charset="0"/>
                          <a:cs typeface="Arial" panose="020B0604020202020204" pitchFamily="34" charset="0"/>
                        </a:rPr>
                        <a:t>Creating a database of alternative suppliers by region</a:t>
                      </a:r>
                      <a:endParaRPr lang="bg-BG" sz="20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2218793"/>
                  </a:ext>
                </a:extLst>
              </a:tr>
              <a:tr h="812250">
                <a:tc>
                  <a:txBody>
                    <a:bodyPr/>
                    <a:lstStyle/>
                    <a:p>
                      <a:pPr algn="just">
                        <a:spcAft>
                          <a:spcPts val="200"/>
                        </a:spcAft>
                        <a:buNone/>
                      </a:pPr>
                      <a:r>
                        <a:rPr lang="en-GB" sz="14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Communication</a:t>
                      </a:r>
                      <a:endParaRPr lang="bg-BG" sz="14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i="1">
                          <a:solidFill>
                            <a:srgbClr val="000000"/>
                          </a:solidFill>
                          <a:effectLst/>
                          <a:latin typeface="Times New Roman" panose="02020603050405020304" pitchFamily="18" charset="0"/>
                          <a:ea typeface="Arial" panose="020B0604020202020204" pitchFamily="34" charset="0"/>
                          <a:cs typeface="Arial" panose="020B0604020202020204" pitchFamily="34" charset="0"/>
                        </a:rPr>
                        <a:t>Improvement in interactions between crew members or with suppliers</a:t>
                      </a:r>
                      <a:endParaRPr lang="bg-BG" sz="20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Introduction of visual alerts for on-board needs</a:t>
                      </a:r>
                      <a:endParaRPr lang="bg-BG" sz="200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7576905"/>
                  </a:ext>
                </a:extLst>
              </a:tr>
              <a:tr h="928285">
                <a:tc>
                  <a:txBody>
                    <a:bodyPr/>
                    <a:lstStyle/>
                    <a:p>
                      <a:pPr algn="just">
                        <a:spcAft>
                          <a:spcPts val="200"/>
                        </a:spcAft>
                        <a:buNone/>
                      </a:pPr>
                      <a:r>
                        <a:rPr lang="en-GB" sz="14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Cultural/social</a:t>
                      </a:r>
                      <a:endParaRPr lang="bg-BG" sz="14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i="1">
                          <a:solidFill>
                            <a:srgbClr val="000000"/>
                          </a:solidFill>
                          <a:effectLst/>
                          <a:latin typeface="Times New Roman" panose="02020603050405020304" pitchFamily="18" charset="0"/>
                          <a:ea typeface="Arial" panose="020B0604020202020204" pitchFamily="34" charset="0"/>
                          <a:cs typeface="Arial" panose="020B0604020202020204" pitchFamily="34" charset="0"/>
                        </a:rPr>
                        <a:t>Fostering respect, belonging or motivation through micro-initiatives</a:t>
                      </a:r>
                      <a:endParaRPr lang="bg-BG" sz="20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Rotation of culinary highlights according to nationalities</a:t>
                      </a:r>
                      <a:endParaRPr lang="bg-BG" sz="200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2714111"/>
                  </a:ext>
                </a:extLst>
              </a:tr>
              <a:tr h="870268">
                <a:tc>
                  <a:txBody>
                    <a:bodyPr/>
                    <a:lstStyle/>
                    <a:p>
                      <a:pPr algn="just">
                        <a:spcAft>
                          <a:spcPts val="200"/>
                        </a:spcAft>
                        <a:buNone/>
                      </a:pPr>
                      <a:r>
                        <a:rPr lang="en-GB" sz="1400" i="1"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Environmentally friendly / sustainable</a:t>
                      </a:r>
                      <a:endParaRPr lang="bg-BG" sz="1400" dirty="0">
                        <a:effectLst/>
                        <a:latin typeface="Times New Roman" panose="02020603050405020304" pitchFamily="18" charset="0"/>
                        <a:ea typeface="Arial" panose="020B0604020202020204" pitchFamily="34" charset="0"/>
                        <a:cs typeface="Arial" panose="020B0604020202020204" pitchFamily="34" charset="0"/>
                      </a:endParaRPr>
                    </a:p>
                  </a:txBody>
                  <a:tcPr marL="26108" marR="26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i="1">
                          <a:solidFill>
                            <a:srgbClr val="000000"/>
                          </a:solidFill>
                          <a:effectLst/>
                          <a:latin typeface="Times New Roman" panose="02020603050405020304" pitchFamily="18" charset="0"/>
                          <a:ea typeface="Arial" panose="020B0604020202020204" pitchFamily="34" charset="0"/>
                          <a:cs typeface="Arial" panose="020B0604020202020204" pitchFamily="34" charset="0"/>
                        </a:rPr>
                        <a:t>Waste reduction or resource optimisation</a:t>
                      </a:r>
                      <a:endParaRPr lang="bg-BG" sz="20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200"/>
                        </a:spcAft>
                        <a:buNone/>
                      </a:pPr>
                      <a:r>
                        <a:rPr lang="en-GB" sz="20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Recycling of waste products in the on-board process</a:t>
                      </a:r>
                      <a:endParaRPr lang="bg-BG" sz="200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6793978"/>
                  </a:ext>
                </a:extLst>
              </a:tr>
            </a:tbl>
          </a:graphicData>
        </a:graphic>
      </p:graphicFrame>
    </p:spTree>
    <p:extLst>
      <p:ext uri="{BB962C8B-B14F-4D97-AF65-F5344CB8AC3E}">
        <p14:creationId xmlns:p14="http://schemas.microsoft.com/office/powerpoint/2010/main" val="13602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78825-1E23-BE73-89D8-B10BD6FBAE2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D6CA146-4535-4967-AF39-7327AE3F014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83D791A-48C6-BEB9-AB64-C2A63E41A769}"/>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58DAEB8-56F1-8499-1373-766205F59176}"/>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23A504DD-1C05-29DF-DC68-B2F91FD497B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2B2A919A-FAB9-0190-C98C-105A6B2CA3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BCE9868-2FCA-228B-3655-BB67826E1BB7}"/>
              </a:ext>
            </a:extLst>
          </p:cNvPr>
          <p:cNvSpPr txBox="1"/>
          <p:nvPr/>
        </p:nvSpPr>
        <p:spPr>
          <a:xfrm>
            <a:off x="4330700" y="1569001"/>
            <a:ext cx="4348694" cy="4524315"/>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2.1.3	Entrepreneurial opportunity as a process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Observation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Identifying a deviation, problem, repetition or omission.</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Reflection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Making sense: 'What is behind this? What is missing?"</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Framing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Formulating the situation not as a "disadvantage" but as an opportunity for action.</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Generate an alternative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Even a small one, even an uncertain one.</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Testing/Experimentation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Minimal implementation to see the effect.</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Feedback and learning </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What worked? What didn't? What could be developed further? </a:t>
            </a:r>
          </a:p>
        </p:txBody>
      </p:sp>
      <p:sp>
        <p:nvSpPr>
          <p:cNvPr id="3" name="Rectangle 2">
            <a:extLst>
              <a:ext uri="{FF2B5EF4-FFF2-40B4-BE49-F238E27FC236}">
                <a16:creationId xmlns:a16="http://schemas.microsoft.com/office/drawing/2014/main" id="{B0662CEA-D6A1-32E6-C934-F43BCB9CFFD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E8B7DE12-CECC-8A8A-D8E6-3F2B4C9714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3C1C5F0-FFF2-FE73-7F79-9D1716BF322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548C086-9668-CEAE-152D-0724F4124DA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3838C06-3D72-0A46-41D3-D7D83B4326B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256ABA4-17E9-425C-64B6-6227E1B8140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5AC6A10-4AA2-F141-1E49-FF1A99B8EDD4}"/>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796F839-8789-1ACF-E39C-4B35CACFE36D}"/>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40964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5B3EC-CC29-A0BE-B420-93CC8635CD5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2BD1E1F-7B69-167B-E7C8-7146B964DA4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ECBE7D52-D79F-7DD9-15F7-73FCA558D347}"/>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A7A9191-F566-5310-F721-D5165936D1B1}"/>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E24D80A7-7AD4-3FD1-F2A9-51B20D41716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5F9B411-A9EE-38E5-6B10-589905152D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91D2C0E-3A0A-87FE-B2E2-56D8D403E699}"/>
              </a:ext>
            </a:extLst>
          </p:cNvPr>
          <p:cNvSpPr txBox="1"/>
          <p:nvPr/>
        </p:nvSpPr>
        <p:spPr>
          <a:xfrm>
            <a:off x="4330700" y="1569001"/>
            <a:ext cx="4348694" cy="4247317"/>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2.2	Innovation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Innovation in the context of onboard food sourcing is not necessarily technological. On the contrary, it is often a process, organisational or even social. Innovation is any innovation that improves an existing system or creates new value, whether it is the result of technology, an idea or simply better organisation. On a ship, it can mean:</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introducing a more efficient delivery schedule;</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adapting communication channels with suppliers;</a:t>
            </a: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Create a system for sharing ideas within the team and encouraging initiative.</a:t>
            </a:r>
          </a:p>
        </p:txBody>
      </p:sp>
      <p:sp>
        <p:nvSpPr>
          <p:cNvPr id="3" name="Rectangle 2">
            <a:extLst>
              <a:ext uri="{FF2B5EF4-FFF2-40B4-BE49-F238E27FC236}">
                <a16:creationId xmlns:a16="http://schemas.microsoft.com/office/drawing/2014/main" id="{062BCFCA-1FF5-2F34-9323-F04D09A83DE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842E830F-8995-25CA-67EB-BC2DEDC5AF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F2F3622-8813-4552-7574-5F02255EBF4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E4D85E7-FE15-7B34-B600-F5D39515B98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1936302-2651-D443-D727-71E0FFDF14E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F5868AF-6D52-2D5A-087B-1BD8BD70224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BBADF9D-9189-6F99-AA61-44C44F0CA18F}"/>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3E02EA15-ADC1-CA83-AD63-DC79A9C41D52}"/>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295793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341E0-7BA1-C7DB-9065-27A509DB31B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4DC1334-FE3A-8490-FACE-B010D76DEA8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0CDF004-D925-5146-943B-0EA9D6C2933B}"/>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8FE65BE-C6BB-1E1E-D413-335D6F64811F}"/>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7AFAB80F-66F2-F360-E98F-49367C95A35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199A13F-3BE4-24D9-5C83-4D16238736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930CE67-1F05-1A8B-6237-B21162AF99BD}"/>
              </a:ext>
            </a:extLst>
          </p:cNvPr>
          <p:cNvSpPr txBox="1"/>
          <p:nvPr/>
        </p:nvSpPr>
        <p:spPr>
          <a:xfrm>
            <a:off x="4330700" y="1569001"/>
            <a:ext cx="4348694" cy="4524315"/>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2.3	Risk and uncertainty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Entrepreneurship is often associated with risky behaviour. In a board context, however, risk is not a goal but a condition. It is important to distinguish between unconsidered risk and measured risk based on observation, analysis and purpose. The on-board entrepreneur does not act erratically, but deliberately, with a willingness to adapt, but also with an eye to the consequences. Example: The decision to use a new supplier in an unfamiliar port may seem risky. But if it's based on data, recommendations, previous experience and upfront communication, it's not just a risk - it's strategic management of uncertainty.</a:t>
            </a:r>
          </a:p>
        </p:txBody>
      </p:sp>
      <p:sp>
        <p:nvSpPr>
          <p:cNvPr id="3" name="Rectangle 2">
            <a:extLst>
              <a:ext uri="{FF2B5EF4-FFF2-40B4-BE49-F238E27FC236}">
                <a16:creationId xmlns:a16="http://schemas.microsoft.com/office/drawing/2014/main" id="{A50C7432-60F7-1189-5AE2-D3B29AA6942F}"/>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86835F71-2A95-AB05-909F-852578F248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3DF5CD4-9D32-32CC-6F60-FE864E4B0D0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20B7F42-611C-B364-627E-C8553FC774C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81DB34A-95EB-381E-58DE-1500456D6F0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01762A3-EFD8-947E-50AB-CE2C5B0056F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87304BE-B542-4260-0422-B1DA193F1B2E}"/>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63D5C2B8-FE44-1922-516B-429EE625A29E}"/>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259880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D5CD3-242F-4198-4AB9-5433596A6AD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303DDBE-5443-E9F0-9C14-03143A7597D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1D30AA7-9A46-2B8E-AFC4-FC1683FFD77E}"/>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B44966D-2CB1-B966-A288-030964496821}"/>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1EBFB5ED-D017-25FA-B254-FCC6E50C2F3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7C93CC3-B10F-1939-7FF7-D0D89CD443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00C1860-BA05-64D0-8C73-C6E2F4D0841C}"/>
              </a:ext>
            </a:extLst>
          </p:cNvPr>
          <p:cNvSpPr txBox="1"/>
          <p:nvPr/>
        </p:nvSpPr>
        <p:spPr>
          <a:xfrm>
            <a:off x="4330700" y="1569001"/>
            <a:ext cx="4348694" cy="397031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2.4	Value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In corporate theory, value is often measured by money. Across the board, value has many dimensions: efficiency, time, safety, satisfaction, cultural fit, and sustainability. The entrepreneurial mindset does not just seek "more", it seeks "better". Value is created when a solution improves the overall functionality of the system, even without increasing the budget.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Case in point: Creating a database of crew preferences doesn't cost money, but it brings value through better planning, increased motivation and cultural sensitivity.</a:t>
            </a:r>
          </a:p>
        </p:txBody>
      </p:sp>
      <p:sp>
        <p:nvSpPr>
          <p:cNvPr id="3" name="Rectangle 2">
            <a:extLst>
              <a:ext uri="{FF2B5EF4-FFF2-40B4-BE49-F238E27FC236}">
                <a16:creationId xmlns:a16="http://schemas.microsoft.com/office/drawing/2014/main" id="{0F5945E6-7C4F-830C-3FFE-57C30BD6C86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6D936A64-ABED-9CA0-3219-5B71FB970A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E145AF3-9B97-4675-172E-6AE3B458387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02A939B-D4FE-3703-8A1E-A2D6249D6A9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4D4A4E6-E2DF-3A21-7EEC-BABD0298980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02F43A5-58D4-357C-F479-4BCC91F2A0A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AF6287A-A7A4-246E-7D66-D600B393BCFF}"/>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A97EABA-EB39-BE1E-1F89-26C21C1D1E2D}"/>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22028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BF2E-A252-6030-189E-C0738691DF4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D48EA49-93F7-055B-F095-D6B002788B7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B38BCF7-1F35-CDC0-5787-F5A8E72CE5C0}"/>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B6C570F-3EE2-2457-57FD-AFBCB14A297E}"/>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15C8AE6E-62EB-1A92-E624-4F4AD84A5934}"/>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AF259B8A-DEF2-A530-B443-7BDF3E08A2C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BC4297C-267C-1605-39DF-22C61CC06ADC}"/>
              </a:ext>
            </a:extLst>
          </p:cNvPr>
          <p:cNvSpPr txBox="1"/>
          <p:nvPr/>
        </p:nvSpPr>
        <p:spPr>
          <a:xfrm>
            <a:off x="4305300" y="1466263"/>
            <a:ext cx="4502150" cy="4801314"/>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2.5	Resources and constraints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The classical model considers resources as given: capital, time, and people. In conditions of maritime isolation, a resource is what you have, regardless of form. Space in the freezer, the attention of the team, the knowledge of the chef, the network of contacts in the harbour - all of these are resources. Entrepreneurial thinking involves resource creativity - the ability to use what is available not for its intended purpose, but for its opportunity.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Example:</a:t>
            </a:r>
            <a:r>
              <a:rPr kumimoji="0" lang="en-GB" sz="1800" i="0" u="none" strike="noStrike" kern="1200" cap="none" spc="0" normalizeH="0" baseline="0" noProof="0" dirty="0">
                <a:ln>
                  <a:noFill/>
                </a:ln>
                <a:solidFill>
                  <a:prstClr val="black"/>
                </a:solidFill>
                <a:effectLst/>
                <a:uLnTx/>
                <a:uFillTx/>
                <a:latin typeface="Calibri" panose="020F0502020204030204"/>
                <a:ea typeface="+mn-ea"/>
                <a:cs typeface="+mn-cs"/>
              </a:rPr>
              <a:t> when one of the freezers breaks down, the chef suggests that some of the stock be converted into semi-prepared meals that can be stored with less refrigeration - this is resource reallocation with an entrepreneurial charge.</a:t>
            </a:r>
          </a:p>
        </p:txBody>
      </p:sp>
      <p:sp>
        <p:nvSpPr>
          <p:cNvPr id="3" name="Rectangle 2">
            <a:extLst>
              <a:ext uri="{FF2B5EF4-FFF2-40B4-BE49-F238E27FC236}">
                <a16:creationId xmlns:a16="http://schemas.microsoft.com/office/drawing/2014/main" id="{45B1CDEF-10E9-0DBC-6BE6-E72820F571F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82E32F4D-57BE-13D1-1E51-3C6F17C767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0A7FF24-1552-427F-C710-A7432A755AC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A2C1AFE-6B32-869D-241E-26D2D057C80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759592C-93CC-017C-BF55-7817AE899DD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8AEFA9B-026C-8028-F0E4-74EC455731C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B00B523-90F6-3912-3A4F-D2AF808DA943}"/>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5FBC09D-0BFF-E52F-E424-46499A0699F5}"/>
              </a:ext>
            </a:extLst>
          </p:cNvPr>
          <p:cNvPicPr preferRelativeResize="0"/>
          <p:nvPr/>
        </p:nvPicPr>
        <p:blipFill>
          <a:blip r:embed="rId11">
            <a:extLst>
              <a:ext uri="{28A0092B-C50C-407E-A947-70E740481C1C}">
                <a14:useLocalDpi xmlns:a14="http://schemas.microsoft.com/office/drawing/2010/main" val="0"/>
              </a:ext>
            </a:extLst>
          </a:blip>
          <a:srcRect l="20414" r="20414"/>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2310278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CF7EB-6CD7-33DE-6D4D-D437841817F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07E08A5-479E-620B-E9DC-F0AA96F2D3B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33B9E8C-E7BB-8CC4-414E-04CBF82686DB}"/>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2. Concepts related to entrepreneurship</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6E62519-4A43-FBB0-61F5-E8A371DB0ADE}"/>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7781E175-AD25-61E3-6199-248729560D1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31AE8F1A-300B-E61B-4F7D-E92D1748A20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EA85179-CFCE-C87B-B34E-F4FDA2D1B9E3}"/>
              </a:ext>
            </a:extLst>
          </p:cNvPr>
          <p:cNvSpPr txBox="1"/>
          <p:nvPr/>
        </p:nvSpPr>
        <p:spPr>
          <a:xfrm>
            <a:off x="4305300" y="1466263"/>
            <a:ext cx="4502150" cy="2862322"/>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2.6	Adaptation and learning on the move</a:t>
            </a:r>
          </a:p>
          <a:p>
            <a:pPr>
              <a:defRPr/>
            </a:pPr>
            <a:r>
              <a:rPr lang="en-GB" dirty="0"/>
              <a:t>The onboard environment is permanently variable. This requires a willingness to learn continuously - not through theoretical courses, but through practice, experimentation and analysis of one's own experience. Entrepreneurship here is also the ability to fail "intelligently" - with reflection, learning and a willingness to try again, but better.</a:t>
            </a:r>
          </a:p>
        </p:txBody>
      </p:sp>
      <p:sp>
        <p:nvSpPr>
          <p:cNvPr id="3" name="Rectangle 2">
            <a:extLst>
              <a:ext uri="{FF2B5EF4-FFF2-40B4-BE49-F238E27FC236}">
                <a16:creationId xmlns:a16="http://schemas.microsoft.com/office/drawing/2014/main" id="{4C364383-616F-48B6-2274-6120ED2EBD4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ABB65B86-1078-DBCE-9980-0A7AEC341B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7025FC1-539F-747B-3273-66CE1773A11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6C07DDA6-0483-5EEE-679D-A013799BC07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3BA56F0-C415-98D3-06B4-D487E1133AA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3FC2EA7-B33A-C2F1-A75C-EEFED74C94E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5B6C479-8691-604F-88BB-EB328879128C}"/>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EB4AA7CB-8953-FF82-C9A6-E0F3BB392395}"/>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75726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87C70-D92F-3646-0293-EC3ACB19280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824CDD5-DC19-F35A-BAF2-0AD95509BDA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458E3C4-D17D-0917-FBDC-0596BA64F6F2}"/>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17CA404-280F-E2CB-C926-20A65D55CAF0}"/>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F1BC0900-4717-F7A4-BA5A-36661C9E860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D33E4A6-1EF7-5DD0-2C52-3B42C0E683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C225057D-A64A-E488-4F8B-BE30065F7809}"/>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FF98D3C1-AE94-0E66-80D4-3E0C103D58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B72C4AF-FDFF-C863-927C-8BB3D3FE4BC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B8B40FD-C6DA-B114-A66B-EA888E2FFFB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5ABEEE2-F8D6-8246-90B4-186E24BC06D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CCAFFD6-B537-8B90-58BD-42F6E4B6074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C9B5F18-982F-5DC8-0AB3-CDFEFDE58279}"/>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B5E9A17E-53E2-AF1D-46BC-E93817F56C27}"/>
              </a:ext>
            </a:extLst>
          </p:cNvPr>
          <p:cNvPicPr preferRelativeResize="0"/>
          <p:nvPr/>
        </p:nvPicPr>
        <p:blipFill>
          <a:blip r:embed="rId11">
            <a:extLst>
              <a:ext uri="{28A0092B-C50C-407E-A947-70E740481C1C}">
                <a14:useLocalDpi xmlns:a14="http://schemas.microsoft.com/office/drawing/2010/main" val="0"/>
              </a:ext>
            </a:extLst>
          </a:blip>
          <a:srcRect t="11161" b="11161"/>
          <a:stretch/>
        </p:blipFill>
        <p:spPr>
          <a:xfrm>
            <a:off x="18647" y="1424215"/>
            <a:ext cx="9143999" cy="4737721"/>
          </a:xfrm>
          <a:prstGeom prst="rect">
            <a:avLst/>
          </a:prstGeom>
          <a:noFill/>
          <a:ln>
            <a:noFill/>
          </a:ln>
        </p:spPr>
      </p:pic>
    </p:spTree>
    <p:extLst>
      <p:ext uri="{BB962C8B-B14F-4D97-AF65-F5344CB8AC3E}">
        <p14:creationId xmlns:p14="http://schemas.microsoft.com/office/powerpoint/2010/main" val="2188540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AAE96-2FD5-B615-A97C-F8D99BF0B26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9EB5244-E37D-3DC6-405E-F9BA732A36C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EC121CC-0161-30B2-25CE-0D28FCE4C801}"/>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7639808-399F-A900-996F-DC4A67BF3AB2}"/>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5E909381-E843-F07D-C709-DA41F86B88E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E1C73673-DE43-FE3E-DC07-CC2322490F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55C1190C-BDCD-2741-7E43-60CB47EB7E56}"/>
              </a:ext>
            </a:extLst>
          </p:cNvPr>
          <p:cNvSpPr txBox="1"/>
          <p:nvPr/>
        </p:nvSpPr>
        <p:spPr>
          <a:xfrm>
            <a:off x="4330700" y="1569001"/>
            <a:ext cx="4348694" cy="3139321"/>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Entrepreneurship is not an end in itself. It makes sense when it leads to improvement - of processes, of motivation, of results. In the context of onboard supply and the galley as the logistical heart of the ship, an entrepreneurial approach creates not only economic benefits, but also cultural, organisational and human ones.</a:t>
            </a:r>
          </a:p>
          <a:p>
            <a:pPr>
              <a:defRPr/>
            </a:pPr>
            <a:r>
              <a:rPr lang="en-GB" b="1" dirty="0"/>
              <a:t>The benefits of applying entrepreneurial thinking can be considered along several dimensions.</a:t>
            </a:r>
          </a:p>
        </p:txBody>
      </p:sp>
      <p:sp>
        <p:nvSpPr>
          <p:cNvPr id="3" name="Rectangle 2">
            <a:extLst>
              <a:ext uri="{FF2B5EF4-FFF2-40B4-BE49-F238E27FC236}">
                <a16:creationId xmlns:a16="http://schemas.microsoft.com/office/drawing/2014/main" id="{416BF408-4749-62A9-8397-5DA819409F6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6B5B349A-0D3D-BA5D-F6AE-6145528A6A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65F04406-92D3-703D-78B3-FCEF6DF3ECF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49DE920-D692-82FC-D424-B978497B680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EB8FCB5-DC55-C409-9DBB-F6F595E0AE1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63DF59F-716F-7FF4-8017-1A270B6176F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256FABB-668D-46A6-7D0F-3F4B9BFD58AD}"/>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0C6E93AC-1F46-65B0-15C7-EA279A8E5C29}"/>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44219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FOREWORD</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en-GB" sz="2400" b="1" noProof="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en-GB" sz="1800" noProof="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368482" y="1393893"/>
            <a:ext cx="8493617" cy="4832092"/>
          </a:xfrm>
          <a:prstGeom prst="rect">
            <a:avLst/>
          </a:prstGeom>
          <a:noFill/>
        </p:spPr>
        <p:txBody>
          <a:bodyPr wrap="square" rtlCol="0">
            <a:spAutoFit/>
          </a:bodyPr>
          <a:lstStyle/>
          <a:p>
            <a:pPr algn="just"/>
            <a:r>
              <a:rPr lang="en-GB" sz="1400" dirty="0">
                <a:ea typeface="+mn-lt"/>
                <a:cs typeface="+mn-lt"/>
              </a:rPr>
              <a:t>The marine environment operates as an extremely heterogeneous system characterised by spatial isolation, resource constraints and dynamically changing logistical parameters. Within this specific operational reality, shipboard supply should not be interpreted as a purely technical or support function. On the contrary, it is a key point of intersection between management strategy, sustainable practices and entrepreneurial behaviour. The conceptual framework of sourcing implies not just reactive availability, but an integrated process of forward planning, risk assessment, intervention adaptability and resource flow optimisation - especially in the context of an onboard environment where access to alternatives is limited by definition.</a:t>
            </a:r>
          </a:p>
          <a:p>
            <a:pPr algn="just"/>
            <a:endParaRPr lang="bg-BG" sz="1400" dirty="0">
              <a:ea typeface="+mn-lt"/>
              <a:cs typeface="+mn-lt"/>
            </a:endParaRPr>
          </a:p>
          <a:p>
            <a:pPr algn="just"/>
            <a:r>
              <a:rPr lang="en-GB" sz="1400" dirty="0">
                <a:ea typeface="+mn-lt"/>
                <a:cs typeface="+mn-lt"/>
              </a:rPr>
              <a:t>Entrepreneurship in shipping supply</a:t>
            </a:r>
            <a:r>
              <a:rPr lang="bg-BG" sz="1400" dirty="0">
                <a:ea typeface="+mn-lt"/>
                <a:cs typeface="+mn-lt"/>
              </a:rPr>
              <a:t>, </a:t>
            </a:r>
            <a:r>
              <a:rPr lang="bg-BG" sz="1400" dirty="0" err="1">
                <a:ea typeface="+mn-lt"/>
                <a:cs typeface="+mn-lt"/>
              </a:rPr>
              <a:t>therefore</a:t>
            </a:r>
            <a:r>
              <a:rPr lang="bg-BG" sz="1400" dirty="0">
                <a:ea typeface="+mn-lt"/>
                <a:cs typeface="+mn-lt"/>
              </a:rPr>
              <a:t>,</a:t>
            </a:r>
            <a:r>
              <a:rPr lang="en-GB" sz="1400" dirty="0">
                <a:ea typeface="+mn-lt"/>
                <a:cs typeface="+mn-lt"/>
              </a:rPr>
              <a:t> requires systems thinking, the ability to identify latent opportunities within routine logistics operations and an understanding of the value chain as a field for innovation. This paradigm rethinks the role of the sourcing manager from a supply administrator to a transformational agent capable of building flexible sourcing models based on creativity, proactivity and sustainability. Particularly in the galley, where logistical efficiency is combined with the need for food security, cultural appropriateness and psychological impact on the crew, sourcing takes on a multi-layered character - economic, health and social.</a:t>
            </a:r>
          </a:p>
          <a:p>
            <a:pPr algn="just"/>
            <a:endParaRPr lang="bg-BG" sz="1400" dirty="0">
              <a:ea typeface="+mn-lt"/>
              <a:cs typeface="+mn-lt"/>
            </a:endParaRPr>
          </a:p>
          <a:p>
            <a:pPr algn="just"/>
            <a:r>
              <a:rPr lang="en-GB" sz="1400" dirty="0">
                <a:ea typeface="+mn-lt"/>
                <a:cs typeface="+mn-lt"/>
              </a:rPr>
              <a:t>In this context, the course is structured as a practical-theoretical framework aimed at developing entrepreneurial capacity in ship cooks and purveyors. Learners will be encouraged not only to recognise problems but to reconceptualise them as opportunities for improvement. They will master the principles of innovative thinking in the supply system, be able to propose critically sound solutions to real logistical challenges and acquire a strategic sensitivity to sustainable inventory management in the specific environment of the maritime economy. The goal is not just professional adaptation, but the formation of an autonomous thinking entity capable of designing and implementing transformative supply models in line with the philosophy and vision of the CUL-MAR-SKILLS project.</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B079-731A-ED7B-8417-D80A95B1F1E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4F39BA1-C952-CA7B-F83D-D9F7FFE871A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186861B-97E0-17D4-BFB4-883B3A8121D1}"/>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7606D07-0290-9DA7-166A-C51448639C56}"/>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F674C4FB-C5D9-AD05-F3DF-AC69C7C8F44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85179747-2FA5-AA5B-2186-5F206BE7CB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481C09B-EC15-5E81-EDD3-0A74CFDCB660}"/>
              </a:ext>
            </a:extLst>
          </p:cNvPr>
          <p:cNvSpPr txBox="1"/>
          <p:nvPr/>
        </p:nvSpPr>
        <p:spPr>
          <a:xfrm>
            <a:off x="4330700" y="1569001"/>
            <a:ext cx="4348694" cy="3970318"/>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3.1	Operational efficiency</a:t>
            </a:r>
          </a:p>
          <a:p>
            <a:pPr>
              <a:defRPr/>
            </a:pPr>
            <a:r>
              <a:rPr lang="en-GB" dirty="0"/>
              <a:t>When the team starts thinking entrepreneurially, operations become more agile, faster and more meaningful.</a:t>
            </a:r>
          </a:p>
          <a:p>
            <a:pPr marL="285750" indent="-285750">
              <a:buFont typeface="Arial" panose="020B0604020202020204" pitchFamily="34" charset="0"/>
              <a:buChar char="•"/>
              <a:defRPr/>
            </a:pPr>
            <a:r>
              <a:rPr lang="en-GB" dirty="0"/>
              <a:t>Reducing redundancies through more precise planning and local optimisations.</a:t>
            </a:r>
          </a:p>
          <a:p>
            <a:pPr marL="285750" indent="-285750">
              <a:buFont typeface="Arial" panose="020B0604020202020204" pitchFamily="34" charset="0"/>
              <a:buChar char="•"/>
              <a:defRPr/>
            </a:pPr>
            <a:r>
              <a:rPr lang="en-GB" dirty="0"/>
              <a:t>Better use of available resources - products, space, time.</a:t>
            </a:r>
          </a:p>
          <a:p>
            <a:pPr marL="285750" indent="-285750">
              <a:buFont typeface="Arial" panose="020B0604020202020204" pitchFamily="34" charset="0"/>
              <a:buChar char="•"/>
              <a:defRPr/>
            </a:pPr>
            <a:r>
              <a:rPr lang="en-GB" dirty="0"/>
              <a:t>Faster adaptation to change - late deliveries, crew changes, unexpected situations.</a:t>
            </a:r>
          </a:p>
          <a:p>
            <a:pPr marL="285750" indent="-285750">
              <a:buFont typeface="Arial" panose="020B0604020202020204" pitchFamily="34" charset="0"/>
              <a:buChar char="•"/>
              <a:defRPr/>
            </a:pPr>
            <a:r>
              <a:rPr lang="en-GB" dirty="0"/>
              <a:t>A shorter cycle from idea to action - because you don't wait for "permission", you look for a solution.</a:t>
            </a:r>
          </a:p>
        </p:txBody>
      </p:sp>
      <p:sp>
        <p:nvSpPr>
          <p:cNvPr id="3" name="Rectangle 2">
            <a:extLst>
              <a:ext uri="{FF2B5EF4-FFF2-40B4-BE49-F238E27FC236}">
                <a16:creationId xmlns:a16="http://schemas.microsoft.com/office/drawing/2014/main" id="{0E1D99EF-BB76-AAFA-F0EA-C8DD32C7A3A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F4CEDB38-DBC7-97A5-C7D7-1667F71CFE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8DECA6F-BAE1-4CBC-55AA-70B61767DEF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7F0B863-397E-782C-687B-B26084FDF42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9C819EC-018E-6410-9CF7-CE66675B28A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E9A769A-9E31-2A61-AF90-334E56E0964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2BFC6B2-D98D-D056-DA43-C76657BFA4AA}"/>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43297DEE-F727-A12F-16E0-527BC0749362}"/>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1089528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AB41C-8571-CBE3-1A84-A601659B223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C279BE1-6E32-D3FA-4A6D-0C851517290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B5C602-EFCD-E6B8-3352-5E6EC95C4D8C}"/>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76FCB4E-D8D9-C7E7-488B-B8F033CCBE7E}"/>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834E1A25-F261-57D6-114D-5BAD7F849B9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E55FD3B-9FA0-DA69-60CD-5410378030B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9F65A77-CC77-A094-FF52-AE4F5D637151}"/>
              </a:ext>
            </a:extLst>
          </p:cNvPr>
          <p:cNvSpPr txBox="1"/>
          <p:nvPr/>
        </p:nvSpPr>
        <p:spPr>
          <a:xfrm>
            <a:off x="4330700" y="1569001"/>
            <a:ext cx="4348694" cy="3139321"/>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3.2	Logistical sustainability</a:t>
            </a:r>
          </a:p>
          <a:p>
            <a:pPr>
              <a:defRPr/>
            </a:pPr>
            <a:r>
              <a:rPr lang="en-GB" dirty="0"/>
              <a:t>Entrepreneurship in a board context means building internal resilience in the face of external instability.</a:t>
            </a:r>
          </a:p>
          <a:p>
            <a:pPr>
              <a:defRPr/>
            </a:pPr>
            <a:r>
              <a:rPr lang="en-GB" dirty="0"/>
              <a:t>•	Ability to act in case of logistical disruptions or limited access to supply.</a:t>
            </a:r>
          </a:p>
          <a:p>
            <a:pPr>
              <a:defRPr/>
            </a:pPr>
            <a:r>
              <a:rPr lang="en-GB" dirty="0"/>
              <a:t>•	Build alternative channels - local producers, internal rotation, and residue recovery.</a:t>
            </a:r>
          </a:p>
          <a:p>
            <a:pPr>
              <a:defRPr/>
            </a:pPr>
            <a:r>
              <a:rPr lang="en-GB" dirty="0"/>
              <a:t>•	Predicting risks by observing consumption patterns and habits.</a:t>
            </a:r>
          </a:p>
        </p:txBody>
      </p:sp>
      <p:sp>
        <p:nvSpPr>
          <p:cNvPr id="3" name="Rectangle 2">
            <a:extLst>
              <a:ext uri="{FF2B5EF4-FFF2-40B4-BE49-F238E27FC236}">
                <a16:creationId xmlns:a16="http://schemas.microsoft.com/office/drawing/2014/main" id="{342EDBA4-B3AE-44CA-2370-672B23C2B944}"/>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F0C30F84-D797-9DFC-1F04-6507A0D5DE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78B39C4-25C9-C7FE-164F-F24D9B3FCCF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BF50BE0-D0AA-65E4-0B35-2F5B8C71012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B87216E-431A-6D72-782C-14D81616F20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454E764-135A-404D-9713-66BAE417C52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EEDF14E-FDB7-14E8-48D3-FA78E38A0248}"/>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7BAAD097-1438-8A9A-178F-F07FBC3C9ABF}"/>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4070114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1A8A0-411F-951F-ACC2-8ABFCAE69CA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2B3C394F-3898-8902-C705-05F7FFF0672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514BD6C-F535-B540-B62F-BFECD43C0C48}"/>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43D1A6C-72D6-E488-3DE7-33872366C353}"/>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B7378952-AA03-215B-A8F3-745FD486075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1259EE0-356D-169D-48CA-3D26261B4F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0373723-F0B2-4FBA-BBC2-9CC6E54B45CF}"/>
              </a:ext>
            </a:extLst>
          </p:cNvPr>
          <p:cNvSpPr txBox="1"/>
          <p:nvPr/>
        </p:nvSpPr>
        <p:spPr>
          <a:xfrm>
            <a:off x="4330700" y="1569001"/>
            <a:ext cx="4348694" cy="3693319"/>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3.3	Team motivation and cultural engagement</a:t>
            </a:r>
          </a:p>
          <a:p>
            <a:pPr>
              <a:defRPr/>
            </a:pPr>
            <a:r>
              <a:rPr lang="en-GB" dirty="0"/>
              <a:t>When crew members see that their ideas have value and lead to real change, motivation rises.</a:t>
            </a:r>
          </a:p>
          <a:p>
            <a:pPr marL="285750" indent="-285750">
              <a:buFont typeface="Arial" panose="020B0604020202020204" pitchFamily="34" charset="0"/>
              <a:buChar char="•"/>
              <a:defRPr/>
            </a:pPr>
            <a:r>
              <a:rPr lang="en-GB" dirty="0"/>
              <a:t>Encourage initiative and own participation in the improvement of the environment.</a:t>
            </a:r>
          </a:p>
          <a:p>
            <a:pPr marL="285750" indent="-285750">
              <a:buFont typeface="Arial" panose="020B0604020202020204" pitchFamily="34" charset="0"/>
              <a:buChar char="•"/>
              <a:defRPr/>
            </a:pPr>
            <a:r>
              <a:rPr lang="en-GB" dirty="0"/>
              <a:t>Reducing the sense of hierarchical voicelessness - everyone can be an agent of change.</a:t>
            </a:r>
          </a:p>
          <a:p>
            <a:pPr marL="285750" indent="-285750">
              <a:buFont typeface="Arial" panose="020B0604020202020204" pitchFamily="34" charset="0"/>
              <a:buChar char="•"/>
              <a:defRPr/>
            </a:pPr>
            <a:r>
              <a:rPr lang="en-GB" dirty="0"/>
              <a:t>Create a sense of meaning, engagement and belonging.</a:t>
            </a:r>
          </a:p>
        </p:txBody>
      </p:sp>
      <p:sp>
        <p:nvSpPr>
          <p:cNvPr id="3" name="Rectangle 2">
            <a:extLst>
              <a:ext uri="{FF2B5EF4-FFF2-40B4-BE49-F238E27FC236}">
                <a16:creationId xmlns:a16="http://schemas.microsoft.com/office/drawing/2014/main" id="{B77C4085-3804-49F0-E1D7-F67A701C8341}"/>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13A65F92-5B34-559A-D663-6BAA90BD1D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29704DC-6219-64E0-F44F-BD27A610548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B90B361-9917-40BC-87A9-E1D47663D34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9C6FF9B-8E41-4357-5C20-7563D9B154D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05F5351-6A69-FAA2-FB40-506CE704AF9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CEBF821-4429-9DB5-18D6-6CACEFCEB33A}"/>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39D82443-A2EF-6075-0B8F-AB74B1C7A0B5}"/>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2076805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84562-73D2-A0C1-11B8-DB70C06BC20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F3BCE32-A9F6-10CA-21E1-B5783DAD948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1B534FD-DC8A-9FE0-3B15-B8603190160E}"/>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687DB3F-666F-F318-92BB-EE4859CC6866}"/>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F15DA13F-882B-0517-BD03-F4BB1A7FCDA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5C069910-C249-B07D-9714-9BC7824AC0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992309C-DA61-139F-2CE7-B52997E3A0F9}"/>
              </a:ext>
            </a:extLst>
          </p:cNvPr>
          <p:cNvSpPr txBox="1"/>
          <p:nvPr/>
        </p:nvSpPr>
        <p:spPr>
          <a:xfrm>
            <a:off x="4330700" y="1582340"/>
            <a:ext cx="4348694" cy="3416320"/>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3.4	Cultural relevance and social sensitivity</a:t>
            </a:r>
          </a:p>
          <a:p>
            <a:pPr>
              <a:defRPr/>
            </a:pPr>
            <a:r>
              <a:rPr lang="en-GB" dirty="0"/>
              <a:t>Entrepreneurship also has a human dimension - it can be in the service of diversity and respect.</a:t>
            </a:r>
          </a:p>
          <a:p>
            <a:pPr marL="285750" indent="-285750">
              <a:buFont typeface="Arial" panose="020B0604020202020204" pitchFamily="34" charset="0"/>
              <a:buChar char="•"/>
              <a:defRPr/>
            </a:pPr>
            <a:r>
              <a:rPr lang="en-GB" dirty="0"/>
              <a:t> Adapting the menu to cultural differences within the crew.</a:t>
            </a:r>
          </a:p>
          <a:p>
            <a:pPr marL="285750" indent="-285750">
              <a:buFont typeface="Arial" panose="020B0604020202020204" pitchFamily="34" charset="0"/>
              <a:buChar char="•"/>
              <a:defRPr/>
            </a:pPr>
            <a:r>
              <a:rPr lang="en-GB" dirty="0"/>
              <a:t>Creating occasions for connectedness through food and rituals.</a:t>
            </a:r>
          </a:p>
          <a:p>
            <a:pPr marL="285750" indent="-285750">
              <a:buFont typeface="Arial" panose="020B0604020202020204" pitchFamily="34" charset="0"/>
              <a:buChar char="•"/>
              <a:defRPr/>
            </a:pPr>
            <a:r>
              <a:rPr lang="en-GB" dirty="0"/>
              <a:t>Building a micro-environment where the individuality of each member is respected.</a:t>
            </a:r>
          </a:p>
        </p:txBody>
      </p:sp>
      <p:sp>
        <p:nvSpPr>
          <p:cNvPr id="3" name="Rectangle 2">
            <a:extLst>
              <a:ext uri="{FF2B5EF4-FFF2-40B4-BE49-F238E27FC236}">
                <a16:creationId xmlns:a16="http://schemas.microsoft.com/office/drawing/2014/main" id="{8AC63421-41C8-9EAC-91C4-A00D759095BA}"/>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AA676762-806B-7CA3-5CE7-F35C7E3817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CF745BD-E94B-8417-68C6-C8302D304EF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0C5407-0D4F-A676-E8B1-2BD9665A870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BEA255A-5575-164D-05E9-1C70CECAB4F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E932FB8-145E-55C2-E9CD-44A841D2D72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C99F052-91E2-352B-B55F-3B36DAB8FD35}"/>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B44CEC1-B316-5E9F-D2EB-F17887891DCE}"/>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2694549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9B299-AC8B-94B0-47FC-3822DD04574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A4594BB-AB0A-5A43-5521-7EC72C30958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81C892D-BEFC-28B7-5508-83101DC3F810}"/>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92FCF540-3C8E-C019-BB7E-B0AEFC290B1B}"/>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188D9201-ECEA-7733-7369-5998C02160F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451B8D35-AB94-D75E-3B70-F51764327A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5E7F4E5-E440-68F8-B68F-320B20DAD9AA}"/>
              </a:ext>
            </a:extLst>
          </p:cNvPr>
          <p:cNvSpPr txBox="1"/>
          <p:nvPr/>
        </p:nvSpPr>
        <p:spPr>
          <a:xfrm>
            <a:off x="4330700" y="1582340"/>
            <a:ext cx="4348694" cy="3693319"/>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3.5	Professional growth and personal responsibility</a:t>
            </a:r>
          </a:p>
          <a:p>
            <a:pPr>
              <a:defRPr/>
            </a:pPr>
            <a:r>
              <a:rPr lang="en-GB" dirty="0"/>
              <a:t>Through an entrepreneurial approach, participants don't just perform roles - they reimagine and expand them.</a:t>
            </a:r>
          </a:p>
          <a:p>
            <a:pPr marL="742950" lvl="1" indent="-285750">
              <a:buFont typeface="Arial" panose="020B0604020202020204" pitchFamily="34" charset="0"/>
              <a:buChar char="•"/>
              <a:defRPr/>
            </a:pPr>
            <a:r>
              <a:rPr lang="en-GB" dirty="0"/>
              <a:t>Developing decision-making skills under uncertainty.</a:t>
            </a:r>
          </a:p>
          <a:p>
            <a:pPr marL="742950" lvl="1" indent="-285750">
              <a:buFont typeface="Arial" panose="020B0604020202020204" pitchFamily="34" charset="0"/>
              <a:buChar char="•"/>
              <a:defRPr/>
            </a:pPr>
            <a:r>
              <a:rPr lang="en-GB" dirty="0"/>
              <a:t>Strengthening the sense of autonomy and control over the environment.</a:t>
            </a:r>
          </a:p>
          <a:p>
            <a:pPr marL="742950" lvl="1" indent="-285750">
              <a:buFont typeface="Arial" panose="020B0604020202020204" pitchFamily="34" charset="0"/>
              <a:buChar char="•"/>
              <a:defRPr/>
            </a:pPr>
            <a:r>
              <a:rPr lang="en-GB" dirty="0"/>
              <a:t>Creating new professional identities - from "employee" to "responsible participant".</a:t>
            </a:r>
          </a:p>
        </p:txBody>
      </p:sp>
      <p:sp>
        <p:nvSpPr>
          <p:cNvPr id="3" name="Rectangle 2">
            <a:extLst>
              <a:ext uri="{FF2B5EF4-FFF2-40B4-BE49-F238E27FC236}">
                <a16:creationId xmlns:a16="http://schemas.microsoft.com/office/drawing/2014/main" id="{AA6C7434-A771-6881-3D62-6DD9E47A25F3}"/>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F8BA4F84-D84A-07FF-EF54-67CD28B5DB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7219870-86FB-C669-35A8-A05F2B4FA92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8DA0A89-E1B1-C414-006A-50EB3DE5224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EBAA403-9FFA-EEA4-8B30-907DDF8AF2A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E8B9DA4-4CB0-ECC9-915C-027EA0494DF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CE5BDF0-49D0-5425-8EE8-FA59B394E183}"/>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95BF4148-2B9A-67CE-171A-16C793D1EBC7}"/>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886689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E6018-6A58-B17D-534E-F76E784ECC0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79107E6-6017-85E5-DFB5-BE017DDA742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1CC99D5-61DE-AC9D-2480-981622809461}"/>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5D0D415-9F72-3787-52FC-1356B8A24B1F}"/>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8A5D2B4D-DA23-650F-AA24-1E1768E9D87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A8601F5-74A9-041F-484A-9DD2BAAD3A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EDE0354-EEB1-3C3C-A3F6-9170D4BD62A7}"/>
              </a:ext>
            </a:extLst>
          </p:cNvPr>
          <p:cNvSpPr txBox="1"/>
          <p:nvPr/>
        </p:nvSpPr>
        <p:spPr>
          <a:xfrm>
            <a:off x="4330700" y="1678387"/>
            <a:ext cx="4348694" cy="3416320"/>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3.6	Intangible benefits: a culture of meaning</a:t>
            </a:r>
          </a:p>
          <a:p>
            <a:pPr>
              <a:defRPr/>
            </a:pPr>
            <a:r>
              <a:rPr lang="en-GB" b="1" dirty="0"/>
              <a:t>At the bottom of every organisation, including the board system, is the question "why are we doing this?". Entrepreneurship is one path to creating a work environment where:</a:t>
            </a:r>
          </a:p>
          <a:p>
            <a:pPr marL="285750" indent="-285750">
              <a:buFont typeface="Arial" panose="020B0604020202020204" pitchFamily="34" charset="0"/>
              <a:buChar char="•"/>
              <a:defRPr/>
            </a:pPr>
            <a:r>
              <a:rPr lang="en-GB" b="1" dirty="0"/>
              <a:t>Routine is not taken for granted, but reviewed;</a:t>
            </a:r>
          </a:p>
          <a:p>
            <a:pPr marL="285750" indent="-285750">
              <a:buFont typeface="Arial" panose="020B0604020202020204" pitchFamily="34" charset="0"/>
              <a:buChar char="•"/>
              <a:defRPr/>
            </a:pPr>
            <a:r>
              <a:rPr lang="en-GB" b="1" dirty="0"/>
              <a:t>everyone has the right and responsibility to influence the system;</a:t>
            </a:r>
          </a:p>
          <a:p>
            <a:pPr marL="285750" indent="-285750">
              <a:buFont typeface="Arial" panose="020B0604020202020204" pitchFamily="34" charset="0"/>
              <a:buChar char="•"/>
              <a:defRPr/>
            </a:pPr>
            <a:r>
              <a:rPr lang="en-GB" b="1" dirty="0"/>
              <a:t>meaning overtakes structure.</a:t>
            </a:r>
          </a:p>
        </p:txBody>
      </p:sp>
      <p:sp>
        <p:nvSpPr>
          <p:cNvPr id="3" name="Rectangle 2">
            <a:extLst>
              <a:ext uri="{FF2B5EF4-FFF2-40B4-BE49-F238E27FC236}">
                <a16:creationId xmlns:a16="http://schemas.microsoft.com/office/drawing/2014/main" id="{AE30AE09-A20E-7B6B-8A68-3822FE9E45D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8905BF05-014A-D7F8-3DAB-C641E6C852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0DE87E-8F8C-ECC1-90D5-DDAEDE8F53E8}"/>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62A102-82C5-D1CE-406E-50C2EAA035F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7BDD91B-2A6F-F1EF-3A8E-36D27CFEB8A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C5D66763-9259-4C73-AC02-25FE35B64CE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25782EE-EE54-525F-264A-0F097AE2E831}"/>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17B3F22-CBA7-9119-4F08-83650800B1AA}"/>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13148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C0793-26B8-8F7A-F3C4-E713D5D5F52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C47D158-4ABC-FAD5-B2CD-6BDE8CBB3F2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3F5207D-6C38-31A6-AAC4-E4AEF850B61A}"/>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3. Benefits of Entrepreneurship</a:t>
            </a:r>
            <a:br>
              <a:rPr lang="en-GB" sz="2400" b="1" noProof="0" dirty="0">
                <a:latin typeface="Times New Roman" panose="02020603050405020304" pitchFamily="18" charset="0"/>
                <a:cs typeface="Times New Roman" panose="02020603050405020304" pitchFamily="18" charset="0"/>
              </a:rPr>
            </a:b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8E1286E-EA41-0164-1204-D4EFCDDD0000}"/>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9B6B9AA5-6457-1897-6EF6-D4AD9BE320F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76387084-F308-AA2E-7C1C-F20B4D38F2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8B3B884-79B2-1D13-2FF5-AA8FA22BD7CB}"/>
              </a:ext>
            </a:extLst>
          </p:cNvPr>
          <p:cNvSpPr txBox="1"/>
          <p:nvPr/>
        </p:nvSpPr>
        <p:spPr>
          <a:xfrm>
            <a:off x="4330700" y="1678387"/>
            <a:ext cx="4348694" cy="3416320"/>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pPr>
              <a:defRPr/>
            </a:pPr>
            <a:r>
              <a:rPr lang="en-GB" b="1" dirty="0"/>
              <a:t>3.6	Intangible benefits: a culture of meaning</a:t>
            </a:r>
          </a:p>
          <a:p>
            <a:pPr>
              <a:defRPr/>
            </a:pPr>
            <a:r>
              <a:rPr lang="en-GB" b="1" dirty="0"/>
              <a:t>At the bottom of every organisation, including the board system, is the question "why are we doing this?". Entrepreneurship is one path to creating a work environment where:</a:t>
            </a:r>
          </a:p>
          <a:p>
            <a:pPr marL="285750" indent="-285750">
              <a:buFont typeface="Arial" panose="020B0604020202020204" pitchFamily="34" charset="0"/>
              <a:buChar char="•"/>
              <a:defRPr/>
            </a:pPr>
            <a:r>
              <a:rPr lang="en-GB" b="1" dirty="0"/>
              <a:t>Routine is not taken for granted, but reviewed;</a:t>
            </a:r>
          </a:p>
          <a:p>
            <a:pPr marL="285750" indent="-285750">
              <a:buFont typeface="Arial" panose="020B0604020202020204" pitchFamily="34" charset="0"/>
              <a:buChar char="•"/>
              <a:defRPr/>
            </a:pPr>
            <a:r>
              <a:rPr lang="en-GB" b="1" dirty="0"/>
              <a:t>everyone has the right and responsibility to influence the system;</a:t>
            </a:r>
          </a:p>
          <a:p>
            <a:pPr marL="285750" indent="-285750">
              <a:buFont typeface="Arial" panose="020B0604020202020204" pitchFamily="34" charset="0"/>
              <a:buChar char="•"/>
              <a:defRPr/>
            </a:pPr>
            <a:r>
              <a:rPr lang="en-GB" b="1" dirty="0"/>
              <a:t>meaning overtakes structure.</a:t>
            </a:r>
          </a:p>
        </p:txBody>
      </p:sp>
      <p:sp>
        <p:nvSpPr>
          <p:cNvPr id="3" name="Rectangle 2">
            <a:extLst>
              <a:ext uri="{FF2B5EF4-FFF2-40B4-BE49-F238E27FC236}">
                <a16:creationId xmlns:a16="http://schemas.microsoft.com/office/drawing/2014/main" id="{4F57016A-AD8A-3684-FC49-A557F04AA89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C31BAE65-0ACC-1F39-73A5-51DD8BFAC3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E0FCCEE-DB4D-70A7-ABE5-0B7ACFA441A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F2310E7-CC55-6126-013C-A6FC2814E9E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671752C-F684-3355-898A-527758DE5A6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BD8512D-9D75-0469-D969-B997A689375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AF5A35A-01D3-95A3-07C7-B222CDEE8EE5}"/>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D24613B2-92B5-4547-6A1C-D2A729C22A79}"/>
              </a:ext>
            </a:extLst>
          </p:cNvPr>
          <p:cNvPicPr preferRelativeResize="0"/>
          <p:nvPr/>
        </p:nvPicPr>
        <p:blipFill>
          <a:blip r:embed="rId11">
            <a:extLst>
              <a:ext uri="{28A0092B-C50C-407E-A947-70E740481C1C}">
                <a14:useLocalDpi xmlns:a14="http://schemas.microsoft.com/office/drawing/2010/main" val="0"/>
              </a:ext>
            </a:extLst>
          </a:blip>
          <a:srcRect l="20399" r="20399"/>
          <a:stretch/>
        </p:blipFill>
        <p:spPr>
          <a:xfrm>
            <a:off x="464606" y="1624220"/>
            <a:ext cx="3724984" cy="4196842"/>
          </a:xfrm>
          <a:prstGeom prst="rect">
            <a:avLst/>
          </a:prstGeom>
          <a:noFill/>
          <a:ln>
            <a:noFill/>
          </a:ln>
        </p:spPr>
      </p:pic>
    </p:spTree>
    <p:extLst>
      <p:ext uri="{BB962C8B-B14F-4D97-AF65-F5344CB8AC3E}">
        <p14:creationId xmlns:p14="http://schemas.microsoft.com/office/powerpoint/2010/main" val="3123852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REVIEW QUESTIONS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92729" y="1843177"/>
            <a:ext cx="8311785" cy="3549690"/>
          </a:xfrm>
          <a:prstGeom prst="rect">
            <a:avLst/>
          </a:prstGeom>
          <a:noFill/>
        </p:spPr>
        <p:txBody>
          <a:bodyPr wrap="square" rtlCol="0">
            <a:spAutoFit/>
          </a:bodyPr>
          <a:lstStyle/>
          <a:p>
            <a:pPr marL="342900" lvl="0" indent="-342900" algn="just" rtl="0">
              <a:spcBef>
                <a:spcPts val="400"/>
              </a:spcBef>
              <a:spcAft>
                <a:spcPts val="400"/>
              </a:spcAft>
              <a:buFont typeface="+mj-lt"/>
              <a:buAutoNum type="arabicPeriod"/>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How is the role of the supplier changing in an environment of maritime isolation and limited resources? Give specific examples.</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How would you interpret "entrepreneurial opportunity" in the day-to-day processes of an onboard kitchen? When can a routine situation become an innovation?</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In which aspects does onboarding go beyond logistics and become a social or cultural factor?</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What does 'value' mean in the context of ship supply - and why is it important that it is not just measured financially?</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Consider an example from your own experience (or a hypothetical situation) where a constraint or lack</a:t>
            </a:r>
            <a:r>
              <a:rPr lang="en-GB" sz="1800" i="1" dirty="0">
                <a:solidFill>
                  <a:srgbClr val="FFC000"/>
                </a:solidFill>
                <a:effectLst/>
                <a:latin typeface="Times New Roman" panose="02020603050405020304" pitchFamily="18" charset="0"/>
                <a:ea typeface="Arial" panose="020B0604020202020204" pitchFamily="34" charset="0"/>
              </a:rPr>
              <a:t>  </a:t>
            </a:r>
            <a:r>
              <a:rPr lang="en-GB" sz="1800" i="1" dirty="0">
                <a:solidFill>
                  <a:srgbClr val="0070C0"/>
                </a:solidFill>
                <a:effectLst/>
                <a:latin typeface="Times New Roman" panose="02020603050405020304" pitchFamily="18" charset="0"/>
                <a:ea typeface="Arial" panose="020B0604020202020204" pitchFamily="34" charset="0"/>
              </a:rPr>
              <a:t>led to a creative solution. What was the entrepreneurial element?</a:t>
            </a:r>
            <a:endParaRPr lang="bg-BG"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260430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BC31-E149-ABAC-AC75-D139E5B82FF0}"/>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12D1E18E-EFAD-ECD7-5A17-08EC4CF34D5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1706379-30A8-0FAC-50FF-42A303AFA19A}"/>
              </a:ext>
            </a:extLst>
          </p:cNvPr>
          <p:cNvSpPr>
            <a:spLocks noGrp="1"/>
          </p:cNvSpPr>
          <p:nvPr>
            <p:ph type="title"/>
          </p:nvPr>
        </p:nvSpPr>
        <p:spPr>
          <a:xfrm>
            <a:off x="239486" y="1043090"/>
            <a:ext cx="8665028"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REVIEW QUESTIONS </a:t>
            </a:r>
          </a:p>
        </p:txBody>
      </p:sp>
      <p:grpSp>
        <p:nvGrpSpPr>
          <p:cNvPr id="4" name="Group 3">
            <a:extLst>
              <a:ext uri="{FF2B5EF4-FFF2-40B4-BE49-F238E27FC236}">
                <a16:creationId xmlns:a16="http://schemas.microsoft.com/office/drawing/2014/main" id="{02259685-FDFE-C369-0618-FC123850A7C1}"/>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042FA982-456B-B84B-BE55-1608DDBD5BC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65DFA6B4-170D-0E59-A49F-76C3F0AF330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819059F-1DCA-7260-75D4-059673766B39}"/>
              </a:ext>
            </a:extLst>
          </p:cNvPr>
          <p:cNvSpPr txBox="1"/>
          <p:nvPr/>
        </p:nvSpPr>
        <p:spPr>
          <a:xfrm>
            <a:off x="592729" y="1843177"/>
            <a:ext cx="8311785" cy="3549690"/>
          </a:xfrm>
          <a:prstGeom prst="rect">
            <a:avLst/>
          </a:prstGeom>
          <a:noFill/>
        </p:spPr>
        <p:txBody>
          <a:bodyPr wrap="square" rtlCol="0">
            <a:spAutoFit/>
          </a:bodyPr>
          <a:lstStyle/>
          <a:p>
            <a:pPr marL="342900" lvl="0" indent="-342900" algn="just" rtl="0">
              <a:spcBef>
                <a:spcPts val="400"/>
              </a:spcBef>
              <a:spcAft>
                <a:spcPts val="400"/>
              </a:spcAft>
              <a:buFont typeface="+mj-lt"/>
              <a:buAutoNum type="arabicPeriod" startAt="6"/>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What qualities must a sourcing agent possess to be perceived as a "transformational agent" and not just an inventory administrator?</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What is the difference between entrepreneurial thinking and reactive </a:t>
            </a:r>
            <a:r>
              <a:rPr lang="en-GB" sz="1800" i="1" dirty="0" err="1">
                <a:solidFill>
                  <a:srgbClr val="0070C0"/>
                </a:solidFill>
                <a:effectLst/>
                <a:latin typeface="Times New Roman" panose="02020603050405020304" pitchFamily="18" charset="0"/>
                <a:ea typeface="Arial" panose="020B0604020202020204" pitchFamily="34" charset="0"/>
              </a:rPr>
              <a:t>behavior</a:t>
            </a:r>
            <a:r>
              <a:rPr lang="en-GB" sz="1800" i="1" dirty="0">
                <a:solidFill>
                  <a:srgbClr val="0070C0"/>
                </a:solidFill>
                <a:effectLst/>
                <a:latin typeface="Times New Roman" panose="02020603050405020304" pitchFamily="18" charset="0"/>
                <a:ea typeface="Arial" panose="020B0604020202020204" pitchFamily="34" charset="0"/>
              </a:rPr>
              <a:t>? Give specific examples from a board context.</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What are the main challenges to bringing innovation on board? How would you encourage the team to embrace innovation?</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What entrepreneurial solutions can improve the resilience of food supply in the face of logistical instability?</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GB" sz="1800" i="1" dirty="0">
                <a:solidFill>
                  <a:srgbClr val="0070C0"/>
                </a:solidFill>
                <a:effectLst/>
                <a:latin typeface="Times New Roman" panose="02020603050405020304" pitchFamily="18" charset="0"/>
                <a:ea typeface="Arial" panose="020B0604020202020204" pitchFamily="34" charset="0"/>
              </a:rPr>
              <a:t>Which types of entrepreneurial opportunities (operational, strategic, cultural, etc.) do you think have the greatest effect on the lives of the crew? Justify your choice. How can food waste be effectively reduced in ship galleys?</a:t>
            </a:r>
            <a:endParaRPr lang="bg-BG"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01C22B31-07B2-6DB6-96FF-7DDBE7827D0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295A1756-840A-FD31-F459-B99FE7AC4F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382E352F-5F81-31C6-155F-94C15A91E61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B495240D-CD96-8D71-56A2-263E1EEC1F7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21105F85-045B-F4A2-55FB-0D7FE9A8377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C7545519-4C84-31E7-0811-1CCE616DCFE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B4FDB38-35BB-0C83-B7BF-E5FDFBDF749F}"/>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55644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9CF12-0165-B96B-5E51-28C075B6FA5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73ADFA40-2B29-C52E-1091-C78C43B3FD1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D0607F0-E616-9806-0B31-2B02C94C6800}"/>
              </a:ext>
            </a:extLst>
          </p:cNvPr>
          <p:cNvSpPr>
            <a:spLocks noGrp="1"/>
          </p:cNvSpPr>
          <p:nvPr>
            <p:ph type="title"/>
          </p:nvPr>
        </p:nvSpPr>
        <p:spPr>
          <a:xfrm>
            <a:off x="239486" y="1043090"/>
            <a:ext cx="8665028" cy="571213"/>
          </a:xfrm>
        </p:spPr>
        <p:txBody>
          <a:bodyPr>
            <a:noAutofit/>
          </a:bodyPr>
          <a:lstStyle/>
          <a:p>
            <a:pPr algn="ctr"/>
            <a:r>
              <a:rPr lang="en-GB" sz="2400" b="1" noProof="0">
                <a:latin typeface="Times New Roman" panose="02020603050405020304" pitchFamily="18" charset="0"/>
                <a:cs typeface="Times New Roman" panose="02020603050405020304" pitchFamily="18" charset="0"/>
              </a:rPr>
              <a:t>Course References </a:t>
            </a:r>
          </a:p>
        </p:txBody>
      </p:sp>
      <p:grpSp>
        <p:nvGrpSpPr>
          <p:cNvPr id="4" name="Group 3">
            <a:extLst>
              <a:ext uri="{FF2B5EF4-FFF2-40B4-BE49-F238E27FC236}">
                <a16:creationId xmlns:a16="http://schemas.microsoft.com/office/drawing/2014/main" id="{3B74359F-2370-E888-8550-66FE6BC75BBD}"/>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6C1E7BA8-5D49-6F21-850A-45E3D7293E4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E0B3D9E1-75B4-C2DA-4575-5FC00514D6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D3D18A6-C15F-67F8-8D9E-048AC9BDC1AC}"/>
              </a:ext>
            </a:extLst>
          </p:cNvPr>
          <p:cNvSpPr txBox="1"/>
          <p:nvPr/>
        </p:nvSpPr>
        <p:spPr>
          <a:xfrm>
            <a:off x="682315" y="1548359"/>
            <a:ext cx="8311785" cy="4580741"/>
          </a:xfrm>
          <a:prstGeom prst="rect">
            <a:avLst/>
          </a:prstGeom>
          <a:noFill/>
        </p:spPr>
        <p:txBody>
          <a:bodyPr wrap="square" rtlCol="0">
            <a:spAutoFit/>
          </a:bodyPr>
          <a:lstStyle/>
          <a:p>
            <a:pPr marL="342900" lvl="0" indent="-342900" algn="just" rtl="0">
              <a:spcBef>
                <a:spcPts val="400"/>
              </a:spcBef>
              <a:spcAft>
                <a:spcPts val="400"/>
              </a:spcAft>
              <a:buFont typeface="+mj-lt"/>
              <a:buAutoNum type="arabicPeriod"/>
              <a:tabLst>
                <a:tab pos="811530" algn="l"/>
              </a:tabLst>
            </a:pPr>
            <a:r>
              <a:rPr lang="en-US" sz="1800" dirty="0">
                <a:effectLst/>
                <a:latin typeface="Times New Roman" panose="02020603050405020304" pitchFamily="18" charset="0"/>
                <a:ea typeface="Arial" panose="020B0604020202020204" pitchFamily="34" charset="0"/>
              </a:rPr>
              <a:t>Drucker, P. F. (1985). innovation and entrepreneurship: practice and principles. harper &amp; Row</a:t>
            </a:r>
            <a:r>
              <a:rPr lang="bg-BG" sz="1800" dirty="0">
                <a:effectLst/>
                <a:latin typeface="Times New Roman" panose="02020603050405020304" pitchFamily="18" charset="0"/>
                <a:ea typeface="Arial" panose="020B0604020202020204" pitchFamily="34" charset="0"/>
              </a:rPr>
              <a:t>. </a:t>
            </a:r>
          </a:p>
          <a:p>
            <a:pPr marL="342900" lvl="0" indent="-342900" algn="just">
              <a:spcBef>
                <a:spcPts val="400"/>
              </a:spcBef>
              <a:spcAft>
                <a:spcPts val="400"/>
              </a:spcAft>
              <a:buFont typeface="+mj-lt"/>
              <a:buAutoNum type="arabicPeriod"/>
              <a:tabLst>
                <a:tab pos="811530" algn="l"/>
              </a:tabLst>
            </a:pPr>
            <a:r>
              <a:rPr lang="en-US" sz="1800" dirty="0" err="1">
                <a:effectLst/>
                <a:latin typeface="Times New Roman" panose="02020603050405020304" pitchFamily="18" charset="0"/>
                <a:ea typeface="Arial" panose="020B0604020202020204" pitchFamily="34" charset="0"/>
              </a:rPr>
              <a:t>Csákné</a:t>
            </a:r>
            <a:r>
              <a:rPr lang="en-US" sz="1800" dirty="0">
                <a:effectLst/>
                <a:latin typeface="Times New Roman" panose="02020603050405020304" pitchFamily="18" charset="0"/>
                <a:ea typeface="Arial" panose="020B0604020202020204" pitchFamily="34" charset="0"/>
              </a:rPr>
              <a:t> Filep, J., Timár, G., &amp; </a:t>
            </a:r>
            <a:r>
              <a:rPr lang="en-US" sz="1800" dirty="0" err="1">
                <a:effectLst/>
                <a:latin typeface="Times New Roman" panose="02020603050405020304" pitchFamily="18" charset="0"/>
                <a:ea typeface="Arial" panose="020B0604020202020204" pitchFamily="34" charset="0"/>
              </a:rPr>
              <a:t>Szennay</a:t>
            </a:r>
            <a:r>
              <a:rPr lang="en-US" sz="1800" dirty="0">
                <a:effectLst/>
                <a:latin typeface="Times New Roman" panose="02020603050405020304" pitchFamily="18" charset="0"/>
                <a:ea typeface="Arial" panose="020B0604020202020204" pitchFamily="34" charset="0"/>
              </a:rPr>
              <a:t>, Á. (2025). </a:t>
            </a:r>
            <a:r>
              <a:rPr lang="en-US" sz="1800" dirty="0" err="1">
                <a:effectLst/>
                <a:latin typeface="Times New Roman" panose="02020603050405020304" pitchFamily="18" charset="0"/>
                <a:ea typeface="Arial" panose="020B0604020202020204" pitchFamily="34" charset="0"/>
              </a:rPr>
              <a:t>Analysing</a:t>
            </a:r>
            <a:r>
              <a:rPr lang="en-US" sz="1800" dirty="0">
                <a:effectLst/>
                <a:latin typeface="Times New Roman" panose="02020603050405020304" pitchFamily="18" charset="0"/>
                <a:ea typeface="Arial" panose="020B0604020202020204" pitchFamily="34" charset="0"/>
              </a:rPr>
              <a:t> the impact of entrepreneurship education on early-stage entrepreneurship-Focusing on the transitional countries of Central and Eastern Europe. Administrative Sciences, 15(2), 36</a:t>
            </a:r>
            <a:r>
              <a:rPr lang="en-US" sz="1800" u="sng" dirty="0">
                <a:solidFill>
                  <a:srgbClr val="0000FF"/>
                </a:solidFill>
                <a:effectLst/>
                <a:latin typeface="Times New Roman" panose="02020603050405020304" pitchFamily="18" charset="0"/>
                <a:ea typeface="Arial" panose="020B0604020202020204" pitchFamily="34" charset="0"/>
                <a:hlinkClick r:id="rId5"/>
              </a:rPr>
              <a:t>. https://doi.org/10.3390/</a:t>
            </a:r>
            <a:r>
              <a:rPr lang="en-US" sz="1800" u="sng" dirty="0" err="1">
                <a:solidFill>
                  <a:srgbClr val="0000FF"/>
                </a:solidFill>
                <a:effectLst/>
                <a:latin typeface="Times New Roman" panose="02020603050405020304" pitchFamily="18" charset="0"/>
                <a:ea typeface="Arial" panose="020B0604020202020204" pitchFamily="34" charset="0"/>
                <a:hlinkClick r:id="rId5"/>
              </a:rPr>
              <a:t>admsci15020036</a:t>
            </a:r>
            <a:r>
              <a:rPr lang="en-US" sz="1800" u="sng" dirty="0">
                <a:solidFill>
                  <a:srgbClr val="0000FF"/>
                </a:solidFill>
                <a:effectLst/>
                <a:latin typeface="Times New Roman" panose="02020603050405020304" pitchFamily="18" charset="0"/>
                <a:ea typeface="Arial" panose="020B0604020202020204" pitchFamily="34" charset="0"/>
                <a:hlinkClick r:id="rId5"/>
              </a:rPr>
              <a:t>.</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a:tabLst>
                <a:tab pos="811530" algn="l"/>
              </a:tabLst>
            </a:pPr>
            <a:r>
              <a:rPr lang="en-US" sz="1800" dirty="0">
                <a:effectLst/>
                <a:latin typeface="Times New Roman" panose="02020603050405020304" pitchFamily="18" charset="0"/>
                <a:ea typeface="Arial" panose="020B0604020202020204" pitchFamily="34" charset="0"/>
              </a:rPr>
              <a:t>Schlichte, F., &amp; Junge, M. (2024). The concept of entrepreneurial opportunities: A review and directions for future research. International Entrepreneurship and Management Journal, 20(1), 1-23</a:t>
            </a:r>
            <a:r>
              <a:rPr lang="en-US" sz="1800" u="sng" dirty="0">
                <a:solidFill>
                  <a:srgbClr val="0000FF"/>
                </a:solidFill>
                <a:effectLst/>
                <a:latin typeface="Times New Roman" panose="02020603050405020304" pitchFamily="18" charset="0"/>
                <a:ea typeface="Arial" panose="020B0604020202020204" pitchFamily="34" charset="0"/>
                <a:hlinkClick r:id="rId6"/>
              </a:rPr>
              <a:t>. </a:t>
            </a:r>
            <a:r>
              <a:rPr lang="bg-BG" sz="1800" dirty="0">
                <a:effectLst/>
                <a:latin typeface="Times New Roman" panose="02020603050405020304" pitchFamily="18" charset="0"/>
                <a:ea typeface="Arial" panose="020B0604020202020204" pitchFamily="34" charset="0"/>
                <a:hlinkClick r:id="rId6"/>
              </a:rPr>
              <a:t>https://doi.org/10.1007/</a:t>
            </a:r>
            <a:r>
              <a:rPr lang="bg-BG" sz="1800" dirty="0" err="1">
                <a:effectLst/>
                <a:latin typeface="Times New Roman" panose="02020603050405020304" pitchFamily="18" charset="0"/>
                <a:ea typeface="Arial" panose="020B0604020202020204" pitchFamily="34" charset="0"/>
                <a:hlinkClick r:id="rId6"/>
              </a:rPr>
              <a:t>s11301</a:t>
            </a:r>
            <a:r>
              <a:rPr lang="bg-BG" sz="1800" dirty="0">
                <a:effectLst/>
                <a:latin typeface="Times New Roman" panose="02020603050405020304" pitchFamily="18" charset="0"/>
                <a:ea typeface="Arial" panose="020B0604020202020204" pitchFamily="34" charset="0"/>
                <a:hlinkClick r:id="rId6"/>
              </a:rPr>
              <a:t>-024-00466-5</a:t>
            </a:r>
            <a:endParaRPr lang="en-US" sz="1800" dirty="0">
              <a:effectLst/>
              <a:latin typeface="Times New Roman" panose="02020603050405020304" pitchFamily="18" charset="0"/>
              <a:ea typeface="Arial" panose="020B0604020202020204" pitchFamily="34" charset="0"/>
            </a:endParaRPr>
          </a:p>
          <a:p>
            <a:pPr marL="342900" indent="-342900" algn="just">
              <a:spcAft>
                <a:spcPts val="200"/>
              </a:spcAft>
              <a:buFont typeface="+mj-lt"/>
              <a:buAutoNum type="arabicPeriod"/>
            </a:pPr>
            <a:r>
              <a:rPr lang="en-US" sz="1800" dirty="0">
                <a:effectLst/>
                <a:latin typeface="Times New Roman" panose="02020603050405020304" pitchFamily="18" charset="0"/>
                <a:ea typeface="Arial" panose="020B0604020202020204" pitchFamily="34" charset="0"/>
              </a:rPr>
              <a:t>Wang, C., Chen, M., &amp; Zhang, X. (2025). Integration of entrepreneurial opportunity theories in uncertain scenarios. Journal of Competitiveness, 17(1), 1-15. </a:t>
            </a:r>
            <a:r>
              <a:rPr lang="en-US" sz="1800" u="sng" dirty="0">
                <a:solidFill>
                  <a:srgbClr val="0000FF"/>
                </a:solidFill>
                <a:effectLst/>
                <a:latin typeface="Times New Roman" panose="02020603050405020304" pitchFamily="18" charset="0"/>
                <a:ea typeface="Arial" panose="020B0604020202020204" pitchFamily="34" charset="0"/>
                <a:hlinkClick r:id="rId7"/>
              </a:rPr>
              <a:t>https://</a:t>
            </a:r>
            <a:r>
              <a:rPr lang="en-US" sz="1800" u="sng" dirty="0" err="1">
                <a:solidFill>
                  <a:srgbClr val="0000FF"/>
                </a:solidFill>
                <a:effectLst/>
                <a:latin typeface="Times New Roman" panose="02020603050405020304" pitchFamily="18" charset="0"/>
                <a:ea typeface="Arial" panose="020B0604020202020204" pitchFamily="34" charset="0"/>
                <a:hlinkClick r:id="rId7"/>
              </a:rPr>
              <a:t>doi</a:t>
            </a:r>
            <a:r>
              <a:rPr lang="en-US" sz="1800" u="sng" dirty="0">
                <a:solidFill>
                  <a:srgbClr val="0000FF"/>
                </a:solidFill>
                <a:effectLst/>
                <a:latin typeface="Times New Roman" panose="02020603050405020304" pitchFamily="18" charset="0"/>
                <a:ea typeface="Arial" panose="020B0604020202020204" pitchFamily="34" charset="0"/>
                <a:hlinkClick r:id="rId7"/>
              </a:rPr>
              <a:t>.</a:t>
            </a:r>
            <a:r>
              <a:rPr lang="bg-BG" sz="1800" dirty="0" err="1">
                <a:effectLst/>
                <a:latin typeface="Times New Roman" panose="02020603050405020304" pitchFamily="18" charset="0"/>
                <a:ea typeface="Arial" panose="020B0604020202020204" pitchFamily="34" charset="0"/>
              </a:rPr>
              <a:t>org</a:t>
            </a:r>
            <a:r>
              <a:rPr lang="bg-BG" sz="1800" dirty="0">
                <a:effectLst/>
                <a:latin typeface="Times New Roman" panose="02020603050405020304" pitchFamily="18" charset="0"/>
                <a:ea typeface="Arial" panose="020B0604020202020204" pitchFamily="34" charset="0"/>
              </a:rPr>
              <a:t>/10.7441/</a:t>
            </a:r>
            <a:r>
              <a:rPr lang="bg-BG" sz="1800" dirty="0" err="1">
                <a:effectLst/>
                <a:latin typeface="Times New Roman" panose="02020603050405020304" pitchFamily="18" charset="0"/>
                <a:ea typeface="Arial" panose="020B0604020202020204" pitchFamily="34" charset="0"/>
              </a:rPr>
              <a:t>joc.2025.01.01</a:t>
            </a:r>
            <a:r>
              <a:rPr lang="bg-BG" sz="1800" dirty="0">
                <a:effectLst/>
                <a:latin typeface="Times New Roman" panose="02020603050405020304" pitchFamily="18" charset="0"/>
                <a:ea typeface="Arial" panose="020B0604020202020204" pitchFamily="34" charset="0"/>
              </a:rPr>
              <a:t>, </a:t>
            </a:r>
            <a:r>
              <a:rPr lang="bg-BG" sz="1800" u="sng" dirty="0">
                <a:solidFill>
                  <a:srgbClr val="0000FF"/>
                </a:solidFill>
                <a:effectLst/>
                <a:latin typeface="Times New Roman" panose="02020603050405020304" pitchFamily="18" charset="0"/>
                <a:ea typeface="Arial" panose="020B0604020202020204" pitchFamily="34" charset="0"/>
                <a:hlinkClick r:id="rId8"/>
              </a:rPr>
              <a:t>https://</a:t>
            </a:r>
            <a:r>
              <a:rPr lang="bg-BG" sz="1800" u="sng" dirty="0" err="1">
                <a:solidFill>
                  <a:srgbClr val="0000FF"/>
                </a:solidFill>
                <a:effectLst/>
                <a:latin typeface="Times New Roman" panose="02020603050405020304" pitchFamily="18" charset="0"/>
                <a:ea typeface="Arial" panose="020B0604020202020204" pitchFamily="34" charset="0"/>
                <a:hlinkClick r:id="rId8"/>
              </a:rPr>
              <a:t>www.cjournal.cz</a:t>
            </a:r>
            <a:r>
              <a:rPr lang="bg-BG" sz="1800" u="sng" dirty="0">
                <a:solidFill>
                  <a:srgbClr val="0000FF"/>
                </a:solidFill>
                <a:effectLst/>
                <a:latin typeface="Times New Roman" panose="02020603050405020304" pitchFamily="18" charset="0"/>
                <a:ea typeface="Arial" panose="020B0604020202020204" pitchFamily="34" charset="0"/>
                <a:hlinkClick r:id="rId8"/>
              </a:rPr>
              <a:t>/</a:t>
            </a:r>
            <a:r>
              <a:rPr lang="bg-BG" sz="1800" u="sng" dirty="0" err="1">
                <a:solidFill>
                  <a:srgbClr val="0000FF"/>
                </a:solidFill>
                <a:effectLst/>
                <a:latin typeface="Times New Roman" panose="02020603050405020304" pitchFamily="18" charset="0"/>
                <a:ea typeface="Arial" panose="020B0604020202020204" pitchFamily="34" charset="0"/>
                <a:hlinkClick r:id="rId8"/>
              </a:rPr>
              <a:t>files</a:t>
            </a:r>
            <a:r>
              <a:rPr lang="bg-BG" sz="1800" u="sng" dirty="0">
                <a:solidFill>
                  <a:srgbClr val="0000FF"/>
                </a:solidFill>
                <a:effectLst/>
                <a:latin typeface="Times New Roman" panose="02020603050405020304" pitchFamily="18" charset="0"/>
                <a:ea typeface="Arial" panose="020B0604020202020204" pitchFamily="34" charset="0"/>
                <a:hlinkClick r:id="rId8"/>
              </a:rPr>
              <a:t>/</a:t>
            </a:r>
            <a:r>
              <a:rPr lang="bg-BG" sz="1800" u="sng" dirty="0" err="1">
                <a:solidFill>
                  <a:srgbClr val="0000FF"/>
                </a:solidFill>
                <a:effectLst/>
                <a:latin typeface="Times New Roman" panose="02020603050405020304" pitchFamily="18" charset="0"/>
                <a:ea typeface="Arial" panose="020B0604020202020204" pitchFamily="34" charset="0"/>
                <a:hlinkClick r:id="rId8"/>
              </a:rPr>
              <a:t>563.pdf</a:t>
            </a:r>
            <a:endParaRPr lang="bg-BG" sz="18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a:tabLst>
                <a:tab pos="811530" algn="l"/>
              </a:tabLst>
            </a:pPr>
            <a:r>
              <a:rPr lang="en-US" sz="1800" dirty="0">
                <a:effectLst/>
                <a:latin typeface="Times New Roman" panose="02020603050405020304" pitchFamily="18" charset="0"/>
                <a:ea typeface="Arial" panose="020B0604020202020204" pitchFamily="34" charset="0"/>
              </a:rPr>
              <a:t>Cui, J., Sun, J., &amp; Bell, R. (2023). From entrepreneurship education to entrepreneurial intention: Mindset, motivation, and behavior. Frontiers in Psychology, 14, 954118. </a:t>
            </a:r>
            <a:r>
              <a:rPr lang="en-US" sz="1800" u="sng" dirty="0">
                <a:solidFill>
                  <a:srgbClr val="0000FF"/>
                </a:solidFill>
                <a:effectLst/>
                <a:latin typeface="Times New Roman" panose="02020603050405020304" pitchFamily="18" charset="0"/>
                <a:ea typeface="Arial" panose="020B0604020202020204" pitchFamily="34" charset="0"/>
                <a:hlinkClick r:id="rId9"/>
              </a:rPr>
              <a:t>https://doi.org/10.3389/</a:t>
            </a:r>
            <a:r>
              <a:rPr lang="en-US" sz="1800" u="sng" dirty="0" err="1">
                <a:solidFill>
                  <a:srgbClr val="0000FF"/>
                </a:solidFill>
                <a:effectLst/>
                <a:latin typeface="Times New Roman" panose="02020603050405020304" pitchFamily="18" charset="0"/>
                <a:ea typeface="Arial" panose="020B0604020202020204" pitchFamily="34" charset="0"/>
                <a:hlinkClick r:id="rId9"/>
              </a:rPr>
              <a:t>fpsyg.2023.954118</a:t>
            </a:r>
            <a:endParaRPr lang="bg-BG" sz="18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A357586B-73A3-1CFA-1A77-29021C61960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2866B02E-BC8B-04E1-9B48-7BB9541945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7D6E2C4-076A-B4D4-094D-191E4FED6156}"/>
              </a:ext>
            </a:extLst>
          </p:cNvPr>
          <p:cNvPicPr>
            <a:picLocks noChangeAspect="1"/>
          </p:cNvPicPr>
          <p:nvPr/>
        </p:nvPicPr>
        <p:blipFill>
          <a:blip r:embed="rId11"/>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05C940AF-C174-06FF-C1AC-95D7A23BCE4E}"/>
              </a:ext>
            </a:extLst>
          </p:cNvPr>
          <p:cNvPicPr>
            <a:picLocks noChangeAspect="1"/>
          </p:cNvPicPr>
          <p:nvPr/>
        </p:nvPicPr>
        <p:blipFill>
          <a:blip r:embed="rId12"/>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12D2E091-7046-2783-F994-4F05960B168C}"/>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BBE7F48B-4C1C-27B8-6432-1385B184D89B}"/>
              </a:ext>
            </a:extLst>
          </p:cNvPr>
          <p:cNvPicPr>
            <a:picLocks noChangeAspect="1"/>
          </p:cNvPicPr>
          <p:nvPr/>
        </p:nvPicPr>
        <p:blipFill>
          <a:blip r:embed="rId14"/>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6EAB4211-061A-FF97-0884-85B118BD1F05}"/>
              </a:ext>
            </a:extLst>
          </p:cNvPr>
          <p:cNvPicPr>
            <a:picLocks noChangeAspect="1"/>
          </p:cNvPicPr>
          <p:nvPr/>
        </p:nvPicPr>
        <p:blipFill>
          <a:blip r:embed="rId15"/>
          <a:stretch>
            <a:fillRect/>
          </a:stretch>
        </p:blipFill>
        <p:spPr>
          <a:xfrm>
            <a:off x="7704595" y="0"/>
            <a:ext cx="1227464" cy="1224789"/>
          </a:xfrm>
          <a:prstGeom prst="rect">
            <a:avLst/>
          </a:prstGeom>
        </p:spPr>
      </p:pic>
    </p:spTree>
    <p:extLst>
      <p:ext uri="{BB962C8B-B14F-4D97-AF65-F5344CB8AC3E}">
        <p14:creationId xmlns:p14="http://schemas.microsoft.com/office/powerpoint/2010/main" val="64333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6B700-34FD-9349-54B8-31893BF24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2C36E-E176-C2A3-FEAE-AA9FE47E9D5C}"/>
              </a:ext>
            </a:extLst>
          </p:cNvPr>
          <p:cNvSpPr>
            <a:spLocks noGrp="1"/>
          </p:cNvSpPr>
          <p:nvPr>
            <p:ph type="title"/>
          </p:nvPr>
        </p:nvSpPr>
        <p:spPr>
          <a:xfrm>
            <a:off x="639479" y="1043090"/>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Learning outcomes of the course </a:t>
            </a:r>
          </a:p>
        </p:txBody>
      </p:sp>
      <p:grpSp>
        <p:nvGrpSpPr>
          <p:cNvPr id="4" name="Group 3">
            <a:extLst>
              <a:ext uri="{FF2B5EF4-FFF2-40B4-BE49-F238E27FC236}">
                <a16:creationId xmlns:a16="http://schemas.microsoft.com/office/drawing/2014/main" id="{53B99FC2-EA23-F43C-5BAD-DE935647D6BC}"/>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5B09CFCD-06B3-5A72-9B7A-1AF2AE053590}"/>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91B14D0B-9169-E759-AE03-CE492939F2DC}"/>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72274A6B-D275-80FB-B3A6-7A668CCD4F7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6" name="Group 5">
              <a:extLst>
                <a:ext uri="{FF2B5EF4-FFF2-40B4-BE49-F238E27FC236}">
                  <a16:creationId xmlns:a16="http://schemas.microsoft.com/office/drawing/2014/main" id="{B41D4C04-3B25-D405-B209-73C877DD14FB}"/>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AA9BEE4D-8C66-7C70-E179-50E995AA441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38990CE9-976C-2283-A546-A986ACB6E43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F1669525-DC1C-0489-9E76-7351F83B899C}"/>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en-GB" sz="2400" b="1" noProof="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en-GB" sz="1800" noProof="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FCC15012-7A6A-6682-8A77-E85A182D3129}"/>
              </a:ext>
            </a:extLst>
          </p:cNvPr>
          <p:cNvSpPr txBox="1"/>
          <p:nvPr/>
        </p:nvSpPr>
        <p:spPr>
          <a:xfrm>
            <a:off x="325191" y="1541211"/>
            <a:ext cx="8493617" cy="4703852"/>
          </a:xfrm>
          <a:prstGeom prst="rect">
            <a:avLst/>
          </a:prstGeom>
          <a:noFill/>
        </p:spPr>
        <p:txBody>
          <a:bodyPr wrap="square" rtlCol="0">
            <a:spAutoFit/>
          </a:bodyPr>
          <a:lstStyle/>
          <a:p>
            <a:pPr algn="just">
              <a:spcAft>
                <a:spcPts val="200"/>
              </a:spcAft>
              <a:buNone/>
            </a:pPr>
            <a:r>
              <a:rPr lang="en-GB" sz="1600" noProof="0" dirty="0">
                <a:effectLst/>
                <a:latin typeface="Times New Roman" panose="02020603050405020304" pitchFamily="18" charset="0"/>
                <a:ea typeface="Arial" panose="020B0604020202020204" pitchFamily="34" charset="0"/>
              </a:rPr>
              <a:t>LEARNING OBJECTIVES</a:t>
            </a:r>
          </a:p>
          <a:p>
            <a:pPr algn="just">
              <a:spcAft>
                <a:spcPts val="200"/>
              </a:spcAft>
              <a:buNone/>
            </a:pPr>
            <a:r>
              <a:rPr lang="en-GB" sz="1600" noProof="0" dirty="0">
                <a:effectLst/>
                <a:latin typeface="Times New Roman" panose="02020603050405020304" pitchFamily="18" charset="0"/>
                <a:ea typeface="Arial" panose="020B0604020202020204" pitchFamily="34" charset="0"/>
              </a:rPr>
              <a:t>Upon completion of the training module, participants will be able to:</a:t>
            </a:r>
          </a:p>
          <a:p>
            <a:pPr algn="just">
              <a:spcAft>
                <a:spcPts val="200"/>
              </a:spcAft>
              <a:buNone/>
            </a:pPr>
            <a:r>
              <a:rPr lang="en-GB" sz="1600" noProof="0" dirty="0">
                <a:effectLst/>
                <a:latin typeface="Times New Roman" panose="02020603050405020304" pitchFamily="18" charset="0"/>
                <a:ea typeface="Arial" panose="020B0604020202020204" pitchFamily="34" charset="0"/>
              </a:rPr>
              <a:t>−	Analyse the specificity of the course as a transdisciplinary learning framework aimed at developing entrepreneurial capacity in the face of maritime isolation, resource constraints and logistical instability.</a:t>
            </a:r>
          </a:p>
          <a:p>
            <a:pPr algn="just">
              <a:spcAft>
                <a:spcPts val="200"/>
              </a:spcAft>
              <a:buNone/>
            </a:pPr>
            <a:r>
              <a:rPr lang="en-GB" sz="1600" noProof="0" dirty="0">
                <a:effectLst/>
                <a:latin typeface="Times New Roman" panose="02020603050405020304" pitchFamily="18" charset="0"/>
                <a:ea typeface="Arial" panose="020B0604020202020204" pitchFamily="34" charset="0"/>
              </a:rPr>
              <a:t>−	Master basic concepts related to entrepreneurship, including definitions, characteristics, and applicability in a supply context, with special emphasis on their adaptation in an onboarding environment.</a:t>
            </a:r>
          </a:p>
          <a:p>
            <a:pPr algn="just">
              <a:spcAft>
                <a:spcPts val="200"/>
              </a:spcAft>
              <a:buNone/>
            </a:pPr>
            <a:r>
              <a:rPr lang="en-GB" sz="1600" noProof="0" dirty="0">
                <a:effectLst/>
                <a:latin typeface="Times New Roman" panose="02020603050405020304" pitchFamily="18" charset="0"/>
                <a:ea typeface="Arial" panose="020B0604020202020204" pitchFamily="34" charset="0"/>
              </a:rPr>
              <a:t>−	Differentiate the classical management approach from the entrepreneurial model by identifying the key characteristics of entrepreneurial behaviour: proactiveness, innovativeness, value orientation and willingness to take measured risks.</a:t>
            </a:r>
          </a:p>
          <a:p>
            <a:pPr algn="just">
              <a:spcAft>
                <a:spcPts val="200"/>
              </a:spcAft>
              <a:buNone/>
            </a:pPr>
            <a:r>
              <a:rPr lang="en-GB" sz="1600" noProof="0" dirty="0">
                <a:effectLst/>
                <a:latin typeface="Times New Roman" panose="02020603050405020304" pitchFamily="18" charset="0"/>
                <a:ea typeface="Arial" panose="020B0604020202020204" pitchFamily="34" charset="0"/>
              </a:rPr>
              <a:t>−	Evaluate the strategic, operational and socio-cultural benefits of embedding entrepreneurial thinking in ship supply, with a focus on efficiency, sustainability, team motivation and quality of food service on board.</a:t>
            </a:r>
          </a:p>
          <a:p>
            <a:pPr algn="just">
              <a:spcAft>
                <a:spcPts val="200"/>
              </a:spcAft>
              <a:buNone/>
            </a:pPr>
            <a:r>
              <a:rPr lang="en-GB" sz="1600" noProof="0" dirty="0">
                <a:effectLst/>
                <a:latin typeface="Times New Roman" panose="02020603050405020304" pitchFamily="18" charset="0"/>
                <a:ea typeface="Arial" panose="020B0604020202020204" pitchFamily="34" charset="0"/>
              </a:rPr>
              <a:t>−	Form a critical attitude towards the concept of "possibility", interpreting it not only as a given, but as a construction arising from context, analysis and the ability to think strategically.</a:t>
            </a:r>
          </a:p>
          <a:p>
            <a:pPr algn="just">
              <a:spcAft>
                <a:spcPts val="200"/>
              </a:spcAft>
              <a:buNone/>
            </a:pPr>
            <a:r>
              <a:rPr lang="en-GB" sz="1600" noProof="0" dirty="0">
                <a:effectLst/>
                <a:latin typeface="Times New Roman" panose="02020603050405020304" pitchFamily="18" charset="0"/>
                <a:ea typeface="Arial" panose="020B0604020202020204" pitchFamily="34" charset="0"/>
              </a:rPr>
              <a:t>– Apply conceptual frameworks to real and simulated case studies to begin translating abstract knowledge to operational actions in the ship environment.</a:t>
            </a:r>
          </a:p>
        </p:txBody>
      </p:sp>
      <p:grpSp>
        <p:nvGrpSpPr>
          <p:cNvPr id="3" name="Group 2">
            <a:extLst>
              <a:ext uri="{FF2B5EF4-FFF2-40B4-BE49-F238E27FC236}">
                <a16:creationId xmlns:a16="http://schemas.microsoft.com/office/drawing/2014/main" id="{1D8B30D3-7099-FCE4-0F67-43E44C79FE9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33A720FF-D7EC-7B3D-8DB4-E67E1DF95FA9}"/>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E99385D7-5879-F6A0-EC86-D31FD64E87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15C7BB08-4EB6-4237-9AEF-8B4D54FF59C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grpSp>
        <p:grpSp>
          <p:nvGrpSpPr>
            <p:cNvPr id="19" name="Group 18">
              <a:extLst>
                <a:ext uri="{FF2B5EF4-FFF2-40B4-BE49-F238E27FC236}">
                  <a16:creationId xmlns:a16="http://schemas.microsoft.com/office/drawing/2014/main" id="{CFA5058E-3B20-EAE7-62BE-B95C4A0F83E2}"/>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28E021C0-8832-9410-94B5-D973CD7C588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7CE27593-26B4-3F34-7368-D0161099CF54}"/>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grpSp>
      </p:grpSp>
      <p:pic>
        <p:nvPicPr>
          <p:cNvPr id="25" name="Picture 24">
            <a:extLst>
              <a:ext uri="{FF2B5EF4-FFF2-40B4-BE49-F238E27FC236}">
                <a16:creationId xmlns:a16="http://schemas.microsoft.com/office/drawing/2014/main" id="{7B6778C4-903C-233E-922A-F381425999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7C7ED8B-7FFD-FFDA-519D-94F0CBCBB97F}"/>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1599A04-FBD3-43F0-A77C-5DFC64AF7E19}"/>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D6679B7-1B1B-C917-405C-A922FE71F24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62E3B7D-F31A-0FD7-ACBE-2E1D4B9AC02C}"/>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D664D59-D9ED-7EF1-185F-D47B692EAE3B}"/>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780666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9CB9A-856F-D478-DAD1-F43993A2BE23}"/>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7AE7562B-522F-A998-5DD5-EA9B47C9D61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C4A1B65-EAA0-A28E-C004-5193CC0B379A}"/>
              </a:ext>
            </a:extLst>
          </p:cNvPr>
          <p:cNvSpPr>
            <a:spLocks noGrp="1"/>
          </p:cNvSpPr>
          <p:nvPr>
            <p:ph type="title"/>
          </p:nvPr>
        </p:nvSpPr>
        <p:spPr>
          <a:xfrm>
            <a:off x="239486" y="1043090"/>
            <a:ext cx="8665028" cy="571213"/>
          </a:xfrm>
        </p:spPr>
        <p:txBody>
          <a:bodyPr>
            <a:noAutofit/>
          </a:bodyPr>
          <a:lstStyle/>
          <a:p>
            <a:pPr algn="ctr"/>
            <a:r>
              <a:rPr lang="en-GB" sz="2400" b="1" noProof="0">
                <a:latin typeface="Times New Roman" panose="02020603050405020304" pitchFamily="18" charset="0"/>
                <a:cs typeface="Times New Roman" panose="02020603050405020304" pitchFamily="18" charset="0"/>
              </a:rPr>
              <a:t>Course References </a:t>
            </a:r>
          </a:p>
        </p:txBody>
      </p:sp>
      <p:grpSp>
        <p:nvGrpSpPr>
          <p:cNvPr id="4" name="Group 3">
            <a:extLst>
              <a:ext uri="{FF2B5EF4-FFF2-40B4-BE49-F238E27FC236}">
                <a16:creationId xmlns:a16="http://schemas.microsoft.com/office/drawing/2014/main" id="{4F85DFEE-F61B-B0C6-8FC7-5C8769ADDBAC}"/>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ECE71BB8-3BB6-194D-02F7-288F86C5572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B775FCF6-61CD-30C7-704D-390D135C658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AFB0194-76F3-21D6-4BE2-88EBD380F286}"/>
              </a:ext>
            </a:extLst>
          </p:cNvPr>
          <p:cNvSpPr txBox="1"/>
          <p:nvPr/>
        </p:nvSpPr>
        <p:spPr>
          <a:xfrm>
            <a:off x="620274" y="1601264"/>
            <a:ext cx="8311785" cy="4442242"/>
          </a:xfrm>
          <a:prstGeom prst="rect">
            <a:avLst/>
          </a:prstGeom>
          <a:noFill/>
        </p:spPr>
        <p:txBody>
          <a:bodyPr wrap="square" rtlCol="0">
            <a:spAutoFit/>
          </a:bodyPr>
          <a:lstStyle/>
          <a:p>
            <a:pPr marL="342900" lvl="0" indent="-342900" algn="just">
              <a:spcBef>
                <a:spcPts val="400"/>
              </a:spcBef>
              <a:spcAft>
                <a:spcPts val="400"/>
              </a:spcAft>
              <a:buFont typeface="+mj-lt"/>
              <a:buAutoNum type="arabicPeriod" startAt="6"/>
              <a:tabLst>
                <a:tab pos="811530" algn="l"/>
              </a:tabLst>
            </a:pPr>
            <a:r>
              <a:rPr lang="en-US" sz="1600" dirty="0">
                <a:effectLst/>
                <a:latin typeface="Times New Roman" panose="02020603050405020304" pitchFamily="18" charset="0"/>
                <a:ea typeface="Arial" panose="020B0604020202020204" pitchFamily="34" charset="0"/>
              </a:rPr>
              <a:t>Rodrigues, C., &amp; Franco, M. (2023). The impact of entrepreneurship knowledge on students' entrepreneurial creativity: A study in higher education. Journal of Innovation and Entrepreneurship, 12(1), 45. </a:t>
            </a:r>
            <a:r>
              <a:rPr lang="en-US" sz="1600" u="sng" dirty="0">
                <a:solidFill>
                  <a:srgbClr val="0000FF"/>
                </a:solidFill>
                <a:effectLst/>
                <a:latin typeface="Times New Roman" panose="02020603050405020304" pitchFamily="18" charset="0"/>
                <a:ea typeface="Arial" panose="020B0604020202020204" pitchFamily="34" charset="0"/>
                <a:hlinkClick r:id="rId5"/>
              </a:rPr>
              <a:t>https://doi.org/10.1186/</a:t>
            </a:r>
            <a:r>
              <a:rPr lang="en-US" sz="1600" u="sng" dirty="0" err="1">
                <a:solidFill>
                  <a:srgbClr val="0000FF"/>
                </a:solidFill>
                <a:effectLst/>
                <a:latin typeface="Times New Roman" panose="02020603050405020304" pitchFamily="18" charset="0"/>
                <a:ea typeface="Arial" panose="020B0604020202020204" pitchFamily="34" charset="0"/>
                <a:hlinkClick r:id="rId5"/>
              </a:rPr>
              <a:t>s13731</a:t>
            </a:r>
            <a:r>
              <a:rPr lang="en-US" sz="1600" u="sng" dirty="0">
                <a:solidFill>
                  <a:srgbClr val="0000FF"/>
                </a:solidFill>
                <a:effectLst/>
                <a:latin typeface="Times New Roman" panose="02020603050405020304" pitchFamily="18" charset="0"/>
                <a:ea typeface="Arial" panose="020B0604020202020204" pitchFamily="34" charset="0"/>
                <a:hlinkClick r:id="rId5"/>
              </a:rPr>
              <a:t>-023-00351-7</a:t>
            </a:r>
            <a:endParaRPr lang="bg-BG" sz="16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US" sz="1600" dirty="0">
                <a:effectLst/>
                <a:latin typeface="Times New Roman" panose="02020603050405020304" pitchFamily="18" charset="0"/>
                <a:ea typeface="Arial" panose="020B0604020202020204" pitchFamily="34" charset="0"/>
              </a:rPr>
              <a:t>Dlamini, M., &amp; Botha, M. (2023). Entrepreneurial intention and the three stages of entrepreneurial action: A process approach. Frontiers in Psychology, 14, 1184390. </a:t>
            </a:r>
            <a:r>
              <a:rPr lang="en-US" sz="1600" u="sng" dirty="0">
                <a:solidFill>
                  <a:srgbClr val="0000FF"/>
                </a:solidFill>
                <a:effectLst/>
                <a:latin typeface="Times New Roman" panose="02020603050405020304" pitchFamily="18" charset="0"/>
                <a:ea typeface="Arial" panose="020B0604020202020204" pitchFamily="34" charset="0"/>
                <a:hlinkClick r:id="rId6"/>
              </a:rPr>
              <a:t>https://doi.org/10.3389/</a:t>
            </a:r>
            <a:r>
              <a:rPr lang="en-US" sz="1600" u="sng" dirty="0" err="1">
                <a:solidFill>
                  <a:srgbClr val="0000FF"/>
                </a:solidFill>
                <a:effectLst/>
                <a:latin typeface="Times New Roman" panose="02020603050405020304" pitchFamily="18" charset="0"/>
                <a:ea typeface="Arial" panose="020B0604020202020204" pitchFamily="34" charset="0"/>
                <a:hlinkClick r:id="rId6"/>
              </a:rPr>
              <a:t>fpsyg.2023.1184390</a:t>
            </a:r>
            <a:endParaRPr lang="bg-BG" sz="16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US" sz="1600" dirty="0" err="1">
                <a:effectLst/>
                <a:latin typeface="Times New Roman" panose="02020603050405020304" pitchFamily="18" charset="0"/>
                <a:ea typeface="Arial" panose="020B0604020202020204" pitchFamily="34" charset="0"/>
              </a:rPr>
              <a:t>Notteboom</a:t>
            </a:r>
            <a:r>
              <a:rPr lang="en-US" sz="1600" dirty="0">
                <a:effectLst/>
                <a:latin typeface="Times New Roman" panose="02020603050405020304" pitchFamily="18" charset="0"/>
                <a:ea typeface="Arial" panose="020B0604020202020204" pitchFamily="34" charset="0"/>
              </a:rPr>
              <a:t>, T. E., &amp; Rodrigue, J.-P. (2023). </a:t>
            </a:r>
            <a:r>
              <a:rPr lang="en-US" sz="1600" dirty="0" err="1">
                <a:effectLst/>
                <a:latin typeface="Times New Roman" panose="02020603050405020304" pitchFamily="18" charset="0"/>
                <a:ea typeface="Arial" panose="020B0604020202020204" pitchFamily="34" charset="0"/>
              </a:rPr>
              <a:t>Containerisation</a:t>
            </a:r>
            <a:r>
              <a:rPr lang="en-US" sz="1600" dirty="0">
                <a:effectLst/>
                <a:latin typeface="Times New Roman" panose="02020603050405020304" pitchFamily="18" charset="0"/>
                <a:ea typeface="Arial" panose="020B0604020202020204" pitchFamily="34" charset="0"/>
              </a:rPr>
              <a:t>, box logistics and global supply chains: The integration of ports and liner shipping networks. Maritime Economics &amp; Logistics, 25(3), 345-368. </a:t>
            </a:r>
            <a:r>
              <a:rPr lang="en-US" sz="1600" u="sng" dirty="0">
                <a:solidFill>
                  <a:srgbClr val="0000FF"/>
                </a:solidFill>
                <a:effectLst/>
                <a:latin typeface="Times New Roman" panose="02020603050405020304" pitchFamily="18" charset="0"/>
                <a:ea typeface="Arial" panose="020B0604020202020204" pitchFamily="34" charset="0"/>
                <a:hlinkClick r:id="rId7"/>
              </a:rPr>
              <a:t>https://</a:t>
            </a:r>
            <a:r>
              <a:rPr lang="en-US" sz="1600" u="sng" dirty="0" err="1">
                <a:solidFill>
                  <a:srgbClr val="0000FF"/>
                </a:solidFill>
                <a:effectLst/>
                <a:latin typeface="Times New Roman" panose="02020603050405020304" pitchFamily="18" charset="0"/>
                <a:ea typeface="Arial" panose="020B0604020202020204" pitchFamily="34" charset="0"/>
                <a:hlinkClick r:id="rId7"/>
              </a:rPr>
              <a:t>ideas.repec.org</a:t>
            </a:r>
            <a:r>
              <a:rPr lang="en-US" sz="1600" u="sng" dirty="0">
                <a:solidFill>
                  <a:srgbClr val="0000FF"/>
                </a:solidFill>
                <a:effectLst/>
                <a:latin typeface="Times New Roman" panose="02020603050405020304" pitchFamily="18" charset="0"/>
                <a:ea typeface="Arial" panose="020B0604020202020204" pitchFamily="34" charset="0"/>
                <a:hlinkClick r:id="rId7"/>
              </a:rPr>
              <a:t>/a/pal/</a:t>
            </a:r>
            <a:r>
              <a:rPr lang="en-US" sz="1600" u="sng" dirty="0" err="1">
                <a:solidFill>
                  <a:srgbClr val="0000FF"/>
                </a:solidFill>
                <a:effectLst/>
                <a:latin typeface="Times New Roman" panose="02020603050405020304" pitchFamily="18" charset="0"/>
                <a:ea typeface="Arial" panose="020B0604020202020204" pitchFamily="34" charset="0"/>
                <a:hlinkClick r:id="rId7"/>
              </a:rPr>
              <a:t>marecl</a:t>
            </a:r>
            <a:r>
              <a:rPr lang="en-US" sz="1600" u="sng" dirty="0">
                <a:solidFill>
                  <a:srgbClr val="0000FF"/>
                </a:solidFill>
                <a:effectLst/>
                <a:latin typeface="Times New Roman" panose="02020603050405020304" pitchFamily="18" charset="0"/>
                <a:ea typeface="Arial" panose="020B0604020202020204" pitchFamily="34" charset="0"/>
                <a:hlinkClick r:id="rId7"/>
              </a:rPr>
              <a:t>/</a:t>
            </a:r>
            <a:r>
              <a:rPr lang="en-US" sz="1600" u="sng" dirty="0" err="1">
                <a:solidFill>
                  <a:srgbClr val="0000FF"/>
                </a:solidFill>
                <a:effectLst/>
                <a:latin typeface="Times New Roman" panose="02020603050405020304" pitchFamily="18" charset="0"/>
                <a:ea typeface="Arial" panose="020B0604020202020204" pitchFamily="34" charset="0"/>
                <a:hlinkClick r:id="rId7"/>
              </a:rPr>
              <a:t>v10y2008i1p152-174.html</a:t>
            </a:r>
            <a:endParaRPr lang="bg-BG" sz="16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US" sz="1600" dirty="0">
                <a:effectLst/>
                <a:latin typeface="Times New Roman" panose="02020603050405020304" pitchFamily="18" charset="0"/>
                <a:ea typeface="Arial" panose="020B0604020202020204" pitchFamily="34" charset="0"/>
              </a:rPr>
              <a:t>Ollivier, P., Benmoshe, G., Van Gogh, M., &amp; Gupta, A. (2023, October 17). How data collaboration can make maritime supply chains more resilient. World Economic Forum</a:t>
            </a:r>
            <a:r>
              <a:rPr lang="en-US" sz="1600" u="sng" dirty="0">
                <a:solidFill>
                  <a:srgbClr val="0000FF"/>
                </a:solidFill>
                <a:effectLst/>
                <a:latin typeface="Times New Roman" panose="02020603050405020304" pitchFamily="18" charset="0"/>
                <a:ea typeface="Arial" panose="020B0604020202020204" pitchFamily="34" charset="0"/>
                <a:hlinkClick r:id="rId8"/>
              </a:rPr>
              <a:t>. https://</a:t>
            </a:r>
            <a:r>
              <a:rPr lang="en-US" sz="1600" u="sng" dirty="0" err="1">
                <a:solidFill>
                  <a:srgbClr val="0000FF"/>
                </a:solidFill>
                <a:effectLst/>
                <a:latin typeface="Times New Roman" panose="02020603050405020304" pitchFamily="18" charset="0"/>
                <a:ea typeface="Arial" panose="020B0604020202020204" pitchFamily="34" charset="0"/>
                <a:hlinkClick r:id="rId8"/>
              </a:rPr>
              <a:t>www.weforum.org</a:t>
            </a:r>
            <a:r>
              <a:rPr lang="en-US" sz="1600" u="sng" dirty="0">
                <a:solidFill>
                  <a:srgbClr val="0000FF"/>
                </a:solidFill>
                <a:effectLst/>
                <a:latin typeface="Times New Roman" panose="02020603050405020304" pitchFamily="18" charset="0"/>
                <a:ea typeface="Arial" panose="020B0604020202020204" pitchFamily="34" charset="0"/>
                <a:hlinkClick r:id="rId8"/>
              </a:rPr>
              <a:t>/stories/2023/10/data-collaboration-improve-resilience-maritime-supply-chain/.</a:t>
            </a:r>
            <a:endParaRPr lang="bg-BG" sz="1600" dirty="0">
              <a:effectLst/>
              <a:latin typeface="Times New Roman" panose="02020603050405020304" pitchFamily="18" charset="0"/>
              <a:ea typeface="Arial" panose="020B0604020202020204" pitchFamily="34" charset="0"/>
            </a:endParaRPr>
          </a:p>
          <a:p>
            <a:pPr marL="342900" lvl="0" indent="-342900" algn="just">
              <a:spcBef>
                <a:spcPts val="400"/>
              </a:spcBef>
              <a:spcAft>
                <a:spcPts val="400"/>
              </a:spcAft>
              <a:buFont typeface="+mj-lt"/>
              <a:buAutoNum type="arabicPeriod" startAt="6"/>
              <a:tabLst>
                <a:tab pos="811530" algn="l"/>
              </a:tabLst>
            </a:pPr>
            <a:r>
              <a:rPr lang="en-US" sz="1600" dirty="0">
                <a:effectLst/>
                <a:latin typeface="Times New Roman" panose="02020603050405020304" pitchFamily="18" charset="0"/>
                <a:ea typeface="Arial" panose="020B0604020202020204" pitchFamily="34" charset="0"/>
              </a:rPr>
              <a:t>AACSB International. (2024, January). Positive impact through entrepreneurship education. AACSB Insights. </a:t>
            </a:r>
            <a:r>
              <a:rPr lang="en-US" sz="1600" u="sng" dirty="0">
                <a:solidFill>
                  <a:srgbClr val="0000FF"/>
                </a:solidFill>
                <a:effectLst/>
                <a:latin typeface="Times New Roman" panose="02020603050405020304" pitchFamily="18" charset="0"/>
                <a:ea typeface="Arial" panose="020B0604020202020204" pitchFamily="34" charset="0"/>
                <a:hlinkClick r:id="rId9"/>
              </a:rPr>
              <a:t>https://</a:t>
            </a:r>
            <a:r>
              <a:rPr lang="en-US" sz="1600" u="sng" dirty="0" err="1">
                <a:solidFill>
                  <a:srgbClr val="0000FF"/>
                </a:solidFill>
                <a:effectLst/>
                <a:latin typeface="Times New Roman" panose="02020603050405020304" pitchFamily="18" charset="0"/>
                <a:ea typeface="Arial" panose="020B0604020202020204" pitchFamily="34" charset="0"/>
                <a:hlinkClick r:id="rId9"/>
              </a:rPr>
              <a:t>www.aacsb.edu</a:t>
            </a:r>
            <a:r>
              <a:rPr lang="en-US" sz="1600" u="sng" dirty="0">
                <a:solidFill>
                  <a:srgbClr val="0000FF"/>
                </a:solidFill>
                <a:effectLst/>
                <a:latin typeface="Times New Roman" panose="02020603050405020304" pitchFamily="18" charset="0"/>
                <a:ea typeface="Arial" panose="020B0604020202020204" pitchFamily="34" charset="0"/>
                <a:hlinkClick r:id="rId9"/>
              </a:rPr>
              <a:t>/insights/articles/2024/01/positive-impact-through-entrepreneurship-education</a:t>
            </a:r>
            <a:endParaRPr lang="bg-BG" sz="1600" dirty="0">
              <a:effectLst/>
              <a:latin typeface="Times New Roman" panose="02020603050405020304" pitchFamily="18" charset="0"/>
              <a:ea typeface="Arial" panose="020B0604020202020204" pitchFamily="34" charset="0"/>
            </a:endParaRPr>
          </a:p>
        </p:txBody>
      </p:sp>
      <p:sp>
        <p:nvSpPr>
          <p:cNvPr id="3" name="Rectangle 2">
            <a:extLst>
              <a:ext uri="{FF2B5EF4-FFF2-40B4-BE49-F238E27FC236}">
                <a16:creationId xmlns:a16="http://schemas.microsoft.com/office/drawing/2014/main" id="{F749DF74-B41D-056F-84E5-574D6F67E487}"/>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8D0EF63F-30A3-36BA-0B70-48BF61F7F70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AD6AC28E-EA01-F380-E326-68CA094B3DA7}"/>
              </a:ext>
            </a:extLst>
          </p:cNvPr>
          <p:cNvPicPr>
            <a:picLocks noChangeAspect="1"/>
          </p:cNvPicPr>
          <p:nvPr/>
        </p:nvPicPr>
        <p:blipFill>
          <a:blip r:embed="rId11"/>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C4CB8327-3ADF-5162-3F0F-B53C568FE0B6}"/>
              </a:ext>
            </a:extLst>
          </p:cNvPr>
          <p:cNvPicPr>
            <a:picLocks noChangeAspect="1"/>
          </p:cNvPicPr>
          <p:nvPr/>
        </p:nvPicPr>
        <p:blipFill>
          <a:blip r:embed="rId12"/>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7EB1345A-9D03-C792-7CE8-63170ECDFFD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F17EF2FC-1565-1DD8-6C1C-892C18D8562A}"/>
              </a:ext>
            </a:extLst>
          </p:cNvPr>
          <p:cNvPicPr>
            <a:picLocks noChangeAspect="1"/>
          </p:cNvPicPr>
          <p:nvPr/>
        </p:nvPicPr>
        <p:blipFill>
          <a:blip r:embed="rId14"/>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24AC13B-77AA-1651-9C9B-C832D32A603B}"/>
              </a:ext>
            </a:extLst>
          </p:cNvPr>
          <p:cNvPicPr>
            <a:picLocks noChangeAspect="1"/>
          </p:cNvPicPr>
          <p:nvPr/>
        </p:nvPicPr>
        <p:blipFill>
          <a:blip r:embed="rId15"/>
          <a:stretch>
            <a:fillRect/>
          </a:stretch>
        </p:blipFill>
        <p:spPr>
          <a:xfrm>
            <a:off x="7704595" y="0"/>
            <a:ext cx="1227464" cy="1224789"/>
          </a:xfrm>
          <a:prstGeom prst="rect">
            <a:avLst/>
          </a:prstGeom>
        </p:spPr>
      </p:pic>
    </p:spTree>
    <p:extLst>
      <p:ext uri="{BB962C8B-B14F-4D97-AF65-F5344CB8AC3E}">
        <p14:creationId xmlns:p14="http://schemas.microsoft.com/office/powerpoint/2010/main" val="312144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GB" sz="2400" b="1" noProof="0">
                <a:latin typeface="Times New Roman" panose="02020603050405020304" pitchFamily="18" charset="0"/>
                <a:cs typeface="Times New Roman" panose="02020603050405020304" pitchFamily="18" charset="0"/>
              </a:rPr>
              <a:t>Content of the 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noProof="0"/>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443165" y="1816609"/>
            <a:ext cx="8488894" cy="3754874"/>
          </a:xfrm>
          <a:prstGeom prst="rect">
            <a:avLst/>
          </a:prstGeom>
          <a:noFill/>
        </p:spPr>
        <p:txBody>
          <a:bodyPr wrap="square" lIns="91440" tIns="45720" rIns="91440" bIns="45720" rtlCol="0" anchor="t">
            <a:spAutoFit/>
          </a:bodyPr>
          <a:lstStyle/>
          <a:p>
            <a:pPr algn="just"/>
            <a:r>
              <a:rPr lang="en-GB" sz="1400" noProof="0" dirty="0">
                <a:ea typeface="+mn-lt"/>
                <a:cs typeface="+mn-lt"/>
              </a:rPr>
              <a:t>The content of Week 1 is structured in three successive parts, each of which builds on the other in the logic of a holistic conceptualisation of entrepreneurship in the context of on-board logistics and food sourcing. </a:t>
            </a:r>
          </a:p>
          <a:p>
            <a:pPr algn="just"/>
            <a:endParaRPr lang="bg-BG" sz="1400" noProof="0" dirty="0">
              <a:ea typeface="+mn-lt"/>
              <a:cs typeface="+mn-lt"/>
            </a:endParaRPr>
          </a:p>
          <a:p>
            <a:pPr algn="just"/>
            <a:r>
              <a:rPr lang="en-GB" sz="1400" noProof="0" dirty="0">
                <a:ea typeface="+mn-lt"/>
                <a:cs typeface="+mn-lt"/>
              </a:rPr>
              <a:t>The first part lays the groundwork through a conceptual and functional presentation of the course. Emphasis is placed on its role as a transformative learning framework designed to build on participants' professional identity by integrating an entrepreneurial perspective into supply board activities.</a:t>
            </a:r>
          </a:p>
          <a:p>
            <a:pPr algn="just"/>
            <a:endParaRPr lang="bg-BG" sz="1400" noProof="0" dirty="0">
              <a:ea typeface="+mn-lt"/>
              <a:cs typeface="+mn-lt"/>
            </a:endParaRPr>
          </a:p>
          <a:p>
            <a:pPr algn="just"/>
            <a:r>
              <a:rPr lang="en-GB" sz="1400" noProof="0" dirty="0">
                <a:ea typeface="+mn-lt"/>
                <a:cs typeface="+mn-lt"/>
              </a:rPr>
              <a:t>The second part deals with the conceptual apparatus of entrepreneurship. Definitions, key characteristics and related managerial categories are analysed. The aim is to build methodological clarity on what constitutes entrepreneurial thinking, how it differs from standard managerial behaviour and why it is critical for decision making in an uncertain and closed environment such as the maritime environment.</a:t>
            </a:r>
          </a:p>
          <a:p>
            <a:pPr algn="just"/>
            <a:endParaRPr lang="bg-BG" sz="1400" noProof="0" dirty="0">
              <a:ea typeface="+mn-lt"/>
              <a:cs typeface="+mn-lt"/>
            </a:endParaRPr>
          </a:p>
          <a:p>
            <a:pPr algn="just"/>
            <a:r>
              <a:rPr lang="en-GB" sz="1400" noProof="0" dirty="0">
                <a:ea typeface="+mn-lt"/>
                <a:cs typeface="+mn-lt"/>
              </a:rPr>
              <a:t>The third part is devoted to the systematic study of the benefits of supply entrepreneurship. Here</a:t>
            </a:r>
            <a:r>
              <a:rPr lang="bg-BG" sz="1400" noProof="0" dirty="0">
                <a:ea typeface="+mn-lt"/>
                <a:cs typeface="+mn-lt"/>
              </a:rPr>
              <a:t>,</a:t>
            </a:r>
            <a:r>
              <a:rPr lang="en-GB" sz="1400" noProof="0" dirty="0">
                <a:ea typeface="+mn-lt"/>
                <a:cs typeface="+mn-lt"/>
              </a:rPr>
              <a:t> it is analysed how the implementation of an entrepreneurial approach can improve efficiency, stimulate innovation, reduce costs and losses, strengthen sustainability and increase the overall well-being of the crew. Beyond instrumental utility, the course offers an understanding of entrepreneurship as a cultural and organisational mindset that transforms the way we think, plan, and act across the board.</a:t>
            </a: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en-GB" b="1" noProof="0"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27B7F-AC3C-F8E3-7FA1-C1BA4CDF1745}"/>
            </a:ext>
          </a:extLst>
        </p:cNvPr>
        <p:cNvGrpSpPr/>
        <p:nvPr/>
      </p:nvGrpSpPr>
      <p:grpSpPr>
        <a:xfrm>
          <a:off x="0" y="0"/>
          <a:ext cx="0" cy="0"/>
          <a:chOff x="0" y="0"/>
          <a:chExt cx="0" cy="0"/>
        </a:xfrm>
      </p:grpSpPr>
      <p:grpSp>
        <p:nvGrpSpPr>
          <p:cNvPr id="28" name="Group 27">
            <a:extLst>
              <a:ext uri="{FF2B5EF4-FFF2-40B4-BE49-F238E27FC236}">
                <a16:creationId xmlns:a16="http://schemas.microsoft.com/office/drawing/2014/main" id="{D6517310-C290-6887-998B-FEBF920CCCAE}"/>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508DDC22-DA43-4126-3483-F7E27D3BCBD6}"/>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AADCC1C0-06BB-1E00-6C45-A7A6BCB35FEE}"/>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5779E2C1-5404-7AB9-67A3-4DD062CAC59C}"/>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1B0BA143-BB6B-D7E4-2AB7-CC36BE247982}"/>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F7C6EC54-E191-7F0B-F500-5DC005EADC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87ED492C-D326-AB06-5A93-24A3C48B7426}"/>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coranto-2"/>
                    <a:ea typeface="+mn-ea"/>
                    <a:cs typeface="+mn-cs"/>
                  </a:rPr>
                  <a:t>Disclaimer</a:t>
                </a:r>
                <a:r>
                  <a:rPr kumimoji="0" lang="en-GB" sz="1100" b="0" i="1" u="none" strike="noStrike" kern="1200" cap="none" spc="0" normalizeH="0" baseline="0" noProof="0">
                    <a:ln>
                      <a:noFill/>
                    </a:ln>
                    <a:solidFill>
                      <a:srgbClr val="0000FF"/>
                    </a:solidFill>
                    <a:effectLst/>
                    <a:uLnTx/>
                    <a:uFillTx/>
                    <a:latin typeface="coranto-2"/>
                    <a:ea typeface="+mn-ea"/>
                    <a:cs typeface="+mn-cs"/>
                  </a:rPr>
                  <a:t>: “Funded by the European Union. Views and opinions expressed are however those of the author(s) only and do not necessarily reflect those of the European Union or the </a:t>
                </a:r>
                <a:r>
                  <a:rPr kumimoji="0" lang="en-GB" sz="1100" b="0" i="1" u="none" strike="noStrike" kern="1200" cap="none" spc="0" normalizeH="0" baseline="0" noProof="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a:ln>
                      <a:noFill/>
                    </a:ln>
                    <a:solidFill>
                      <a:srgbClr val="0000FF"/>
                    </a:solidFill>
                    <a:effectLst/>
                    <a:uLnTx/>
                    <a:uFillTx/>
                    <a:latin typeface="coranto-2"/>
                    <a:ea typeface="+mn-ea"/>
                    <a:cs typeface="+mn-cs"/>
                  </a:rPr>
                  <a:t>. Neither the European Union nor the </a:t>
                </a:r>
                <a:r>
                  <a:rPr kumimoji="0" lang="en-GB" sz="1100" b="0" i="1" u="none" strike="noStrike" kern="1200" cap="none" spc="0" normalizeH="0" baseline="0" noProof="0" err="1">
                    <a:ln>
                      <a:noFill/>
                    </a:ln>
                    <a:solidFill>
                      <a:srgbClr val="0000FF"/>
                    </a:solidFill>
                    <a:effectLst/>
                    <a:uLnTx/>
                    <a:uFillTx/>
                    <a:latin typeface="coranto-2"/>
                    <a:ea typeface="+mn-ea"/>
                    <a:cs typeface="+mn-cs"/>
                  </a:rPr>
                  <a:t>ANPCDEFP</a:t>
                </a:r>
                <a:r>
                  <a:rPr kumimoji="0" lang="en-GB" sz="1100" b="0" i="1" u="none" strike="noStrike" kern="1200" cap="none" spc="0" normalizeH="0" baseline="0" noProof="0">
                    <a:ln>
                      <a:noFill/>
                    </a:ln>
                    <a:solidFill>
                      <a:srgbClr val="0000FF"/>
                    </a:solidFill>
                    <a:effectLst/>
                    <a:uLnTx/>
                    <a:uFillTx/>
                    <a:latin typeface="coranto-2"/>
                    <a:ea typeface="+mn-ea"/>
                    <a:cs typeface="+mn-cs"/>
                  </a:rPr>
                  <a:t> can be held responsible for them”</a:t>
                </a:r>
                <a:endParaRPr kumimoji="0" lang="en-GB" sz="1100" b="0" i="1" u="none" strike="noStrike" kern="1200" cap="none" spc="0" normalizeH="0" baseline="0" noProof="0">
                  <a:ln>
                    <a:noFill/>
                  </a:ln>
                  <a:solidFill>
                    <a:srgbClr val="0000FF"/>
                  </a:solidFill>
                  <a:effectLst/>
                  <a:uLnTx/>
                  <a:uFillTx/>
                  <a:latin typeface="Calibri" panose="020F0502020204030204"/>
                  <a:ea typeface="+mn-ea"/>
                  <a:cs typeface="+mn-cs"/>
                </a:endParaRPr>
              </a:p>
            </p:txBody>
          </p:sp>
        </p:grpSp>
      </p:grpSp>
      <p:sp>
        <p:nvSpPr>
          <p:cNvPr id="30" name="TextBox 29">
            <a:extLst>
              <a:ext uri="{FF2B5EF4-FFF2-40B4-BE49-F238E27FC236}">
                <a16:creationId xmlns:a16="http://schemas.microsoft.com/office/drawing/2014/main" id="{9DF434EC-7564-54B8-1F68-18506299D7D7}"/>
              </a:ext>
            </a:extLst>
          </p:cNvPr>
          <p:cNvSpPr txBox="1"/>
          <p:nvPr/>
        </p:nvSpPr>
        <p:spPr>
          <a:xfrm>
            <a:off x="672555" y="2072728"/>
            <a:ext cx="7885472" cy="354969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32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32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COURSE Week 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Introduction to entrepreneurship</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b="1" dirty="0">
                <a:solidFill>
                  <a:srgbClr val="4472C4"/>
                </a:solidFill>
                <a:latin typeface="Times New Roman" panose="02020603050405020304" pitchFamily="18" charset="0"/>
                <a:ea typeface="Calibri" panose="020F0502020204030204" pitchFamily="34" charset="0"/>
              </a:rPr>
              <a:t>1. Course Overview</a:t>
            </a:r>
            <a:endParaRPr kumimoji="0" lang="en-GB" sz="32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91F5D4D-DA91-DA04-7332-15607F2561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940F32A3-2D9C-9A7A-382B-AE5CDF9BE599}"/>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AE030E83-6AF5-ECCF-3AB6-2B786BC0ECA8}"/>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073E50D6-821D-C71E-1411-61B01DA7A91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A497FFA7-EE5E-48C1-286F-FD5AE35CEE89}"/>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10A565D2-BCE1-ED3A-8196-FE1CEC09628E}"/>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0161C587-63A5-816C-BAA9-91DC382E4C14}"/>
              </a:ext>
            </a:extLst>
          </p:cNvPr>
          <p:cNvSpPr txBox="1"/>
          <p:nvPr/>
        </p:nvSpPr>
        <p:spPr>
          <a:xfrm>
            <a:off x="796460" y="1466200"/>
            <a:ext cx="7885472"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 - Cooperation partnerships in vocational education and 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2023-1-</a:t>
            </a:r>
            <a:r>
              <a:rPr kumimoji="0" lang="en-GB" sz="1000" b="1" i="0" u="none" strike="noStrike" kern="1200" cap="none" spc="0" normalizeH="0" baseline="0" noProof="0" err="1">
                <a:ln>
                  <a:noFill/>
                </a:ln>
                <a:solidFill>
                  <a:srgbClr val="7030A0"/>
                </a:solidFill>
                <a:effectLst/>
                <a:uLnTx/>
                <a:uFillTx/>
                <a:latin typeface="Calibri" panose="020F0502020204030204"/>
                <a:ea typeface="+mn-ea"/>
                <a:cs typeface="+mn-cs"/>
              </a:rPr>
              <a:t>RO01</a:t>
            </a:r>
            <a:r>
              <a:rPr kumimoji="0" lang="en-GB" sz="1000" b="1" i="0" u="none" strike="noStrike" kern="1200" cap="none" spc="0" normalizeH="0" baseline="0" noProof="0">
                <a:ln>
                  <a:noFill/>
                </a:ln>
                <a:solidFill>
                  <a:srgbClr val="7030A0"/>
                </a:solidFill>
                <a:effectLst/>
                <a:uLnTx/>
                <a:uFillTx/>
                <a:latin typeface="Calibri" panose="020F0502020204030204"/>
                <a:ea typeface="+mn-ea"/>
                <a:cs typeface="+mn-cs"/>
              </a:rPr>
              <a:t>-KA220-VET-000156711</a:t>
            </a:r>
          </a:p>
        </p:txBody>
      </p:sp>
      <p:sp>
        <p:nvSpPr>
          <p:cNvPr id="12" name="Title 1">
            <a:extLst>
              <a:ext uri="{FF2B5EF4-FFF2-40B4-BE49-F238E27FC236}">
                <a16:creationId xmlns:a16="http://schemas.microsoft.com/office/drawing/2014/main" id="{5276C5F3-ADAD-A3F9-A83D-4D8935A6641C}"/>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noProof="0">
                <a:solidFill>
                  <a:srgbClr val="FF0000"/>
                </a:solidFill>
                <a:effectLst>
                  <a:outerShdw blurRad="38100" dist="38100" dir="2700000" algn="tl">
                    <a:srgbClr val="000000">
                      <a:alpha val="43137"/>
                    </a:srgbClr>
                  </a:outerShdw>
                </a:effectLst>
                <a:latin typeface="CharterBT-Roman"/>
              </a:rPr>
              <a:t>MARitime Soft Skills for Onboard Healthy Nutrition and </a:t>
            </a:r>
            <a:r>
              <a:rPr lang="en-GB" sz="2000" b="1" i="0" u="none" strike="noStrike" baseline="0" noProof="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noProof="0">
                <a:solidFill>
                  <a:srgbClr val="FF0000"/>
                </a:solidFill>
                <a:effectLst>
                  <a:outerShdw blurRad="38100" dist="38100" dir="2700000" algn="tl">
                    <a:srgbClr val="000000">
                      <a:alpha val="43137"/>
                    </a:srgbClr>
                  </a:outerShdw>
                </a:effectLst>
                <a:latin typeface="CharterBT-Roman"/>
              </a:rPr>
              <a:t> Arts in Seagoing Services – CUL-MAR-Skills</a:t>
            </a:r>
            <a:endParaRPr lang="en-GB" sz="2000" b="1" noProof="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1923767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4225856" y="1867535"/>
            <a:ext cx="4453538" cy="4247317"/>
          </a:xfrm>
          <a:prstGeom prst="rect">
            <a:avLst/>
          </a:prstGeom>
          <a:noFill/>
        </p:spPr>
        <p:txBody>
          <a:bodyPr wrap="square" lIns="91440" tIns="45720" rIns="91440" bIns="45720" rtlCol="0" anchor="t">
            <a:spAutoFit/>
          </a:bodyPr>
          <a:lstStyle/>
          <a:p>
            <a:pPr algn="ju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course has been designed as a transformative framework in which participants do not just acquire knowledge, but rethink their own role in the logistical and organisational core of the ship. In the context of modern maritime operations - characterised by space, resource and time constraints - entrepreneurship is not an option, but an operational necessity.</a:t>
            </a:r>
          </a:p>
          <a:p>
            <a:pPr algn="ju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kitchen and supply process are not isolated units, but dynamic systems through which key business functions flow: resource management, supplier communication, sustainability, cultural appropriateness, </a:t>
            </a:r>
            <a:r>
              <a:rPr kumimoji="0" lang="bg-BG"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team effectiveness. </a:t>
            </a: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endParaRPr kumimoji="0" lang="en-GB" sz="1800" b="0" i="0" u="none" strike="noStrike" kern="1200" cap="none" spc="0" normalizeH="0" baseline="0" noProof="0" dirty="0">
              <a:ln>
                <a:noFill/>
              </a:ln>
              <a:solidFill>
                <a:srgbClr val="2B229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Картина 4">
            <a:extLst>
              <a:ext uri="{FF2B5EF4-FFF2-40B4-BE49-F238E27FC236}">
                <a16:creationId xmlns:a16="http://schemas.microsoft.com/office/drawing/2014/main" id="{FFDECC81-E8CB-F929-81C5-0BE16BA54CAB}"/>
              </a:ext>
            </a:extLst>
          </p:cNvPr>
          <p:cNvPicPr>
            <a:picLocks noChangeAspect="1"/>
          </p:cNvPicPr>
          <p:nvPr/>
        </p:nvPicPr>
        <p:blipFill>
          <a:blip r:embed="rId11">
            <a:extLst>
              <a:ext uri="{28A0092B-C50C-407E-A947-70E740481C1C}">
                <a14:useLocalDpi xmlns:a14="http://schemas.microsoft.com/office/drawing/2010/main" val="0"/>
              </a:ext>
            </a:extLst>
          </a:blip>
          <a:srcRect l="24842" r="24842"/>
          <a:stretch/>
        </p:blipFill>
        <p:spPr>
          <a:xfrm>
            <a:off x="389543" y="2025200"/>
            <a:ext cx="3684313" cy="3163247"/>
          </a:xfrm>
          <a:prstGeom prst="rect">
            <a:avLst/>
          </a:prstGeom>
        </p:spPr>
      </p:pic>
    </p:spTree>
    <p:extLst>
      <p:ext uri="{BB962C8B-B14F-4D97-AF65-F5344CB8AC3E}">
        <p14:creationId xmlns:p14="http://schemas.microsoft.com/office/powerpoint/2010/main" val="222633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950E-8C90-CE2E-D14D-E3F7581D25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78DF188-5CE9-940D-08F8-7EB3D9CFFE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1E077076-9448-912D-8663-BEAC2D209EA3}"/>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2566C082-70B2-A38E-B287-A6D2DE51DA63}"/>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F946CC71-8C44-8F9A-B0C5-7AD58E1A238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15A093AB-692F-366F-168B-FA91ACA8AA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FF427E1-93DC-1701-DC5F-890E34333768}"/>
              </a:ext>
            </a:extLst>
          </p:cNvPr>
          <p:cNvSpPr txBox="1"/>
          <p:nvPr/>
        </p:nvSpPr>
        <p:spPr>
          <a:xfrm>
            <a:off x="4330700" y="1569001"/>
            <a:ext cx="4348694" cy="4247317"/>
          </a:xfrm>
          <a:prstGeom prst="rect">
            <a:avLst/>
          </a:prstGeom>
          <a:noFill/>
        </p:spPr>
        <p:txBody>
          <a:bodyPr wrap="square" lIns="91440" tIns="45720" rIns="91440" bIns="45720" rtlCol="0" anchor="t">
            <a:spAutoFit/>
          </a:bodyPr>
          <a:lstStyle>
            <a:defPPr>
              <a:defRPr lang="en-US"/>
            </a:defPPr>
            <a:lvl1pPr algn="just">
              <a:defRPr kumimoji="0" b="0" i="0" u="none" strike="noStrike" cap="none" spc="0" normalizeH="0" baseline="0">
                <a:ln>
                  <a:noFill/>
                </a:ln>
                <a:solidFill>
                  <a:prstClr val="black"/>
                </a:solidFill>
                <a:effectLst/>
                <a:uLnTx/>
                <a:uFillTx/>
                <a:latin typeface="Calibri" panose="020F0502020204030204"/>
              </a:defRPr>
            </a:lvl1pPr>
          </a:lstStyle>
          <a:p>
            <a:r>
              <a:rPr lang="en-GB" b="1" dirty="0"/>
              <a:t>1.1</a:t>
            </a:r>
            <a:r>
              <a:rPr lang="bg-BG" b="1" dirty="0"/>
              <a:t>.</a:t>
            </a:r>
            <a:r>
              <a:rPr lang="en-GB" b="1" dirty="0"/>
              <a:t>	Entrepreneurship in the context of onboard sourcing</a:t>
            </a:r>
          </a:p>
          <a:p>
            <a:endParaRPr lang="en-GB" dirty="0"/>
          </a:p>
          <a:p>
            <a:r>
              <a:rPr lang="en-GB" dirty="0"/>
              <a:t>In today's maritime industry, where processes are carried out in confined space, with limited resources and dependence on external suppliers, the concept of sourcing takes on a new dimension. It is no longer just a logistical function, but a multidisciplinary core through which issues of sustainability, safety, crew diversity, quality of nutrition and even social dynamics run. In this context, entrepreneurship ceases to be an external business category and becomes an internal operational necessity.</a:t>
            </a:r>
          </a:p>
        </p:txBody>
      </p:sp>
      <p:sp>
        <p:nvSpPr>
          <p:cNvPr id="3" name="Rectangle 2">
            <a:extLst>
              <a:ext uri="{FF2B5EF4-FFF2-40B4-BE49-F238E27FC236}">
                <a16:creationId xmlns:a16="http://schemas.microsoft.com/office/drawing/2014/main" id="{FDFA76FF-5EDF-B8FD-87A5-222A6FCBEC88}"/>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6A85B909-0A79-E521-408F-3EC4F32F6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6E262A-8A28-C2A4-CC8D-6C6861AC4A0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323342-F499-A9AC-06ED-BF7E5AB8C9D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55E6BA0-BBC1-7636-88F0-C07235A22D3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6C1E5C-E230-748D-0A29-CEC700E5DAD8}"/>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B5F804-65D7-4188-5592-491F1B6A5E54}"/>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82F1551C-4525-2221-B376-E9EB3BE65D6F}"/>
              </a:ext>
            </a:extLst>
          </p:cNvPr>
          <p:cNvPicPr preferRelativeResize="0"/>
          <p:nvPr/>
        </p:nvPicPr>
        <p:blipFill>
          <a:blip r:embed="rId11">
            <a:extLst>
              <a:ext uri="{28A0092B-C50C-407E-A947-70E740481C1C}">
                <a14:useLocalDpi xmlns:a14="http://schemas.microsoft.com/office/drawing/2010/main" val="0"/>
              </a:ext>
            </a:extLst>
          </a:blip>
          <a:srcRect l="30612" r="30612"/>
          <a:stretch/>
        </p:blipFill>
        <p:spPr>
          <a:xfrm>
            <a:off x="417631" y="1678387"/>
            <a:ext cx="3773333" cy="4203802"/>
          </a:xfrm>
          <a:prstGeom prst="rect">
            <a:avLst/>
          </a:prstGeom>
          <a:noFill/>
          <a:ln>
            <a:noFill/>
          </a:ln>
        </p:spPr>
      </p:pic>
    </p:spTree>
    <p:extLst>
      <p:ext uri="{BB962C8B-B14F-4D97-AF65-F5344CB8AC3E}">
        <p14:creationId xmlns:p14="http://schemas.microsoft.com/office/powerpoint/2010/main" val="367698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38021-0C9B-5E6C-0A39-10271C2DC401}"/>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113A935-BD4F-A38F-9236-B121D448A92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5EE9821-C08D-FF8A-B94D-026AB17477D0}"/>
              </a:ext>
            </a:extLst>
          </p:cNvPr>
          <p:cNvSpPr>
            <a:spLocks noGrp="1"/>
          </p:cNvSpPr>
          <p:nvPr>
            <p:ph type="title"/>
          </p:nvPr>
        </p:nvSpPr>
        <p:spPr>
          <a:xfrm>
            <a:off x="628650" y="1107174"/>
            <a:ext cx="7886700" cy="571213"/>
          </a:xfrm>
        </p:spPr>
        <p:txBody>
          <a:bodyPr>
            <a:noAutofit/>
          </a:bodyPr>
          <a:lstStyle/>
          <a:p>
            <a:pPr algn="ctr"/>
            <a:r>
              <a:rPr lang="en-GB" sz="2400" b="1" noProof="0" dirty="0">
                <a:latin typeface="Times New Roman" panose="02020603050405020304" pitchFamily="18" charset="0"/>
                <a:cs typeface="Times New Roman" panose="02020603050405020304" pitchFamily="18" charset="0"/>
              </a:rPr>
              <a:t>1. Course Overview</a:t>
            </a:r>
            <a:br>
              <a:rPr lang="en-GB" sz="2400" b="1" noProof="0" dirty="0">
                <a:latin typeface="Times New Roman" panose="02020603050405020304" pitchFamily="18" charset="0"/>
                <a:cs typeface="Times New Roman" panose="02020603050405020304" pitchFamily="18" charset="0"/>
              </a:rPr>
            </a:br>
            <a:endParaRPr lang="en-GB" sz="2400" b="1" noProof="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AD96983-479C-FEE5-599C-273E8137CF4C}"/>
              </a:ext>
            </a:extLst>
          </p:cNvPr>
          <p:cNvGrpSpPr/>
          <p:nvPr/>
        </p:nvGrpSpPr>
        <p:grpSpPr>
          <a:xfrm>
            <a:off x="18646" y="82543"/>
            <a:ext cx="9144000" cy="6778058"/>
            <a:chOff x="0" y="93100"/>
            <a:chExt cx="9144000" cy="6778058"/>
          </a:xfrm>
        </p:grpSpPr>
        <p:sp>
          <p:nvSpPr>
            <p:cNvPr id="12" name="Rectangle 11">
              <a:extLst>
                <a:ext uri="{FF2B5EF4-FFF2-40B4-BE49-F238E27FC236}">
                  <a16:creationId xmlns:a16="http://schemas.microsoft.com/office/drawing/2014/main" id="{46C741FF-C7D2-C7B8-5E72-AFB1E09E58C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Blue Background Powerpoint posted by Michelle Mercado">
              <a:extLst>
                <a:ext uri="{FF2B5EF4-FFF2-40B4-BE49-F238E27FC236}">
                  <a16:creationId xmlns:a16="http://schemas.microsoft.com/office/drawing/2014/main" id="{A72D8BCD-E01F-B84D-059B-1B5850ADC25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9764120-D9E5-293C-0C03-9FDA2C494E43}"/>
              </a:ext>
            </a:extLst>
          </p:cNvPr>
          <p:cNvSpPr txBox="1"/>
          <p:nvPr/>
        </p:nvSpPr>
        <p:spPr>
          <a:xfrm>
            <a:off x="5789258" y="2123750"/>
            <a:ext cx="3142801" cy="32932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is entrepreneurship in the context of on-board sourcing?</a:t>
            </a:r>
            <a:endParaRPr kumimoji="0" lang="bg-BG"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B0F0"/>
                </a:solidFill>
                <a:effectLst/>
                <a:uLnTx/>
                <a:uFillTx/>
                <a:latin typeface="Calibri" panose="020F0502020204030204"/>
                <a:ea typeface="+mn-ea"/>
                <a:cs typeface="+mn-cs"/>
              </a:rPr>
              <a:t>"Entrepreneurship is the process of creating, recognising, and realising opportunities through innovation and action</a:t>
            </a:r>
            <a:r>
              <a:rPr kumimoji="0" lang="bg-BG" sz="1800" b="1" i="1" u="none" strike="noStrike" kern="1200" cap="none" spc="0" normalizeH="0" baseline="0" noProof="0" dirty="0">
                <a:ln>
                  <a:noFill/>
                </a:ln>
                <a:solidFill>
                  <a:srgbClr val="00B0F0"/>
                </a:solidFill>
                <a:effectLst/>
                <a:uLnTx/>
                <a:uFillTx/>
                <a:latin typeface="Calibri" panose="020F0502020204030204"/>
                <a:ea typeface="+mn-ea"/>
                <a:cs typeface="+mn-cs"/>
              </a:rPr>
              <a:t>,</a:t>
            </a:r>
            <a:r>
              <a:rPr kumimoji="0" lang="en-GB" sz="1800" b="1" i="1" u="none" strike="noStrike" kern="1200" cap="none" spc="0" normalizeH="0" baseline="0" noProof="0" dirty="0">
                <a:ln>
                  <a:noFill/>
                </a:ln>
                <a:solidFill>
                  <a:srgbClr val="00B0F0"/>
                </a:solidFill>
                <a:effectLst/>
                <a:uLnTx/>
                <a:uFillTx/>
                <a:latin typeface="Calibri" panose="020F0502020204030204"/>
                <a:ea typeface="+mn-ea"/>
                <a:cs typeface="+mn-cs"/>
              </a:rPr>
              <a:t> despite limited resources and high uncertainty"  </a:t>
            </a:r>
          </a:p>
          <a:p>
            <a:pPr lvl="2">
              <a:defRPr/>
            </a:pPr>
            <a:r>
              <a:rPr lang="en-GB" sz="1400" i="1" dirty="0">
                <a:solidFill>
                  <a:prstClr val="black"/>
                </a:solidFill>
                <a:latin typeface="Calibri" panose="020F0502020204030204"/>
              </a:rPr>
              <a:t>(Baily et al., 2022)</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9EF1B5D-F5C0-E754-21EB-E54D7B023C15}"/>
              </a:ext>
            </a:extLst>
          </p:cNvPr>
          <p:cNvSpPr/>
          <p:nvPr/>
        </p:nvSpPr>
        <p:spPr>
          <a:xfrm>
            <a:off x="0" y="6312060"/>
            <a:ext cx="9035846" cy="463397"/>
          </a:xfrm>
          <a:prstGeom prst="rect">
            <a:avLst/>
          </a:prstGeom>
          <a:noFill/>
        </p:spPr>
        <p:txBody>
          <a:bodyPr wrap="square" lIns="91440" tIns="45720" rIns="91440" bIns="45720" anchor="ctr" anchorCtr="0">
            <a:spAutoFit/>
          </a:bodyPr>
          <a:lstStyle/>
          <a:p>
            <a:pPr marL="0" marR="0" lvl="0" indent="0" algn="ctr" defTabSz="457200" rtl="0" eaLnBrk="1" fontAlgn="auto" latinLnBrk="0" hangingPunct="1">
              <a:lnSpc>
                <a:spcPct val="150000"/>
              </a:lnSpc>
              <a:spcBef>
                <a:spcPts val="0"/>
              </a:spcBef>
              <a:spcAft>
                <a:spcPts val="1000"/>
              </a:spcAft>
              <a:buClrTx/>
              <a:buSzTx/>
              <a:buFontTx/>
              <a:buNone/>
              <a:tabLst/>
              <a:defRPr/>
            </a:pPr>
            <a:r>
              <a:rPr kumimoji="0" lang="en-GB" sz="1800" b="1" i="0" u="none" strike="noStrike" kern="1200" cap="none" spc="0" normalizeH="0" baseline="0" noProof="0" dirty="0">
                <a:ln>
                  <a:noFill/>
                </a:ln>
                <a:solidFill>
                  <a:srgbClr val="2B229E"/>
                </a:solidFill>
                <a:effectLst/>
                <a:uLnTx/>
                <a:uFillTx/>
                <a:latin typeface="Times New Roman" panose="02020603050405020304" pitchFamily="18" charset="0"/>
                <a:ea typeface="Calibri" panose="020F0502020204030204" pitchFamily="34" charset="0"/>
                <a:cs typeface="Times New Roman" panose="02020603050405020304" pitchFamily="18" charset="0"/>
              </a:rPr>
              <a:t>ENTREPRENEURIAL OPPORTUNITIES IN PROCUREMENT</a:t>
            </a:r>
          </a:p>
        </p:txBody>
      </p:sp>
      <p:pic>
        <p:nvPicPr>
          <p:cNvPr id="25" name="Picture 24">
            <a:extLst>
              <a:ext uri="{FF2B5EF4-FFF2-40B4-BE49-F238E27FC236}">
                <a16:creationId xmlns:a16="http://schemas.microsoft.com/office/drawing/2014/main" id="{8C7B44FF-7652-5351-3A13-3EA5E01A0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24F9BB0-0571-4E74-3918-8B52EA7287C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F3AC90C-5158-4E51-CF2B-93CD2FE738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687222D-1B8B-DD3B-4A7C-2898CF1A674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606DEB2-40DF-430D-DC05-CA4385A2D86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0B39F56-C243-73E4-6D3F-94AEA32BD4C7}"/>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Google Shape;128;p3">
            <a:extLst>
              <a:ext uri="{FF2B5EF4-FFF2-40B4-BE49-F238E27FC236}">
                <a16:creationId xmlns:a16="http://schemas.microsoft.com/office/drawing/2014/main" id="{A938D7D7-2982-6579-309F-9C77E170A3D6}"/>
              </a:ext>
            </a:extLst>
          </p:cNvPr>
          <p:cNvPicPr preferRelativeResize="0"/>
          <p:nvPr/>
        </p:nvPicPr>
        <p:blipFill>
          <a:blip r:embed="rId11">
            <a:extLst>
              <a:ext uri="{28A0092B-C50C-407E-A947-70E740481C1C}">
                <a14:useLocalDpi xmlns:a14="http://schemas.microsoft.com/office/drawing/2010/main" val="0"/>
              </a:ext>
            </a:extLst>
          </a:blip>
          <a:srcRect l="30829" r="30829"/>
          <a:stretch/>
        </p:blipFill>
        <p:spPr>
          <a:xfrm>
            <a:off x="464606" y="1624220"/>
            <a:ext cx="3724984" cy="4196842"/>
          </a:xfrm>
          <a:prstGeom prst="rect">
            <a:avLst/>
          </a:prstGeom>
          <a:noFill/>
          <a:ln>
            <a:noFill/>
          </a:ln>
        </p:spPr>
      </p:pic>
      <p:grpSp>
        <p:nvGrpSpPr>
          <p:cNvPr id="8" name="Group 10">
            <a:extLst>
              <a:ext uri="{FF2B5EF4-FFF2-40B4-BE49-F238E27FC236}">
                <a16:creationId xmlns:a16="http://schemas.microsoft.com/office/drawing/2014/main" id="{A5046D96-5D97-3114-9A81-DBE4CDBDF342}"/>
              </a:ext>
            </a:extLst>
          </p:cNvPr>
          <p:cNvGrpSpPr/>
          <p:nvPr/>
        </p:nvGrpSpPr>
        <p:grpSpPr bwMode="gray">
          <a:xfrm>
            <a:off x="4664451" y="2183812"/>
            <a:ext cx="1010860" cy="847602"/>
            <a:chOff x="537029" y="1572196"/>
            <a:chExt cx="1010860" cy="847602"/>
          </a:xfrm>
          <a:solidFill>
            <a:schemeClr val="accent1">
              <a:lumMod val="50000"/>
            </a:schemeClr>
          </a:solidFill>
        </p:grpSpPr>
        <p:sp>
          <p:nvSpPr>
            <p:cNvPr id="9" name="Freihandform 7">
              <a:extLst>
                <a:ext uri="{FF2B5EF4-FFF2-40B4-BE49-F238E27FC236}">
                  <a16:creationId xmlns:a16="http://schemas.microsoft.com/office/drawing/2014/main" id="{3E767593-A493-4D07-20CB-42F892394CE4}"/>
                </a:ext>
              </a:extLst>
            </p:cNvPr>
            <p:cNvSpPr/>
            <p:nvPr/>
          </p:nvSpPr>
          <p:spPr bwMode="gray">
            <a:xfrm>
              <a:off x="537029"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FF000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B0F0"/>
                </a:solidFill>
                <a:effectLst/>
                <a:uLnTx/>
                <a:uFillTx/>
                <a:latin typeface="Calibri Light"/>
                <a:ea typeface="+mn-ea"/>
                <a:cs typeface="+mn-cs"/>
              </a:endParaRPr>
            </a:p>
          </p:txBody>
        </p:sp>
        <p:sp>
          <p:nvSpPr>
            <p:cNvPr id="10" name="Freihandform 9">
              <a:extLst>
                <a:ext uri="{FF2B5EF4-FFF2-40B4-BE49-F238E27FC236}">
                  <a16:creationId xmlns:a16="http://schemas.microsoft.com/office/drawing/2014/main" id="{F755A28C-50B4-E091-83F2-D3D987C012E8}"/>
                </a:ext>
              </a:extLst>
            </p:cNvPr>
            <p:cNvSpPr/>
            <p:nvPr/>
          </p:nvSpPr>
          <p:spPr bwMode="gray">
            <a:xfrm>
              <a:off x="1081091" y="1572196"/>
              <a:ext cx="466798"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FF0000"/>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B0F0"/>
                </a:solidFill>
                <a:effectLst/>
                <a:uLnTx/>
                <a:uFillTx/>
                <a:latin typeface="Calibri Light"/>
                <a:ea typeface="+mn-ea"/>
                <a:cs typeface="+mn-cs"/>
              </a:endParaRPr>
            </a:p>
          </p:txBody>
        </p:sp>
      </p:grpSp>
    </p:spTree>
    <p:extLst>
      <p:ext uri="{BB962C8B-B14F-4D97-AF65-F5344CB8AC3E}">
        <p14:creationId xmlns:p14="http://schemas.microsoft.com/office/powerpoint/2010/main" val="15833155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 dockstate="right" visibility="0" width="70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E5466DEA-5B52-4A9B-9998-071FB62CCF43}">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CB1F7E0-78C4-4310-85F1-7FF144D139F7}">
  <we:reference id="wa104381411" version="2.4.5.0" store="en-US" storeType="OMEX"/>
  <we:alternateReferences>
    <we:reference id="WA104381411" version="2.4.5.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237</TotalTime>
  <Words>4494</Words>
  <Application>Microsoft Office PowerPoint</Application>
  <PresentationFormat>Презентация на цял екран (4:3)</PresentationFormat>
  <Paragraphs>366</Paragraphs>
  <Slides>40</Slides>
  <Notes>37</Notes>
  <HiddenSlides>0</HiddenSlides>
  <MMClips>0</MMClips>
  <ScaleCrop>false</ScaleCrop>
  <HeadingPairs>
    <vt:vector size="6" baseType="variant">
      <vt:variant>
        <vt:lpstr>Използвани шрифтове</vt:lpstr>
      </vt:variant>
      <vt:variant>
        <vt:i4>8</vt:i4>
      </vt:variant>
      <vt:variant>
        <vt:lpstr>Тема</vt:lpstr>
      </vt:variant>
      <vt:variant>
        <vt:i4>1</vt:i4>
      </vt:variant>
      <vt:variant>
        <vt:lpstr>Заглавия на слайдовете</vt:lpstr>
      </vt:variant>
      <vt:variant>
        <vt:i4>40</vt:i4>
      </vt:variant>
    </vt:vector>
  </HeadingPairs>
  <TitlesOfParts>
    <vt:vector size="49" baseType="lpstr">
      <vt:lpstr>Arial</vt:lpstr>
      <vt:lpstr>Calibri</vt:lpstr>
      <vt:lpstr>Calibri Light</vt:lpstr>
      <vt:lpstr>CharterBT-Roman</vt:lpstr>
      <vt:lpstr>coranto-2</vt:lpstr>
      <vt:lpstr>Symbol</vt:lpstr>
      <vt:lpstr>Times New Roman</vt:lpstr>
      <vt:lpstr>Wingdings</vt:lpstr>
      <vt:lpstr>Office Theme</vt:lpstr>
      <vt:lpstr>MARitime Soft Skills for Onboard Healthy Nutrition and CULinary Arts in Seagoing Services – CUL-MAR-Skills</vt:lpstr>
      <vt:lpstr>MARitime Soft Skills for Onboard Healthy Nutrition and CULinary Arts in Seagoing Services – CUL-MAR-Skills</vt:lpstr>
      <vt:lpstr>FOREWORD</vt:lpstr>
      <vt:lpstr>Learning outcomes of the course </vt:lpstr>
      <vt:lpstr>Content of the course </vt:lpstr>
      <vt:lpstr>MARitime Soft Skills for Onboard Healthy Nutrition and CULinary Arts in Seagoing Services – CUL-MAR-Skills</vt:lpstr>
      <vt:lpstr>Course Overview </vt:lpstr>
      <vt:lpstr>1. Course Overview </vt:lpstr>
      <vt:lpstr>1. Course Overview </vt:lpstr>
      <vt:lpstr>1. Course Overview </vt:lpstr>
      <vt:lpstr>1. Course Overview </vt:lpstr>
      <vt:lpstr>1. Course Overview </vt:lpstr>
      <vt:lpstr>1. Course Overview </vt:lpstr>
      <vt:lpstr>1. Course Overview </vt:lpstr>
      <vt:lpstr>2. Concepts related to entrepreneurship</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2. Concepts related to entrepreneurship </vt:lpstr>
      <vt:lpstr>3. Benefits of Entrepreneurship  </vt:lpstr>
      <vt:lpstr>3. Benefits of Entrepreneurship  </vt:lpstr>
      <vt:lpstr>3. Benefits of Entrepreneurship  </vt:lpstr>
      <vt:lpstr>3. Benefits of Entrepreneurship  </vt:lpstr>
      <vt:lpstr>3. Benefits of Entrepreneurship  </vt:lpstr>
      <vt:lpstr>3. Benefits of Entrepreneurship  </vt:lpstr>
      <vt:lpstr>3. Benefits of Entrepreneurship  </vt:lpstr>
      <vt:lpstr>3. Benefits of Entrepreneurship  </vt:lpstr>
      <vt:lpstr>3. Benefits of Entrepreneurship  </vt:lpstr>
      <vt:lpstr>REVIEW QUESTIONS </vt:lpstr>
      <vt:lpstr>REVIEW QUESTIONS </vt:lpstr>
      <vt:lpstr>Course References </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Marieta Stefanova</cp:lastModifiedBy>
  <cp:revision>2</cp:revision>
  <dcterms:created xsi:type="dcterms:W3CDTF">2023-11-02T13:43:46Z</dcterms:created>
  <dcterms:modified xsi:type="dcterms:W3CDTF">2025-06-07T09:06:28Z</dcterms:modified>
</cp:coreProperties>
</file>