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5" r:id="rId3"/>
    <p:sldId id="287" r:id="rId4"/>
    <p:sldId id="260" r:id="rId5"/>
    <p:sldId id="261" r:id="rId6"/>
    <p:sldId id="262" r:id="rId7"/>
    <p:sldId id="279" r:id="rId8"/>
    <p:sldId id="263" r:id="rId9"/>
    <p:sldId id="264" r:id="rId10"/>
    <p:sldId id="265" r:id="rId11"/>
    <p:sldId id="280"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1"/>
    <p:restoredTop sz="93478" autoAdjust="0"/>
  </p:normalViewPr>
  <p:slideViewPr>
    <p:cSldViewPr snapToGrid="0">
      <p:cViewPr varScale="1">
        <p:scale>
          <a:sx n="70" d="100"/>
          <a:sy n="70" d="100"/>
        </p:scale>
        <p:origin x="60"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05.10.2025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66C30-2FAE-4185-83A0-4FB1E4D1FCC6}" type="slidenum">
              <a:rPr lang="ro-RO" smtClean="0"/>
              <a:t>1</a:t>
            </a:fld>
            <a:endParaRPr lang="ro-RO"/>
          </a:p>
        </p:txBody>
      </p:sp>
    </p:spTree>
    <p:extLst>
      <p:ext uri="{BB962C8B-B14F-4D97-AF65-F5344CB8AC3E}">
        <p14:creationId xmlns:p14="http://schemas.microsoft.com/office/powerpoint/2010/main" val="13954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B3EB-D8F0-7C08-0ABE-B0E82575F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07144-0AEC-91FF-6542-4B5F33743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B4095-89AD-5E9D-798C-941FF6E178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6A73FF3-FFAA-6272-EDC7-2A6D8CC48ABB}"/>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139248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990FC-6BC2-0102-2560-7254D48D4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05F25-DF36-45AA-0245-88B1F8FDE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C2FCF-DECF-5E79-7E36-BBD375319F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CEB018C-857F-D17D-AB01-0B8E9AEE5849}"/>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616546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310ED-A72F-0C86-D919-0F55601B2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46B4-30F8-03FC-CFF2-59C9E424C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6EA45-E089-6250-FD16-1FE866F99E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B5CC4BE-420E-DF73-AC4E-A72362EA1E6F}"/>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337230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5B84-0C33-4FB7-FCAB-9AD7C842E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5043F-5971-8E59-B758-5EE1DB961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C3F30-0CB9-CCCB-808F-50860E95AD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88507F3-9E38-59A3-00BE-1C28329F17FA}"/>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139126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750D-9978-CB4D-5F37-B260C126B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B569C-F679-BCA4-683A-A3FD57C6F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0EA39-CC97-26DF-FA07-FF8C1AC37E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55FD6FC-9548-5A3E-681F-E1D66A74624F}"/>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1309580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0D639-F394-88D6-0F6C-36B4FCD90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A7D84-B7A8-9666-2A2F-F21B4AC5A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49686-5CDF-6FA4-6700-F6B8AD4A79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9D8480E-59BC-20EA-0172-44C8A46C4F66}"/>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7565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7E451-DA51-35E2-AEF9-4C0D2DA03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48831-1447-C143-7DC5-9DF9AF08E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BE8FD-CA93-B0F9-E9A1-738F61D9DD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31ADA2B-96A1-F17E-658C-99A75AA5BFFD}"/>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1922668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8D82-45A8-97F5-848D-419A49DB3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28F2A-E608-86F9-14EC-CE0641AF9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D5C72-95EA-8836-B52F-DAFE819B92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A290F76-D4FB-2A3D-6722-9ADC15B32D73}"/>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234237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CF3D8-0055-39C6-C4C1-F850FF88B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CB020-154F-6329-1ADE-077CD45FD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07C56-1440-91B6-7FBB-450AF2FC92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9EA44D0-EC24-A495-5370-08AB7831BCEC}"/>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363235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3F057-0692-0C2B-0A9C-B324D620E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27733-DD8C-9771-29D2-1E4458428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9DE37-811D-0898-0A65-EE639ECC49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58591D8-A266-9B90-F7E6-D303CA8D8A03}"/>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142621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588571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46B5-1B64-182A-1819-7521CC774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B79D5-A4AD-A44F-1681-BDE0D80DF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F0562-5B61-9467-883D-4A0BA3EE9E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BB10DA5-F2CD-0017-B56C-A5DAD931B975}"/>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111902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8FAF-1E7F-886D-1D23-EBA1B1D45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58401-23F2-3C2C-6612-043854FAC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F70AD-07C2-E54C-2B2E-17B5F98B78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86F2849-938C-27C7-C1D6-EE7224B1871F}"/>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4052570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2522-CDA3-CEFE-65E0-94CFB0AE3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9AAC4-15DB-1911-A9B5-20F1E1445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A60A9-2724-3B64-F377-CA49D8D211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691697B-B966-C475-23E4-A142C8B37C7A}"/>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348695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9649-449A-4813-BCE4-5535767BF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5A86E-D0C6-9D06-713B-4D8A40ED4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29A3D-25E3-6538-37E5-FC689FEB43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5BFDD15-2D96-7B2D-4411-EB3BCA96CD4C}"/>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935964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DD8C-0902-BFB5-1B84-820293CF4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658D7-8C9B-2939-386B-15885CDF5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15024-9ACD-0C13-771A-26F37138D5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CAB2DE7-E96A-6ABB-1646-0DC62D963F0D}"/>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1064045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D801-00F2-13E9-95F0-818964D77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946DB-4AFB-0C34-4DD5-D0BD62921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12350-25BD-C894-9476-8715643A3D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3740208-BE7D-D9DC-9B0F-9579FA0EE7A4}"/>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348616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3CAD-B01F-25A2-78F9-DACFA25C7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3DB5C-5F9B-BBBF-5814-F52B6DC11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A8DE8-B7A0-60AB-A615-58EA7BE097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CF0352C-AFF5-5E11-C38B-6AC4B7881AE4}"/>
              </a:ext>
            </a:extLst>
          </p:cNvPr>
          <p:cNvSpPr>
            <a:spLocks noGrp="1"/>
          </p:cNvSpPr>
          <p:nvPr>
            <p:ph type="sldNum" sz="quarter" idx="5"/>
          </p:nvPr>
        </p:nvSpPr>
        <p:spPr/>
        <p:txBody>
          <a:bodyPr/>
          <a:lstStyle/>
          <a:p>
            <a:fld id="{6AF66C30-2FAE-4185-83A0-4FB1E4D1FCC6}" type="slidenum">
              <a:rPr lang="ro-RO" smtClean="0"/>
              <a:t>26</a:t>
            </a:fld>
            <a:endParaRPr lang="ro-RO"/>
          </a:p>
        </p:txBody>
      </p:sp>
    </p:spTree>
    <p:extLst>
      <p:ext uri="{BB962C8B-B14F-4D97-AF65-F5344CB8AC3E}">
        <p14:creationId xmlns:p14="http://schemas.microsoft.com/office/powerpoint/2010/main" val="14535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155100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A927-49F5-7D86-08BD-F4C2B8452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975FE-EC34-15AB-D9B8-14BA62D8C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73A90-3FAF-2B18-96D2-A2010AD806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E6A85BC-7EE9-EDC4-7A26-E5528302E248}"/>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180266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5EE0-6BEB-159F-621B-62AB818C6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FF193-4D2E-CAD8-A757-13C3C4D23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E1FDA-E0E7-8568-516A-5F2F4A78B9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9EF1CD2-EF91-30C0-69FA-6338D93355A2}"/>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19196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601E-224B-6510-0C6C-98844DAA3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29057-EBA5-D46A-2525-0DF1A6271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385AB-176C-EAB9-0191-B326F082D3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6696EC1-4339-01BD-904E-49B59B90BEE1}"/>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37458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AB63-25D2-8FE8-F5B0-8FABF7A42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30CA7-A015-ECC6-C37E-9D7DCD7E6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87528-7AFE-C2C2-C500-17A7063431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D173F8A-0607-8C8F-B5E8-52A8F57508D8}"/>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192206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2CF61-E042-0996-40EE-9A7867223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1E2B0-548E-91FB-5903-ED012FB5C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C5C07-BF67-31C9-B96C-BF3A3C897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D5D08EF-6E98-A2EA-4510-28F3410978C7}"/>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129723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05.10.2025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05.10.2025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05.10.2025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05.10.2025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jpeg"/><Relationship Id="rId3" Type="http://schemas.openxmlformats.org/officeDocument/2006/relationships/image" Target="../media/image10.jpe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2.jpeg"/><Relationship Id="rId15" Type="http://schemas.openxmlformats.org/officeDocument/2006/relationships/image" Target="../media/image13.jpeg"/><Relationship Id="rId10" Type="http://schemas.openxmlformats.org/officeDocument/2006/relationships/image" Target="../media/image6.png"/><Relationship Id="rId4" Type="http://schemas.openxmlformats.org/officeDocument/2006/relationships/image" Target="../media/image1.jpg"/><Relationship Id="rId9" Type="http://schemas.openxmlformats.org/officeDocument/2006/relationships/image" Target="../media/image5.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2257028"/>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a:t>
            </a:r>
            <a:r>
              <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SKILLS</a:t>
            </a:r>
          </a:p>
          <a:p>
            <a:pPr algn="ctr">
              <a:lnSpc>
                <a:spcPct val="150000"/>
              </a:lnSpc>
              <a:spcAft>
                <a:spcPts val="1000"/>
              </a:spcAft>
            </a:pPr>
            <a:r>
              <a:rPr lang="en-GB" sz="3200" b="1" dirty="0">
                <a:solidFill>
                  <a:schemeClr val="accent1"/>
                </a:solidFill>
                <a:latin typeface="Times New Roman" panose="02020603050405020304" pitchFamily="18" charset="0"/>
                <a:ea typeface="Calibri" panose="020F0502020204030204" pitchFamily="34" charset="0"/>
              </a:rPr>
              <a:t>Week V </a:t>
            </a:r>
          </a:p>
          <a:p>
            <a:pPr algn="ctr">
              <a:spcAft>
                <a:spcPts val="200"/>
              </a:spcAft>
              <a:buNone/>
            </a:pPr>
            <a:r>
              <a:rPr lang="en-GB" sz="2800" b="1" kern="1400" spc="-50" dirty="0">
                <a:solidFill>
                  <a:srgbClr val="1F497D"/>
                </a:solidFill>
                <a:effectLst/>
                <a:latin typeface="Times New Roman" panose="02020603050405020304" pitchFamily="18" charset="0"/>
                <a:ea typeface="Times New Roman" panose="02020603050405020304" pitchFamily="18" charset="0"/>
              </a:rPr>
              <a:t>Efficient Food Preparation and Handling</a:t>
            </a:r>
            <a:endParaRPr lang="en-US" sz="800" dirty="0">
              <a:effectLst/>
              <a:latin typeface="Times New Roman" panose="02020603050405020304" pitchFamily="18" charset="0"/>
              <a:ea typeface="Arial" panose="020B0604020202020204" pitchFamily="34"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6"/>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7"/>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9"/>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10"/>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B8F5-E2B0-0B58-0136-4DD0142EC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6ABC7-A6B6-63CB-122A-2F2116BAE19D}"/>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Knife Safety at Sea</a:t>
            </a:r>
          </a:p>
        </p:txBody>
      </p:sp>
      <p:grpSp>
        <p:nvGrpSpPr>
          <p:cNvPr id="4" name="Group 3">
            <a:extLst>
              <a:ext uri="{FF2B5EF4-FFF2-40B4-BE49-F238E27FC236}">
                <a16:creationId xmlns:a16="http://schemas.microsoft.com/office/drawing/2014/main" id="{EE31C390-723C-C0B2-728F-8436327908E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D05E4A08-F4BE-2A71-E260-8D18FE25D10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71B31F56-7E0F-8CAD-E15D-DF5EF277044E}"/>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CEB4B3AF-081C-2092-FDEC-A5627F493CC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F7CC4B1A-9B64-2B87-1907-F44E95D586D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4206532-946A-F559-1597-33539EB09E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808BA8D7-5834-94AF-84BF-965D5CD8A3B2}"/>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6E372309-230D-ADB8-F051-99B2E0BE608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8FBEDE10-A3C7-9759-8D3A-B8CB12F8B6F8}"/>
              </a:ext>
            </a:extLst>
          </p:cNvPr>
          <p:cNvSpPr txBox="1"/>
          <p:nvPr/>
        </p:nvSpPr>
        <p:spPr>
          <a:xfrm>
            <a:off x="639479" y="1614303"/>
            <a:ext cx="7628221" cy="3139321"/>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Always secure cutting boards with damp cloths or non-slip mats.</a:t>
            </a:r>
            <a:r>
              <a:rPr lang="en-GB" dirty="0">
                <a:latin typeface="Times New Roman" panose="02020603050405020304" pitchFamily="18" charset="0"/>
                <a:cs typeface="Times New Roman" panose="02020603050405020304" pitchFamily="18" charset="0"/>
              </a:rPr>
              <a:t> A stable work surface is essential for safe knife handling. In a galley, the risk of sliding boards is higher due to ship motion, wet counters, or vibrations from machinery. Placing a damp towel or a purpose-made non-slip mat underneath prevents shifting, reduces the chance of slips, and provides more control during cutting.</a:t>
            </a:r>
          </a:p>
          <a:p>
            <a:pPr>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Use deliberate, controlled motions, and never cut toward yourself.</a:t>
            </a:r>
            <a:r>
              <a:rPr lang="en-GB" dirty="0">
                <a:latin typeface="Times New Roman" panose="02020603050405020304" pitchFamily="18" charset="0"/>
                <a:cs typeface="Times New Roman" panose="02020603050405020304" pitchFamily="18" charset="0"/>
              </a:rPr>
              <a:t> Rushing or applying force in the wrong direction increases the likelihood of injuries. Cutting away from the body and using steady, deliberate strokes minimizes accidents. At sea, sudden movements of the ship can amplify the risk of slips, making it even more critical to avoid cutting toward hands, arms, or torso.</a:t>
            </a:r>
          </a:p>
        </p:txBody>
      </p:sp>
      <p:grpSp>
        <p:nvGrpSpPr>
          <p:cNvPr id="3" name="Group 2">
            <a:extLst>
              <a:ext uri="{FF2B5EF4-FFF2-40B4-BE49-F238E27FC236}">
                <a16:creationId xmlns:a16="http://schemas.microsoft.com/office/drawing/2014/main" id="{AB836409-D439-688E-0217-CD9A1DC65ECA}"/>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B2DCB96C-9A2F-CA52-49AF-DD7055A15A3D}"/>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4FC360A-31A0-0078-3B1C-6F1159AC90E1}"/>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479CC48B-C326-6659-C4E6-A8DEBC89A7D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7F76CAB0-4BA7-98CA-FEDD-84021911766F}"/>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3918D3C9-F0AD-2FBB-6703-BCBBC88D494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412894BF-4F30-5EC4-76F9-BC407B423297}"/>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FB046F73-4E1D-E345-693F-798AD83175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F6D9483-7F24-0DE2-8DD5-BC506BEB8768}"/>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CCD7CF0-8312-0214-0910-D0E172D2AFD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45B085C-586D-650F-62FC-28279DFE615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F24B7A5-7BA5-1203-1304-98838652056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D1CA811-46A4-553C-DAB6-82A8356A23AC}"/>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68622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7B82-2E64-B9EC-338D-61352074F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A7685-BCD0-BCF9-264A-21910F861D0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Knife Safety at Sea</a:t>
            </a:r>
          </a:p>
        </p:txBody>
      </p:sp>
      <p:grpSp>
        <p:nvGrpSpPr>
          <p:cNvPr id="4" name="Group 3">
            <a:extLst>
              <a:ext uri="{FF2B5EF4-FFF2-40B4-BE49-F238E27FC236}">
                <a16:creationId xmlns:a16="http://schemas.microsoft.com/office/drawing/2014/main" id="{8C718F8D-ABBB-4368-202E-00B0FD32755C}"/>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F41BCAEA-393D-335C-9AB5-41C7FC53CBFB}"/>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B1D759C2-9866-BFAB-178B-46465F669A1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0E19959D-F893-514B-27FF-16C9C9A3382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E407C5B3-FD9F-2979-3DAB-53A2C39427A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BE50CFDF-4A3F-34DF-14F2-818CD99152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75689986-A99B-D241-CF40-F3E834E1FAA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0488937-5532-CE66-16B5-AF8021035886}"/>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D0F016D-7C13-FA22-08EC-ED6DFB43FE8C}"/>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Keep knives sharp—dull blades are more dangerous than sharp ones.</a:t>
            </a:r>
            <a:r>
              <a:rPr lang="en-GB" dirty="0">
                <a:latin typeface="Times New Roman" panose="02020603050405020304" pitchFamily="18" charset="0"/>
                <a:cs typeface="Times New Roman" panose="02020603050405020304" pitchFamily="18" charset="0"/>
              </a:rPr>
              <a:t> A dull knife requires more pressure to cut, which increases strain and raises the chance of slips that cause injuries. Regular sharpening and honing ensure blades glide smoothly through food, reducing effort and improving accuracy. In the galley, where speed and consistency are essential, sharp knives not only enhance safety but also save time.</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Store knives safely in racks, guards, or magnetic strips.</a:t>
            </a:r>
            <a:r>
              <a:rPr lang="en-GB" dirty="0">
                <a:latin typeface="Times New Roman" panose="02020603050405020304" pitchFamily="18" charset="0"/>
                <a:cs typeface="Times New Roman" panose="02020603050405020304" pitchFamily="18" charset="0"/>
              </a:rPr>
              <a:t> Knives left loose in drawers or counters are a major hazard, especially in rough seas. Proper storage keeps blades accessible, organized, and secure, while also protecting the cutting edge from damage. Whether using a wall-mounted magnetic strip, a fitted rack, or protective blade guards, safe storage reduces accidental cuts and ensures tools are always ready for use.</a:t>
            </a:r>
          </a:p>
        </p:txBody>
      </p:sp>
      <p:grpSp>
        <p:nvGrpSpPr>
          <p:cNvPr id="3" name="Group 2">
            <a:extLst>
              <a:ext uri="{FF2B5EF4-FFF2-40B4-BE49-F238E27FC236}">
                <a16:creationId xmlns:a16="http://schemas.microsoft.com/office/drawing/2014/main" id="{4EB0953E-D445-5EF6-B16B-281D8D9112F4}"/>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53D5A31E-A48B-20F7-D605-FC2341F1D122}"/>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C6C4F8BA-6E75-0B2F-A424-8D26FD51661A}"/>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4DE3EE75-428A-4D31-F9F7-B188E18F5F7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E4659875-A049-DE7B-F52D-1C610EBA3AE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6F1DBC7D-AFF1-4DAF-2467-A821098F13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8701C556-647D-D0A1-76EA-725D40B4B5B4}"/>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2BF958A4-0101-1A8D-7645-1FF2C1F7C1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2530DE4-F292-8E2F-8B1F-E27F02A151CD}"/>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D985F5F-E0E1-E868-235D-B32AA1EEDE22}"/>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C90A409-BD0A-A292-0367-051C8D21CC2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9628FE7-8610-F8D5-1BEF-C168E6988D6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6BD7F4D-89E0-F2B4-BEE0-B5D9C5A8A551}"/>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72960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C7F6-686C-0D4E-D2C8-68EEAC85A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811E4-1857-CDE1-4DB1-0256FA897FFD}"/>
              </a:ext>
            </a:extLst>
          </p:cNvPr>
          <p:cNvSpPr>
            <a:spLocks noGrp="1"/>
          </p:cNvSpPr>
          <p:nvPr>
            <p:ph type="title"/>
          </p:nvPr>
        </p:nvSpPr>
        <p:spPr>
          <a:xfrm>
            <a:off x="448758" y="926994"/>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Mise </a:t>
            </a:r>
            <a:r>
              <a:rPr lang="en-US" sz="2400" b="1" dirty="0" err="1">
                <a:solidFill>
                  <a:srgbClr val="002060"/>
                </a:solidFill>
                <a:latin typeface="Times New Roman" panose="02020603050405020304" pitchFamily="18" charset="0"/>
                <a:cs typeface="Times New Roman" panose="02020603050405020304" pitchFamily="18" charset="0"/>
              </a:rPr>
              <a:t>en</a:t>
            </a:r>
            <a:r>
              <a:rPr lang="en-US" sz="2400" b="1" dirty="0">
                <a:solidFill>
                  <a:srgbClr val="002060"/>
                </a:solidFill>
                <a:latin typeface="Times New Roman" panose="02020603050405020304" pitchFamily="18" charset="0"/>
                <a:cs typeface="Times New Roman" panose="02020603050405020304" pitchFamily="18" charset="0"/>
              </a:rPr>
              <a:t> Place: Everything in Its Place</a:t>
            </a:r>
          </a:p>
        </p:txBody>
      </p:sp>
      <p:grpSp>
        <p:nvGrpSpPr>
          <p:cNvPr id="4" name="Group 3">
            <a:extLst>
              <a:ext uri="{FF2B5EF4-FFF2-40B4-BE49-F238E27FC236}">
                <a16:creationId xmlns:a16="http://schemas.microsoft.com/office/drawing/2014/main" id="{CA702624-49D7-6C87-67EA-1483C4B03592}"/>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93869E5-8F0F-1F56-8528-4131633F1226}"/>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12996866-21AB-D5C0-DE63-373556E8927A}"/>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DD1A2BD-1A69-9480-0C1C-9A4F4042174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25ED93BE-266A-0286-C956-354AC74EAAB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4D2B1D4-EB2E-13A1-838D-5BEECAE68D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2F275ED4-549B-4902-7CA7-CEAFF5286B42}"/>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1AC3646-15D2-8FB5-88D9-F4C1D276BB22}"/>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B871DF1A-D7D8-ACE8-0A43-425DE2C95506}"/>
              </a:ext>
            </a:extLst>
          </p:cNvPr>
          <p:cNvSpPr txBox="1"/>
          <p:nvPr/>
        </p:nvSpPr>
        <p:spPr>
          <a:xfrm>
            <a:off x="533864" y="1469492"/>
            <a:ext cx="6150862" cy="4031873"/>
          </a:xfrm>
          <a:prstGeom prst="rect">
            <a:avLst/>
          </a:prstGeom>
          <a:noFill/>
        </p:spPr>
        <p:txBody>
          <a:bodyPr wrap="square" rtlCol="0">
            <a:spAutoFit/>
          </a:bodyPr>
          <a:lstStyle/>
          <a:p>
            <a:pPr>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Prepares cooks for service and reduces chaos in tight galleys.</a:t>
            </a:r>
            <a:r>
              <a:rPr lang="en-GB" sz="1600" dirty="0">
                <a:latin typeface="Times New Roman" panose="02020603050405020304" pitchFamily="18" charset="0"/>
                <a:cs typeface="Times New Roman" panose="02020603050405020304" pitchFamily="18" charset="0"/>
              </a:rPr>
              <a:t> Organization ensures that every tool and ingredient is ready before cooking starts, which is especially important in the limited space of a ship’s kitchen.</a:t>
            </a:r>
          </a:p>
          <a:p>
            <a:pPr>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Pre-washing, chopping, measuring, and organizing tools ahead saves time.</a:t>
            </a:r>
            <a:r>
              <a:rPr lang="en-GB" sz="1600" dirty="0">
                <a:latin typeface="Times New Roman" panose="02020603050405020304" pitchFamily="18" charset="0"/>
                <a:cs typeface="Times New Roman" panose="02020603050405020304" pitchFamily="18" charset="0"/>
              </a:rPr>
              <a:t> By handling these tasks early, the cooking process becomes smoother and faster during busy service periods.</a:t>
            </a:r>
          </a:p>
          <a:p>
            <a:pPr>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Prevents mistakes and stress during peak meal times.</a:t>
            </a:r>
            <a:r>
              <a:rPr lang="en-GB" sz="1600" dirty="0">
                <a:latin typeface="Times New Roman" panose="02020603050405020304" pitchFamily="18" charset="0"/>
                <a:cs typeface="Times New Roman" panose="02020603050405020304" pitchFamily="18" charset="0"/>
              </a:rPr>
              <a:t> With everything in place, cooks can focus on execution instead of scrambling for missing items, reducing errors.</a:t>
            </a:r>
          </a:p>
          <a:p>
            <a:pPr>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Improves food quality and appearance by ensuring consistency.</a:t>
            </a:r>
            <a:r>
              <a:rPr lang="en-GB" sz="1600" dirty="0">
                <a:latin typeface="Times New Roman" panose="02020603050405020304" pitchFamily="18" charset="0"/>
                <a:cs typeface="Times New Roman" panose="02020603050405020304" pitchFamily="18" charset="0"/>
              </a:rPr>
              <a:t> Consistent cuts, measured portions, and properly arranged tools lead to meals that are both reliable in taste and visually appealing.</a:t>
            </a:r>
          </a:p>
        </p:txBody>
      </p:sp>
      <p:grpSp>
        <p:nvGrpSpPr>
          <p:cNvPr id="3" name="Group 2">
            <a:extLst>
              <a:ext uri="{FF2B5EF4-FFF2-40B4-BE49-F238E27FC236}">
                <a16:creationId xmlns:a16="http://schemas.microsoft.com/office/drawing/2014/main" id="{D95AE183-5DED-C81E-CA89-29B8449B6017}"/>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8ED01761-8F26-E448-9E7E-4ABB7CB3AF7F}"/>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3264E28-80F8-BD6F-9F44-3A9C9274030D}"/>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F5463C38-965E-C581-E0D9-59C418C7B62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0A377724-0220-3323-6819-2DF1A437980D}"/>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BB8E4919-0A0B-DE8E-D5CC-5E3C431072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542B806A-0209-12FC-2566-F79CF0BCC85C}"/>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ECD13CE7-4347-62DD-1749-E1F4C299C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B37DAAA-F356-4E3F-0A1F-5D282849FA9C}"/>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3481818-F1EC-6653-3480-0A1FA7DC446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F903DF7-06E7-6D6F-8BBA-F6349886B29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C84C18C-603A-EB15-0479-5B76D0CC2F0A}"/>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314201A-5B42-152A-552A-77F8C89B1984}"/>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26" name="Picture 2" descr="Everything in Its Place: The Power of Mise-En-Place to Organize Your Life,  Work, and Mind: Charnas, Dan: 9781635650112: Amazon.com: Books"/>
          <p:cNvPicPr>
            <a:picLocks noChangeAspect="1" noChangeArrowheads="1"/>
          </p:cNvPicPr>
          <p:nvPr/>
        </p:nvPicPr>
        <p:blipFill rotWithShape="1">
          <a:blip r:embed="rId12">
            <a:extLst>
              <a:ext uri="{28A0092B-C50C-407E-A947-70E740481C1C}">
                <a14:useLocalDpi xmlns:a14="http://schemas.microsoft.com/office/drawing/2010/main" val="0"/>
              </a:ext>
            </a:extLst>
          </a:blip>
          <a:srcRect l="35035" t="11932" r="34977" b="10266"/>
          <a:stretch/>
        </p:blipFill>
        <p:spPr bwMode="auto">
          <a:xfrm>
            <a:off x="6693477" y="2117133"/>
            <a:ext cx="2127825" cy="289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5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9E6E-3E3F-8FDE-1713-1EEB902B7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F8147-29B1-AF8A-70FC-8E56B1B853CC}"/>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Steps in Shipboard Mise </a:t>
            </a:r>
            <a:r>
              <a:rPr lang="en-US" sz="2400" b="1" dirty="0" err="1">
                <a:solidFill>
                  <a:srgbClr val="002060"/>
                </a:solidFill>
                <a:latin typeface="Times New Roman" panose="02020603050405020304" pitchFamily="18" charset="0"/>
                <a:cs typeface="Times New Roman" panose="02020603050405020304" pitchFamily="18" charset="0"/>
              </a:rPr>
              <a:t>en</a:t>
            </a:r>
            <a:r>
              <a:rPr lang="en-US" sz="2400" b="1" dirty="0">
                <a:solidFill>
                  <a:srgbClr val="002060"/>
                </a:solidFill>
                <a:latin typeface="Times New Roman" panose="02020603050405020304" pitchFamily="18" charset="0"/>
                <a:cs typeface="Times New Roman" panose="02020603050405020304" pitchFamily="18" charset="0"/>
              </a:rPr>
              <a:t> Place</a:t>
            </a:r>
          </a:p>
        </p:txBody>
      </p:sp>
      <p:grpSp>
        <p:nvGrpSpPr>
          <p:cNvPr id="4" name="Group 3">
            <a:extLst>
              <a:ext uri="{FF2B5EF4-FFF2-40B4-BE49-F238E27FC236}">
                <a16:creationId xmlns:a16="http://schemas.microsoft.com/office/drawing/2014/main" id="{6C7ED918-D1AC-4C19-C89B-60B7BC440C1F}"/>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8CC4B64-F27B-1AA5-C80B-707BD2EADDEF}"/>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D508F897-6B40-56CD-82F0-4568A3BC1545}"/>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4F44444-77D3-EC83-38C3-24124FA44EF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6663BA6D-ACDE-3C23-4BDA-1AF699797FD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BEC3B2AA-6169-A751-FD4D-FCFF6B186F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8242E318-4DE0-8DEE-EE30-F2B72496DE4F}"/>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08A94064-6885-0AB1-8B9D-6670F91B4359}"/>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BA42748F-3395-B467-F6BA-DF5310F08941}"/>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Plan menus around provisions and crew dietary needs.</a:t>
            </a:r>
            <a:r>
              <a:rPr lang="en-GB" dirty="0">
                <a:latin typeface="Times New Roman" panose="02020603050405020304" pitchFamily="18" charset="0"/>
                <a:cs typeface="Times New Roman" panose="02020603050405020304" pitchFamily="18" charset="0"/>
              </a:rPr>
              <a:t> Menus should reflect what is actually available on board and respect cultural or dietary restrictions to avoid waste and dissatisfaction.</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Wash, chop, and portion ingredients ahead of time.</a:t>
            </a:r>
            <a:r>
              <a:rPr lang="en-GB" dirty="0">
                <a:latin typeface="Times New Roman" panose="02020603050405020304" pitchFamily="18" charset="0"/>
                <a:cs typeface="Times New Roman" panose="02020603050405020304" pitchFamily="18" charset="0"/>
              </a:rPr>
              <a:t> Preparing components in advance speeds up cooking and ensures consistency during busy service hours.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Arrange knives, pans, and utensils for easy access.</a:t>
            </a:r>
            <a:r>
              <a:rPr lang="en-GB" dirty="0">
                <a:latin typeface="Times New Roman" panose="02020603050405020304" pitchFamily="18" charset="0"/>
                <a:cs typeface="Times New Roman" panose="02020603050405020304" pitchFamily="18" charset="0"/>
              </a:rPr>
              <a:t> Keeping tools close at hand reduces delays and prevents accidents in the confined space of a galley.</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Organize ingredients by recipe to streamline cooking.</a:t>
            </a:r>
            <a:r>
              <a:rPr lang="en-GB" dirty="0">
                <a:latin typeface="Times New Roman" panose="02020603050405020304" pitchFamily="18" charset="0"/>
                <a:cs typeface="Times New Roman" panose="02020603050405020304" pitchFamily="18" charset="0"/>
              </a:rPr>
              <a:t> Grouping items together prevents confusion, saves time, and supports a smoother workflow when multiple dishes are prepared at once.</a:t>
            </a:r>
          </a:p>
        </p:txBody>
      </p:sp>
      <p:grpSp>
        <p:nvGrpSpPr>
          <p:cNvPr id="3" name="Group 2">
            <a:extLst>
              <a:ext uri="{FF2B5EF4-FFF2-40B4-BE49-F238E27FC236}">
                <a16:creationId xmlns:a16="http://schemas.microsoft.com/office/drawing/2014/main" id="{FA44A6AC-8645-DCE3-B2CD-21B3E0E4CBA1}"/>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48113CB0-0F09-1872-00D4-28D91434DDB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76D849E3-6BC0-4F5B-F3DB-B4BE2094333E}"/>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71813ECD-A34F-CC31-4B04-965D1450F3D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AA867A23-F32D-41BD-BDA8-8FC1440FBFF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CDE52551-F245-FD33-C1F1-0427B33E8F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067B6527-8AF6-864C-44AC-BA2E953448E1}"/>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EFDA42D0-7AE3-D501-3263-69C19B2371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534B79D-4928-F96F-F1D4-2E7063A30B95}"/>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E6702B7-6476-2679-DE64-2E69D6DE8D6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71DB5AF-A9B6-DB42-121C-1C27588E16D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B72F1D2-47A8-B0A8-C94E-3C079A7085FB}"/>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BD8AB1F-DCBD-5A4D-1CEE-986EBB7AD698}"/>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71780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15A1E-328C-127C-1A54-2CEF10C26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285B-90FB-1424-70B4-D64F185FFA1B}"/>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Batch Cooking Basics</a:t>
            </a:r>
          </a:p>
        </p:txBody>
      </p:sp>
      <p:grpSp>
        <p:nvGrpSpPr>
          <p:cNvPr id="4" name="Group 3">
            <a:extLst>
              <a:ext uri="{FF2B5EF4-FFF2-40B4-BE49-F238E27FC236}">
                <a16:creationId xmlns:a16="http://schemas.microsoft.com/office/drawing/2014/main" id="{F0D8B700-F271-BCF3-1B8F-0346A35C5F9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8939DA6A-4A30-7543-470C-D1B84550AB80}"/>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23CF7CD-1BA6-1A92-C583-21D62D2CD82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61A7C81-083A-092C-685B-369F6BD1505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6BD11D99-AE53-17A6-6CF3-47301899C24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AE39BDE-3069-F3D6-82F2-0918F6EDBA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68664AE4-1512-02C4-189A-0F058584FFBE}"/>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E18833F7-F2AD-C110-26D7-75A521AF5DDD}"/>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41D78EC-4C4C-D92B-6303-CD8F7B259ADA}"/>
              </a:ext>
            </a:extLst>
          </p:cNvPr>
          <p:cNvSpPr txBox="1"/>
          <p:nvPr/>
        </p:nvSpPr>
        <p:spPr>
          <a:xfrm>
            <a:off x="639479" y="1614303"/>
            <a:ext cx="7628221" cy="3970318"/>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Cook large portions of staple meals at once for efficiency.</a:t>
            </a:r>
            <a:r>
              <a:rPr lang="en-GB" dirty="0">
                <a:latin typeface="Times New Roman" panose="02020603050405020304" pitchFamily="18" charset="0"/>
                <a:cs typeface="Times New Roman" panose="02020603050405020304" pitchFamily="18" charset="0"/>
              </a:rPr>
              <a:t> Preparing meals in bulk reduces repeated tasks and allows the galley to serve more people with less effort.</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Benefits: saves energy, ensures consistency, simplifies workflow.</a:t>
            </a:r>
            <a:r>
              <a:rPr lang="en-GB" dirty="0">
                <a:latin typeface="Times New Roman" panose="02020603050405020304" pitchFamily="18" charset="0"/>
                <a:cs typeface="Times New Roman" panose="02020603050405020304" pitchFamily="18" charset="0"/>
              </a:rPr>
              <a:t> Batch cooking uses less fuel, produces uniform results, and keeps the cooking process more organized.</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Safer in heavy seas—fewer hot pans and less movement.</a:t>
            </a:r>
            <a:r>
              <a:rPr lang="en-GB" dirty="0">
                <a:latin typeface="Times New Roman" panose="02020603050405020304" pitchFamily="18" charset="0"/>
                <a:cs typeface="Times New Roman" panose="02020603050405020304" pitchFamily="18" charset="0"/>
              </a:rPr>
              <a:t> Large one-pot or tray dishes reduce the need to carry multiple items, lowering the risk of spills and burns.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Examples: stews, casseroles, baked pasta, fried rice.</a:t>
            </a:r>
            <a:r>
              <a:rPr lang="en-GB" dirty="0">
                <a:latin typeface="Times New Roman" panose="02020603050405020304" pitchFamily="18" charset="0"/>
                <a:cs typeface="Times New Roman" panose="02020603050405020304" pitchFamily="18" charset="0"/>
              </a:rPr>
              <a:t> These dishes hold well, can be served in portions easily, and are familiar to most crew members.</a:t>
            </a:r>
          </a:p>
        </p:txBody>
      </p:sp>
      <p:grpSp>
        <p:nvGrpSpPr>
          <p:cNvPr id="3" name="Group 2">
            <a:extLst>
              <a:ext uri="{FF2B5EF4-FFF2-40B4-BE49-F238E27FC236}">
                <a16:creationId xmlns:a16="http://schemas.microsoft.com/office/drawing/2014/main" id="{03067533-A170-EBFE-9D86-EDA8D92437A5}"/>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380F7DF6-3828-821D-6711-B268D112AD57}"/>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D702D3C7-A78A-A4A0-B25D-DB75D265DC1C}"/>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EA0B515D-4D60-D04E-7234-42A8B908296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9D31118-EAE1-9759-593C-6A634C9905E3}"/>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724139FE-5364-F8A1-094C-99BF9EF7A7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CF01B8CF-C7C6-AEE4-D023-C9015B41D986}"/>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F3D0EC22-AEAA-FCD5-0839-85235C4BEA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1A4611B-FE76-C4B4-9A76-8A6A3505159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BC57E7F-4B05-07ED-6647-5AEE61CF2D75}"/>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C2A4040-7F03-6F7D-443D-AF187CEB58A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D05D62-BA1D-EFB0-B166-F329E9962EF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D106828-C60E-7584-A0DB-4F6CD7929A87}"/>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7662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4B32-A9C0-8C7E-053F-3A7EC1147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4D3E-20E7-7209-B7FE-543F8E18E65E}"/>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Portion Control</a:t>
            </a:r>
          </a:p>
        </p:txBody>
      </p:sp>
      <p:grpSp>
        <p:nvGrpSpPr>
          <p:cNvPr id="4" name="Group 3">
            <a:extLst>
              <a:ext uri="{FF2B5EF4-FFF2-40B4-BE49-F238E27FC236}">
                <a16:creationId xmlns:a16="http://schemas.microsoft.com/office/drawing/2014/main" id="{5074F594-88F7-181E-0143-BACC14128552}"/>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65AF2F56-B375-4C94-A037-F4F3F11EBD5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B3C971C5-12F0-06FA-E455-A9BFDDEBB52D}"/>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CCEC2CB8-6385-5B05-18D0-BBA79A05A7C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DFBE7E1-2B59-248F-BA49-428743E51D1A}"/>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4ACDD6C5-3AA7-393C-F646-DFBD9D39F2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968FD6D7-41D5-DB00-94BE-247B3B9665AF}"/>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BEB6062-91D5-9125-1867-96C08B1C32CE}"/>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91FE32FD-2435-55FF-2209-FB3838F56D29}"/>
              </a:ext>
            </a:extLst>
          </p:cNvPr>
          <p:cNvSpPr txBox="1"/>
          <p:nvPr/>
        </p:nvSpPr>
        <p:spPr>
          <a:xfrm>
            <a:off x="639479" y="1614303"/>
            <a:ext cx="7628221" cy="1554272"/>
          </a:xfrm>
          <a:prstGeom prst="rect">
            <a:avLst/>
          </a:prstGeom>
          <a:noFill/>
        </p:spPr>
        <p:txBody>
          <a:bodyPr wrap="square" rtlCol="0">
            <a:spAutoFit/>
          </a:bodyPr>
          <a:lstStyle/>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Use standard ladles and scoops for consistent servings.</a:t>
            </a: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Prevents shortages (if servings are too large) and waste (if too much is cooked).</a:t>
            </a: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Crew morale improves when servings are fair and predictable.</a:t>
            </a: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Helps track provision use for long voyages.</a:t>
            </a:r>
          </a:p>
        </p:txBody>
      </p:sp>
      <p:grpSp>
        <p:nvGrpSpPr>
          <p:cNvPr id="3" name="Group 2">
            <a:extLst>
              <a:ext uri="{FF2B5EF4-FFF2-40B4-BE49-F238E27FC236}">
                <a16:creationId xmlns:a16="http://schemas.microsoft.com/office/drawing/2014/main" id="{76A62339-D169-86EA-0F11-8BDEBBD5DBB3}"/>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A22AEF9A-B93A-79B6-58C0-1867C3924E2C}"/>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FD228BE2-1401-5487-8ABA-61D1193DFA5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3284FF65-0D94-C57D-87B8-D2189ED22C1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625A103C-7A05-36D8-7C14-55B59FE92D03}"/>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9314E5AF-1A49-61C2-D32C-F9DF717E97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CBCC5121-7C11-A0FE-6CEF-50338CE6D68F}"/>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7D8DE7A6-DD70-7DD6-622A-3D99D29E00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8FB2C35-4059-3C59-DB06-BC19E6C6AEF2}"/>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EAC4FFC-A081-2A15-5AFF-70C26CCEA7B3}"/>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0A0E3E1-AA61-E578-2F34-708A56226D6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91882DE-5391-3D6C-43CA-1AB8C3FCC2A5}"/>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B19F724-A416-4B1B-76C2-0B99F8C7BAF7}"/>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06937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0E-79FF-2BB3-3009-59B4024BD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6EA51-39F9-1917-5738-D7C0B8993DB7}"/>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Equipment Handling at Sea</a:t>
            </a:r>
          </a:p>
        </p:txBody>
      </p:sp>
      <p:grpSp>
        <p:nvGrpSpPr>
          <p:cNvPr id="4" name="Group 3">
            <a:extLst>
              <a:ext uri="{FF2B5EF4-FFF2-40B4-BE49-F238E27FC236}">
                <a16:creationId xmlns:a16="http://schemas.microsoft.com/office/drawing/2014/main" id="{38A0D4C9-2E41-0600-9F4F-8C83025E620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FF05EB9-3B68-9A70-ACA6-DB3DBE09D70B}"/>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F64E371C-8CBB-06D8-A68C-440814733E7D}"/>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DDCB645C-1ACD-6DDC-B0F4-202F82162A1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6C1C7144-3D64-017B-F74C-822A398E2619}"/>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C1C8515-C845-E320-8EF3-258D0CBA79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3738F751-D385-21DB-E296-4CA0FA3417E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07CC82C-4E24-3D6F-78F7-358C94114A0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8EF67150-2AD4-D34D-92E0-A405C8466BC6}"/>
              </a:ext>
            </a:extLst>
          </p:cNvPr>
          <p:cNvSpPr txBox="1"/>
          <p:nvPr/>
        </p:nvSpPr>
        <p:spPr>
          <a:xfrm>
            <a:off x="639479" y="1614303"/>
            <a:ext cx="7628221" cy="1277273"/>
          </a:xfrm>
          <a:prstGeom prst="rect">
            <a:avLst/>
          </a:prstGeom>
          <a:noFill/>
        </p:spPr>
        <p:txBody>
          <a:bodyPr wrap="square" rtlCol="0">
            <a:spAutoFit/>
          </a:bodyPr>
          <a:lstStyle/>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Common tools: ovens, mixers, slicers, fryers, freezers.</a:t>
            </a: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Each carries risks if not maintained or used properly.</a:t>
            </a: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Stability is key—always secure equipment before use.</a:t>
            </a: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Never deep fry during rough seas due to spill and burn risk.</a:t>
            </a:r>
          </a:p>
        </p:txBody>
      </p:sp>
      <p:grpSp>
        <p:nvGrpSpPr>
          <p:cNvPr id="3" name="Group 2">
            <a:extLst>
              <a:ext uri="{FF2B5EF4-FFF2-40B4-BE49-F238E27FC236}">
                <a16:creationId xmlns:a16="http://schemas.microsoft.com/office/drawing/2014/main" id="{D901E6D7-AAEA-ED67-4222-6532DDB73B75}"/>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2C0F58C3-D4DD-6397-A4A5-1B497EA8F61B}"/>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7567BF47-09C6-87A0-8545-5851386671D1}"/>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75751B0-BF6C-E94D-E034-867DA6DF8D8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FB3F5190-2905-C639-DAEC-64CE327619A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D5B7B092-B2A5-86DC-7D28-DC03C77052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83D02921-3EA8-FD33-4E4C-6BAB7121B0BA}"/>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893D011D-E316-C587-1E35-1908417C64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6A18B77-E173-BE9D-88A9-7AE23BD7E8D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2F113B2-2753-02A0-F9F7-823AE0DD3065}"/>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5632558-9385-294B-56F7-9EBC2CACA46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7795F2D-0B3B-5E8A-D07C-B40F05348E13}"/>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7613C0-70E2-389F-81FD-10AA9852FCE6}"/>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89823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1EB6-6D51-04DA-222F-8C1ED82D1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128FE-F524-0B2B-3A5E-3C129F3EC2A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Equipment Maintenance</a:t>
            </a:r>
          </a:p>
        </p:txBody>
      </p:sp>
      <p:grpSp>
        <p:nvGrpSpPr>
          <p:cNvPr id="4" name="Group 3">
            <a:extLst>
              <a:ext uri="{FF2B5EF4-FFF2-40B4-BE49-F238E27FC236}">
                <a16:creationId xmlns:a16="http://schemas.microsoft.com/office/drawing/2014/main" id="{7B743911-6280-1ECC-F5B8-605C1B58D8D3}"/>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341699C-4AF2-4B6B-E5EC-3758D2B5FCAB}"/>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3EA76ECC-3136-3173-2D7F-5DEBF15F0E1B}"/>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208D61A1-EE56-2C89-AB83-681E0E46FC2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4D2474F8-6DE7-8680-34BF-3879641B523E}"/>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DEDD48EF-96EF-2BAB-DD27-82B261D159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F00084E4-1A3E-FE1D-E611-FCB7A296B0C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206512B-2286-6AD1-0BD9-FB68C157ABE5}"/>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5ED39A0D-71C3-8F61-7C23-589D2B08156B}"/>
              </a:ext>
            </a:extLst>
          </p:cNvPr>
          <p:cNvSpPr txBox="1"/>
          <p:nvPr/>
        </p:nvSpPr>
        <p:spPr>
          <a:xfrm>
            <a:off x="639479" y="1614303"/>
            <a:ext cx="7628221" cy="3416320"/>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Clean daily to prevent bacteria growth and breakdown.</a:t>
            </a:r>
            <a:r>
              <a:rPr lang="en-GB" dirty="0">
                <a:latin typeface="Times New Roman" panose="02020603050405020304" pitchFamily="18" charset="0"/>
                <a:cs typeface="Times New Roman" panose="02020603050405020304" pitchFamily="18" charset="0"/>
              </a:rPr>
              <a:t> Regular cleaning removes food residue, keeps equipment sanitary, and extends its working life.</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Check electrical wiring and gas connections regularly.</a:t>
            </a:r>
            <a:r>
              <a:rPr lang="en-GB" dirty="0">
                <a:latin typeface="Times New Roman" panose="02020603050405020304" pitchFamily="18" charset="0"/>
                <a:cs typeface="Times New Roman" panose="02020603050405020304" pitchFamily="18" charset="0"/>
              </a:rPr>
              <a:t> Routine inspections help detect faults early and prevent dangerous malfunctions or fires.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Calibrate ovens and thermometers for accuracy.</a:t>
            </a:r>
            <a:r>
              <a:rPr lang="en-GB" dirty="0">
                <a:latin typeface="Times New Roman" panose="02020603050405020304" pitchFamily="18" charset="0"/>
                <a:cs typeface="Times New Roman" panose="02020603050405020304" pitchFamily="18" charset="0"/>
              </a:rPr>
              <a:t> Correct temperature control ensures food is cooked safely and consistently, reducing health risks.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Report and repair faults immediately; never improvise fixes.</a:t>
            </a:r>
            <a:r>
              <a:rPr lang="en-GB" dirty="0">
                <a:latin typeface="Times New Roman" panose="02020603050405020304" pitchFamily="18" charset="0"/>
                <a:cs typeface="Times New Roman" panose="02020603050405020304" pitchFamily="18" charset="0"/>
              </a:rPr>
              <a:t> Temporary solutions may seem faster but often cause accidents or more serious breakdowns at sea.</a:t>
            </a:r>
          </a:p>
        </p:txBody>
      </p:sp>
      <p:grpSp>
        <p:nvGrpSpPr>
          <p:cNvPr id="3" name="Group 2">
            <a:extLst>
              <a:ext uri="{FF2B5EF4-FFF2-40B4-BE49-F238E27FC236}">
                <a16:creationId xmlns:a16="http://schemas.microsoft.com/office/drawing/2014/main" id="{03361D54-18B4-D5CB-4A00-43F43D82B8F5}"/>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95C04AE7-B089-EDFE-18A7-2066CB49963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4A845597-7A62-62A4-C735-BB08B04B53F2}"/>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25D8F09C-ECDA-AB87-C82B-ABF59C2E4C5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087CEE2C-D0D4-50C6-D465-6F1920F52FBB}"/>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33649FFB-A951-ECA6-4894-015FDEA20B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E453BE06-882D-07A0-6ACD-D201F72A168B}"/>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68667492-43A2-F835-2548-86ABDB165A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9B36DEC-2BE9-B02E-06DC-B86B3EF3873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C68D09F-E6FB-542D-2F2A-5E94CD1E510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FD47A5C-9F7B-A9F3-280F-F5413019ED4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89366D2-4827-8067-2EBC-1AF91F54444F}"/>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016DAA5-39CD-DC8D-717F-8823AF2BE5E6}"/>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61841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D11A1-6ABA-8F94-6D19-ED3C558EA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3E7B4-0E54-12B0-22CD-E0548C51929E}"/>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Time Management</a:t>
            </a:r>
          </a:p>
        </p:txBody>
      </p:sp>
      <p:grpSp>
        <p:nvGrpSpPr>
          <p:cNvPr id="4" name="Group 3">
            <a:extLst>
              <a:ext uri="{FF2B5EF4-FFF2-40B4-BE49-F238E27FC236}">
                <a16:creationId xmlns:a16="http://schemas.microsoft.com/office/drawing/2014/main" id="{B8A4221C-9926-A6E9-973F-D94D928504F5}"/>
              </a:ext>
            </a:extLst>
          </p:cNvPr>
          <p:cNvGrpSpPr/>
          <p:nvPr/>
        </p:nvGrpSpPr>
        <p:grpSpPr>
          <a:xfrm>
            <a:off x="210337" y="115892"/>
            <a:ext cx="9144000" cy="6778058"/>
            <a:chOff x="0" y="93100"/>
            <a:chExt cx="9144000" cy="6778058"/>
          </a:xfrm>
        </p:grpSpPr>
        <p:grpSp>
          <p:nvGrpSpPr>
            <p:cNvPr id="5" name="Group 4">
              <a:extLst>
                <a:ext uri="{FF2B5EF4-FFF2-40B4-BE49-F238E27FC236}">
                  <a16:creationId xmlns:a16="http://schemas.microsoft.com/office/drawing/2014/main" id="{932C6EA4-BF83-D58A-0FD7-53B989400E23}"/>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8C8C1C8D-CE7F-7B6B-BAF9-4E6D6A3B1A15}"/>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C1C3A7D-F7A8-4935-3333-E5A87AA8053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75444A60-2DCB-C54C-A30A-AC8E6C36CA46}"/>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7010A45-B5F6-55BC-C593-6994C696CE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F6D07FD3-849C-F093-3A56-9B0E1B035E7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7F2D902-2620-A10B-58EC-3F35B87B9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F65C8B1F-E81C-B000-AF05-D49D4EF0CC15}"/>
              </a:ext>
            </a:extLst>
          </p:cNvPr>
          <p:cNvSpPr txBox="1"/>
          <p:nvPr/>
        </p:nvSpPr>
        <p:spPr>
          <a:xfrm>
            <a:off x="639479" y="1614303"/>
            <a:ext cx="8292580" cy="2585323"/>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Galley schedules must match crew watches.</a:t>
            </a:r>
            <a:r>
              <a:rPr lang="en-GB" dirty="0">
                <a:latin typeface="Times New Roman" panose="02020603050405020304" pitchFamily="18" charset="0"/>
                <a:cs typeface="Times New Roman" panose="02020603050405020304" pitchFamily="18" charset="0"/>
              </a:rPr>
              <a:t> Meals need to be ready in line with duty rotations so that every crew member can eat before or after their shift.</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Organize work into prep, cooking, service, and cleaning stages.</a:t>
            </a:r>
            <a:r>
              <a:rPr lang="en-GB" dirty="0">
                <a:latin typeface="Times New Roman" panose="02020603050405020304" pitchFamily="18" charset="0"/>
                <a:cs typeface="Times New Roman" panose="02020603050405020304" pitchFamily="18" charset="0"/>
              </a:rPr>
              <a:t> Breaking tasks into clear phases keeps the workflow structured and avoids bottlenecks.</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Assign clear roles: prep cook, cooking supervisor, serving staff.</a:t>
            </a:r>
            <a:r>
              <a:rPr lang="en-GB" dirty="0">
                <a:latin typeface="Times New Roman" panose="02020603050405020304" pitchFamily="18" charset="0"/>
                <a:cs typeface="Times New Roman" panose="02020603050405020304" pitchFamily="18" charset="0"/>
              </a:rPr>
              <a:t> Delegating responsibilities ensures tasks are covered efficiently and reduces confusion during busy service.</a:t>
            </a: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Schedule </a:t>
            </a:r>
            <a:r>
              <a:rPr lang="en-GB" b="1" dirty="0" err="1">
                <a:latin typeface="Times New Roman" panose="02020603050405020304" pitchFamily="18" charset="0"/>
                <a:cs typeface="Times New Roman" panose="02020603050405020304" pitchFamily="18" charset="0"/>
              </a:rPr>
              <a:t>labor-intensive</a:t>
            </a:r>
            <a:r>
              <a:rPr lang="en-GB" b="1" dirty="0">
                <a:latin typeface="Times New Roman" panose="02020603050405020304" pitchFamily="18" charset="0"/>
                <a:cs typeface="Times New Roman" panose="02020603050405020304" pitchFamily="18" charset="0"/>
              </a:rPr>
              <a:t> prep (e.g., marinating) during off-peak hours.</a:t>
            </a:r>
            <a:r>
              <a:rPr lang="en-GB" dirty="0">
                <a:latin typeface="Times New Roman" panose="02020603050405020304" pitchFamily="18" charset="0"/>
                <a:cs typeface="Times New Roman" panose="02020603050405020304" pitchFamily="18" charset="0"/>
              </a:rPr>
              <a:t> Handling these jobs early lightens the load at peak times and speeds up final service.</a:t>
            </a:r>
          </a:p>
        </p:txBody>
      </p:sp>
      <p:grpSp>
        <p:nvGrpSpPr>
          <p:cNvPr id="3" name="Group 2">
            <a:extLst>
              <a:ext uri="{FF2B5EF4-FFF2-40B4-BE49-F238E27FC236}">
                <a16:creationId xmlns:a16="http://schemas.microsoft.com/office/drawing/2014/main" id="{48018C1A-6701-7A51-FC0A-4F3B2F3CBC9D}"/>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F54F309F-0824-F69F-9AF1-BCA94FA56F20}"/>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62FA5471-B6E4-A6B6-C4B1-FC2FB37D1408}"/>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2C437F7-6AFD-136A-200E-DA7696C5E95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D4AA6B2-89A8-C8A2-23E9-C64EE40B41F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EBCF61E2-9249-7771-F0AC-B476CE2B3B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EA2A8B4E-1BC4-8B93-CC14-1DABA0D17E30}"/>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EBDC1504-F77B-E0A7-FFE7-D10EB51E55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5377C12-408B-94F7-F38C-1B401D8BA288}"/>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21E4BE4-C380-3C81-373C-E9DAFFBC4BD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78C9985-5012-5F37-B946-198A2A0D044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0AB4AC8-E326-65CE-72CF-85A7A6E1A45F}"/>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02BF7AE-6CD1-4658-C7AD-8517D39C883D}"/>
              </a:ext>
            </a:extLst>
          </p:cNvPr>
          <p:cNvPicPr>
            <a:picLocks noChangeAspect="1"/>
          </p:cNvPicPr>
          <p:nvPr/>
        </p:nvPicPr>
        <p:blipFill>
          <a:blip r:embed="rId11"/>
          <a:stretch>
            <a:fillRect/>
          </a:stretch>
        </p:blipFill>
        <p:spPr>
          <a:xfrm>
            <a:off x="7704595" y="0"/>
            <a:ext cx="1227464" cy="1224789"/>
          </a:xfrm>
          <a:prstGeom prst="rect">
            <a:avLst/>
          </a:prstGeom>
        </p:spPr>
      </p:pic>
      <p:pic>
        <p:nvPicPr>
          <p:cNvPr id="2050" name="Picture 2" descr="Time Management and Punctuality Wisdom for Mariners - Indonesia Trusted  Ship Agenc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383" y="4292444"/>
            <a:ext cx="2603280" cy="160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6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F2EC-8433-764B-A5CC-68A6535BF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30FBC-8567-5C5F-DBF7-9A4ABAD66EAF}"/>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Tools for Efficiency</a:t>
            </a:r>
          </a:p>
        </p:txBody>
      </p:sp>
      <p:grpSp>
        <p:nvGrpSpPr>
          <p:cNvPr id="4" name="Group 3">
            <a:extLst>
              <a:ext uri="{FF2B5EF4-FFF2-40B4-BE49-F238E27FC236}">
                <a16:creationId xmlns:a16="http://schemas.microsoft.com/office/drawing/2014/main" id="{2BADF724-22C7-F91F-1FBD-17CB67E871AE}"/>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6C49DB81-AD06-D807-9657-A2EE0A010C9A}"/>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803F2A2-439B-6E0F-C9C8-7F1CCBE6B40E}"/>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BB407508-CF9D-2F67-D4A5-B780F89199A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F28EA110-2686-E0BF-FEC8-45A7836224C9}"/>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1714F7BF-9C44-C169-2438-A61B5A9B971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D2EDF08C-AF97-CA3A-4EA3-8808814D2DB3}"/>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EE4B4116-875F-5724-B0BE-5F9DBCE10D02}"/>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AB762558-62C4-F4EA-B8DC-55C52B203B3F}"/>
              </a:ext>
            </a:extLst>
          </p:cNvPr>
          <p:cNvSpPr txBox="1"/>
          <p:nvPr/>
        </p:nvSpPr>
        <p:spPr>
          <a:xfrm>
            <a:off x="639479" y="1614303"/>
            <a:ext cx="7628221" cy="3970318"/>
          </a:xfrm>
          <a:prstGeom prst="rect">
            <a:avLst/>
          </a:prstGeom>
          <a:noFill/>
        </p:spPr>
        <p:txBody>
          <a:bodyPr wrap="square" rtlCol="0">
            <a:spAutoFit/>
          </a:bodyPr>
          <a:lstStyle/>
          <a:p>
            <a:pPr>
              <a:buFont typeface="Arial" panose="020B0604020202020204" pitchFamily="34" charset="0"/>
              <a:buChar char="•"/>
            </a:pPr>
            <a:r>
              <a:rPr lang="en-GB" b="1" dirty="0">
                <a:latin typeface="+mj-lt"/>
              </a:rPr>
              <a:t>Checklists for prep, cooking, and cleaning.</a:t>
            </a:r>
            <a:r>
              <a:rPr lang="en-GB" dirty="0">
                <a:latin typeface="+mj-lt"/>
              </a:rPr>
              <a:t> Written lists make sure no task is forgotten and keep daily routines consistent.</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Visual aids: charts showing cut sizes, cooking times, portion guides.</a:t>
            </a:r>
            <a:r>
              <a:rPr lang="en-GB" dirty="0">
                <a:latin typeface="+mj-lt"/>
              </a:rPr>
              <a:t> Simple diagrams help standardize work and reduce mistakes, especially with new or less experienced crew.</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Digital timers: manage multiple dishes simultaneously.</a:t>
            </a:r>
            <a:r>
              <a:rPr lang="en-GB" dirty="0">
                <a:latin typeface="+mj-lt"/>
              </a:rPr>
              <a:t> Timers prevent overcooking, undercooking, or missed service times when several items are being prepared at once.</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Logs and records: prove compliance and improve workflow.</a:t>
            </a:r>
            <a:r>
              <a:rPr lang="en-GB" dirty="0">
                <a:latin typeface="+mj-lt"/>
              </a:rPr>
              <a:t> Written documentation shows adherence to safety standards and highlights areas for improvement over time.</a:t>
            </a:r>
          </a:p>
        </p:txBody>
      </p:sp>
      <p:grpSp>
        <p:nvGrpSpPr>
          <p:cNvPr id="3" name="Group 2">
            <a:extLst>
              <a:ext uri="{FF2B5EF4-FFF2-40B4-BE49-F238E27FC236}">
                <a16:creationId xmlns:a16="http://schemas.microsoft.com/office/drawing/2014/main" id="{C6493DE7-A49D-E9F3-FA1C-9F17337C94E9}"/>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C70AFA09-7240-FC38-957E-2C36CD4F8C16}"/>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8BA4DDC0-9543-27F4-396F-9FC93D0D8EDA}"/>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DB6A3E1D-7E31-1E53-9E42-2923D59B69E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5DBD92D9-3C55-5AA3-8DFF-E230507E7170}"/>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BC793268-F059-3BE2-89D8-5727EC38CC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A04E01B5-B77D-9DBC-51B1-A6AB4CBCC41F}"/>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9C10F89E-9B43-93BE-C125-A46F539555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A044B0F-76A5-BBBC-9458-14A6EBD92BC7}"/>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8BA3FBA-8BF7-96F3-79D0-377BF2E9428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456D6F9-CD5A-D276-39B7-E488FCEB456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DB7A611-6E35-8889-32BA-C0DE6BB585BB}"/>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5893CEF-B61E-00E8-99FD-13C69E0BBAE6}"/>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0818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538619" y="1614303"/>
            <a:ext cx="7729081" cy="3139321"/>
          </a:xfrm>
          <a:prstGeom prst="rect">
            <a:avLst/>
          </a:prstGeom>
          <a:noFill/>
        </p:spPr>
        <p:txBody>
          <a:bodyPr wrap="square" rtlCol="0">
            <a:spAutoFit/>
          </a:bodyPr>
          <a:lstStyle/>
          <a:p>
            <a:r>
              <a:rPr lang="en-US" dirty="0">
                <a:latin typeface="+mj-lt"/>
              </a:rPr>
              <a:t>By the end of this module, participants will be able to:</a:t>
            </a:r>
          </a:p>
          <a:p>
            <a:pPr>
              <a:buFont typeface="+mj-lt"/>
              <a:buAutoNum type="arabicPeriod"/>
            </a:pPr>
            <a:r>
              <a:rPr lang="en-US" b="1" dirty="0">
                <a:latin typeface="+mj-lt"/>
              </a:rPr>
              <a:t>Identify</a:t>
            </a:r>
            <a:r>
              <a:rPr lang="en-US" dirty="0">
                <a:latin typeface="+mj-lt"/>
              </a:rPr>
              <a:t> healthy ingredients that enhance the natural flavor of meals prepared at sea.</a:t>
            </a:r>
          </a:p>
          <a:p>
            <a:pPr>
              <a:buFont typeface="+mj-lt"/>
              <a:buAutoNum type="arabicPeriod"/>
            </a:pPr>
            <a:r>
              <a:rPr lang="en-US" b="1" dirty="0">
                <a:latin typeface="+mj-lt"/>
              </a:rPr>
              <a:t>Demonstrate</a:t>
            </a:r>
            <a:r>
              <a:rPr lang="en-US" dirty="0">
                <a:latin typeface="+mj-lt"/>
              </a:rPr>
              <a:t> effective use of herbs, spices, and seasonings to create balanced flavors without excess salt, sugar, or fat.</a:t>
            </a:r>
          </a:p>
          <a:p>
            <a:pPr>
              <a:buFont typeface="+mj-lt"/>
              <a:buAutoNum type="arabicPeriod"/>
            </a:pPr>
            <a:r>
              <a:rPr lang="en-US" b="1" dirty="0">
                <a:latin typeface="+mj-lt"/>
              </a:rPr>
              <a:t>Apply</a:t>
            </a:r>
            <a:r>
              <a:rPr lang="en-US" dirty="0">
                <a:latin typeface="+mj-lt"/>
              </a:rPr>
              <a:t> cooking methods such as steaming, grilling, and sautéing that preserve both nutrition and taste.</a:t>
            </a:r>
          </a:p>
          <a:p>
            <a:pPr>
              <a:buFont typeface="+mj-lt"/>
              <a:buAutoNum type="arabicPeriod"/>
            </a:pPr>
            <a:r>
              <a:rPr lang="en-US" b="1" dirty="0">
                <a:latin typeface="+mj-lt"/>
              </a:rPr>
              <a:t>Prepare</a:t>
            </a:r>
            <a:r>
              <a:rPr lang="en-US" dirty="0">
                <a:latin typeface="+mj-lt"/>
              </a:rPr>
              <a:t> nutritious, flavorful, and visually appealing meals suitable for maritime kitchens.</a:t>
            </a:r>
          </a:p>
          <a:p>
            <a:pPr>
              <a:buFont typeface="+mj-lt"/>
              <a:buAutoNum type="arabicPeriod"/>
            </a:pPr>
            <a:r>
              <a:rPr lang="en-US" b="1" dirty="0">
                <a:latin typeface="+mj-lt"/>
              </a:rPr>
              <a:t>Evaluate</a:t>
            </a:r>
            <a:r>
              <a:rPr lang="en-US" dirty="0">
                <a:latin typeface="+mj-lt"/>
              </a:rPr>
              <a:t> how cooking choices impact nutritional outcomes, crew morale, and performance at sea.</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40435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61583-7867-ECFE-0C1D-C8FF2D063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F3801-B836-E141-9372-1B829ACD9F93}"/>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Waste Reduction: Causes</a:t>
            </a:r>
          </a:p>
        </p:txBody>
      </p:sp>
      <p:grpSp>
        <p:nvGrpSpPr>
          <p:cNvPr id="4" name="Group 3">
            <a:extLst>
              <a:ext uri="{FF2B5EF4-FFF2-40B4-BE49-F238E27FC236}">
                <a16:creationId xmlns:a16="http://schemas.microsoft.com/office/drawing/2014/main" id="{E38EE3AF-29DB-21E4-6E6F-FE3E7BA7269E}"/>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88328160-DCD2-BB49-EF10-B913FBA09957}"/>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FB794B4D-0E7A-CCD1-7FE5-D341267AAD7C}"/>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CF6B6752-E430-58AC-6CF0-07673A723F3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A29EE7-8B1B-C741-F1A0-554CEDF26B77}"/>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FABEC95D-EBDD-A186-6467-3E564A725A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0857A110-BF8D-BE2E-F99F-45D4478D0907}"/>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081D3E1A-1AED-E467-D553-CC0E5604AD9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C5E27F50-DE29-BFED-6BD8-3D2350F35ABA}"/>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mj-lt"/>
              </a:rPr>
              <a:t>Overproduction from poor planning</a:t>
            </a:r>
            <a:r>
              <a:rPr lang="en-GB" dirty="0">
                <a:latin typeface="+mj-lt"/>
              </a:rPr>
              <a:t>: Preparing more food than the crew can realistically consume leads to unnecessary leftovers that often spoil.</a:t>
            </a:r>
          </a:p>
          <a:p>
            <a:endParaRPr lang="en-GB" dirty="0">
              <a:latin typeface="+mj-lt"/>
            </a:endParaRPr>
          </a:p>
          <a:p>
            <a:pPr>
              <a:buFont typeface="Arial" panose="020B0604020202020204" pitchFamily="34" charset="0"/>
              <a:buChar char="•"/>
            </a:pPr>
            <a:r>
              <a:rPr lang="en-GB" b="1" dirty="0">
                <a:latin typeface="+mj-lt"/>
              </a:rPr>
              <a:t>Spoilage due to expired stock or poor storage</a:t>
            </a:r>
            <a:r>
              <a:rPr lang="en-GB" dirty="0">
                <a:latin typeface="+mj-lt"/>
              </a:rPr>
              <a:t>: Without strict temperature control and FIFO rotation, provisions may expire before use, wasting valuable resources.</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By-products (bones, peelings) not reused</a:t>
            </a:r>
            <a:r>
              <a:rPr lang="en-GB" dirty="0">
                <a:latin typeface="+mj-lt"/>
              </a:rPr>
              <a:t>: Nutrient-rich trimmings often discarded could be turned into soups, stocks, or sauces if properly managed.</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Mismatched meals to cultural preferences</a:t>
            </a:r>
            <a:r>
              <a:rPr lang="en-GB" dirty="0">
                <a:latin typeface="+mj-lt"/>
              </a:rPr>
              <a:t>: When food does not meet crew tastes or religious restrictions, large amounts go uneaten, generating both waste and dissatisfaction.</a:t>
            </a:r>
          </a:p>
        </p:txBody>
      </p:sp>
      <p:grpSp>
        <p:nvGrpSpPr>
          <p:cNvPr id="3" name="Group 2">
            <a:extLst>
              <a:ext uri="{FF2B5EF4-FFF2-40B4-BE49-F238E27FC236}">
                <a16:creationId xmlns:a16="http://schemas.microsoft.com/office/drawing/2014/main" id="{12E6E9CB-411F-D809-2212-66C7A57E846E}"/>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0183D3EB-76B6-F55F-DC37-45516C595392}"/>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355BD31-77EE-F014-2668-CC7C84746E4B}"/>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D70C232-73F2-331F-5C88-5159776841E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0254DC1C-8411-C7C7-1E07-EB9B2B475EBB}"/>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85647966-F449-169F-7DD2-5794625F7A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E6414A45-A082-E4B3-C50E-4378D83CA0F7}"/>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CC6A31DE-F48C-088C-6CA9-4FA1B6E366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5E5459D-BF02-B1D6-1D65-7D0B714DFB4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E6192D-F2E8-639C-A720-9539FE03835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08643DD-43A8-5F2C-7F62-8D9547E1810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10D98E4-8127-2D00-BB98-599566643113}"/>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EEF4143-96E5-CDF2-7218-8BAAB74CF15B}"/>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39583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A307E-3413-6B35-EE66-C2812E9C7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9CDB8-F81A-7254-88BD-5CEB5E268325}"/>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Waste Reduction: Solutions</a:t>
            </a:r>
          </a:p>
        </p:txBody>
      </p:sp>
      <p:grpSp>
        <p:nvGrpSpPr>
          <p:cNvPr id="4" name="Group 3">
            <a:extLst>
              <a:ext uri="{FF2B5EF4-FFF2-40B4-BE49-F238E27FC236}">
                <a16:creationId xmlns:a16="http://schemas.microsoft.com/office/drawing/2014/main" id="{0B1F9F7F-EE9A-42BE-02A6-7F484128E52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7E62C84D-856D-CFDE-9274-B3AC65524832}"/>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1D796FD-F9E5-09D7-D75D-93002FF7942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E2D6B76F-308A-7F1A-3E19-0709AFB5819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55E719A3-CC23-2C14-7FC6-D11A0472E6D1}"/>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C79EC19-99B9-8EEA-2C6D-4CE18C282F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D6A0D073-5210-47C7-78BF-F876E06A42FC}"/>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56464663-B31F-7B20-32C9-74A9B1156AFD}"/>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68D2EAEC-9A29-24C9-9C91-FCA6CBAF927F}"/>
              </a:ext>
            </a:extLst>
          </p:cNvPr>
          <p:cNvSpPr txBox="1"/>
          <p:nvPr/>
        </p:nvSpPr>
        <p:spPr>
          <a:xfrm>
            <a:off x="639479" y="1614303"/>
            <a:ext cx="7628221" cy="3139321"/>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Plan menus realistically</a:t>
            </a:r>
            <a:r>
              <a:rPr lang="en-GB" dirty="0">
                <a:latin typeface="Times New Roman" panose="02020603050405020304" pitchFamily="18" charset="0"/>
                <a:cs typeface="Times New Roman" panose="02020603050405020304" pitchFamily="18" charset="0"/>
              </a:rPr>
              <a:t>: Match production with actual crew size, shift schedules, and known eating habits to avoid excess.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Train staff in FIFO stock rotation</a:t>
            </a:r>
            <a:r>
              <a:rPr lang="en-GB" dirty="0">
                <a:latin typeface="Times New Roman" panose="02020603050405020304" pitchFamily="18" charset="0"/>
                <a:cs typeface="Times New Roman" panose="02020603050405020304" pitchFamily="18" charset="0"/>
              </a:rPr>
              <a:t>: Use older provisions first to ensure items do not expire unused and reduce spoilage.</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Reuse trimmings safely</a:t>
            </a:r>
            <a:r>
              <a:rPr lang="en-GB" dirty="0">
                <a:latin typeface="Times New Roman" panose="02020603050405020304" pitchFamily="18" charset="0"/>
                <a:cs typeface="Times New Roman" panose="02020603050405020304" pitchFamily="18" charset="0"/>
              </a:rPr>
              <a:t>: Vegetable peelings, bread crusts, and meat bones can be repurposed into broths, sauces, or fillings, extending supplies.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Record waste daily</a:t>
            </a:r>
            <a:r>
              <a:rPr lang="en-GB" dirty="0">
                <a:latin typeface="Times New Roman" panose="02020603050405020304" pitchFamily="18" charset="0"/>
                <a:cs typeface="Times New Roman" panose="02020603050405020304" pitchFamily="18" charset="0"/>
              </a:rPr>
              <a:t>: Tracking waste provides data to identify recurring issues (e.g., dishes consistently uneaten) and helps refine menu planning.</a:t>
            </a:r>
          </a:p>
        </p:txBody>
      </p:sp>
      <p:grpSp>
        <p:nvGrpSpPr>
          <p:cNvPr id="3" name="Group 2">
            <a:extLst>
              <a:ext uri="{FF2B5EF4-FFF2-40B4-BE49-F238E27FC236}">
                <a16:creationId xmlns:a16="http://schemas.microsoft.com/office/drawing/2014/main" id="{B9200EE9-5035-3C2A-3BC8-57EA01F09F0C}"/>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6A49AB77-67D8-8CE6-CA4B-8BC2E98D6427}"/>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C0738E7D-C81F-8227-EE17-E9C48A78C5D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7954576B-49B3-E3CA-D3AF-E5C61EC5FA5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94743D39-B71D-995F-E651-584243540FAA}"/>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50AA803B-8A9C-242A-9ED8-F1E857F48D9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641571F8-5954-A456-B4E9-F52628D2B005}"/>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CA792CCF-BF97-15B6-07A7-82FAFD206A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B3555B8-4883-5889-74C3-433B4670C42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BB1BF6D-ABA8-690A-6A16-DC812E12AE65}"/>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0CB0696-6176-A139-1CBC-20DAF649DE1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6D1F051-2C0F-49F4-E2F0-86446B40CD4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1AB5A34-EDB6-3DE0-9871-96BC55D672FF}"/>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70049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B8A8-BEAA-B678-3551-EC76D8C25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51F39-1A09-F74F-9EF1-60CC11E8C187}"/>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Safety in Food Preparation</a:t>
            </a:r>
          </a:p>
        </p:txBody>
      </p:sp>
      <p:grpSp>
        <p:nvGrpSpPr>
          <p:cNvPr id="4" name="Group 3">
            <a:extLst>
              <a:ext uri="{FF2B5EF4-FFF2-40B4-BE49-F238E27FC236}">
                <a16:creationId xmlns:a16="http://schemas.microsoft.com/office/drawing/2014/main" id="{2465ABD8-C416-A4D4-2C88-394DF0C6BD0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61F9552-61B0-CDB3-5D1E-AEF4DAB73122}"/>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293800CA-4DD9-9AC7-F05E-A493F954CEE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865890A7-C8CB-FC89-9F82-515654D35B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7DDF764E-60F3-535F-FCE3-9B7FFE12A854}"/>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DFD1C5D-F7FC-1677-DC36-BAE6D96174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C63F388F-8334-C9A0-4B1F-8657A8E4B07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E355EF6-B2E2-02C3-06C8-8DE98403CC3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D08797EE-9D03-01FD-10E2-DAE1AAB125FD}"/>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Common risks: cuts, burns, slips, spills, equipment failure</a:t>
            </a:r>
            <a:r>
              <a:rPr lang="en-GB" dirty="0">
                <a:latin typeface="Times New Roman" panose="02020603050405020304" pitchFamily="18" charset="0"/>
                <a:cs typeface="Times New Roman" panose="02020603050405020304" pitchFamily="18" charset="0"/>
              </a:rPr>
              <a:t>: Galley staff face constant hazards due to sharp tools, hot surfaces, wet floors, and moving equipment in rough seas.</a:t>
            </a:r>
          </a:p>
          <a:p>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Prevention with protective measures</a:t>
            </a:r>
            <a:r>
              <a:rPr lang="en-GB" dirty="0">
                <a:latin typeface="Times New Roman" panose="02020603050405020304" pitchFamily="18" charset="0"/>
                <a:cs typeface="Times New Roman" panose="02020603050405020304" pitchFamily="18" charset="0"/>
              </a:rPr>
              <a:t>: Non-slip mats, proper footwear, and heat-resistant gloves reduce common injuries significantly.</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Clear communication during tasks</a:t>
            </a:r>
            <a:r>
              <a:rPr lang="en-GB" dirty="0">
                <a:latin typeface="Times New Roman" panose="02020603050405020304" pitchFamily="18" charset="0"/>
                <a:cs typeface="Times New Roman" panose="02020603050405020304" pitchFamily="18" charset="0"/>
              </a:rPr>
              <a:t>: Announcing “hot pan behind” or “knife in use” in confined spaces prevents accidents.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Safety drills in rough seas</a:t>
            </a:r>
            <a:r>
              <a:rPr lang="en-GB" dirty="0">
                <a:latin typeface="Times New Roman" panose="02020603050405020304" pitchFamily="18" charset="0"/>
                <a:cs typeface="Times New Roman" panose="02020603050405020304" pitchFamily="18" charset="0"/>
              </a:rPr>
              <a:t>: Practicing galley operations during simulated ship motion prepares crews to secure equipment and adapt safely under real conditions.</a:t>
            </a:r>
          </a:p>
        </p:txBody>
      </p:sp>
      <p:grpSp>
        <p:nvGrpSpPr>
          <p:cNvPr id="3" name="Group 2">
            <a:extLst>
              <a:ext uri="{FF2B5EF4-FFF2-40B4-BE49-F238E27FC236}">
                <a16:creationId xmlns:a16="http://schemas.microsoft.com/office/drawing/2014/main" id="{9235D9E1-B4FF-BE06-782D-C82ACA02E7B3}"/>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8B7E7F3F-4859-9281-67C9-675A4F145D3F}"/>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46ED5703-0ABE-863F-35CC-76307DF60D7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5A3A2877-9DB9-16C6-290C-40FB606116F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9D54F83-C4D2-2468-D419-EA181D885A82}"/>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4972CE25-45B6-9804-1CD4-ABA4231730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37DD4C30-C7E1-2D77-AC43-A9C0D5F5D533}"/>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ADA8562A-D6CB-BAEC-BAB9-C1B3E78D69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113278-2F72-BF62-1979-A7BFC4F04B1D}"/>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929E17C-D2A1-67C6-A027-64AEFB8718D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34A66BB-B6BE-A57F-7A6A-72EA8B83EBB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735BB41-461A-15A4-C826-04DBE0E355EF}"/>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195356A-21FA-80FD-014B-A7E6CF0BBB7A}"/>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72329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1098-3C28-64E5-E529-70B6A6A6D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1E96B-A318-74F4-0335-3B63E7BC03FC}"/>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Cultural &amp; Crew Considerations</a:t>
            </a:r>
          </a:p>
        </p:txBody>
      </p:sp>
      <p:grpSp>
        <p:nvGrpSpPr>
          <p:cNvPr id="4" name="Group 3">
            <a:extLst>
              <a:ext uri="{FF2B5EF4-FFF2-40B4-BE49-F238E27FC236}">
                <a16:creationId xmlns:a16="http://schemas.microsoft.com/office/drawing/2014/main" id="{B024DA28-9E7C-5768-1F73-446352116921}"/>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799A14A-9E22-E0E5-2537-779D048ED3D5}"/>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B0D0EB89-2A90-9BD6-3E64-BF920BF4E06A}"/>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B6D8A8E5-6F67-B21F-ABA3-712FCFE2B91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89544A5-5157-DE00-6DB6-AC0EB1254787}"/>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F871D82D-AA45-D036-BA27-2D137EE1D1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EA20E1D4-9EFD-3113-5739-86BDD06C2DDA}"/>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40B51737-61F1-AB92-0C48-709C69EC0288}"/>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CE9DDCC9-5EA0-57F6-5697-D94ED952364D}"/>
              </a:ext>
            </a:extLst>
          </p:cNvPr>
          <p:cNvSpPr txBox="1"/>
          <p:nvPr/>
        </p:nvSpPr>
        <p:spPr>
          <a:xfrm>
            <a:off x="639479" y="1614303"/>
            <a:ext cx="7628221" cy="3416320"/>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Crews are multicultural</a:t>
            </a:r>
            <a:r>
              <a:rPr lang="en-GB" dirty="0">
                <a:latin typeface="Times New Roman" panose="02020603050405020304" pitchFamily="18" charset="0"/>
                <a:cs typeface="Times New Roman" panose="02020603050405020304" pitchFamily="18" charset="0"/>
              </a:rPr>
              <a:t>: Catering must account for diverse backgrounds to maintain inclusivity and respect.</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Respect dietary restrictions</a:t>
            </a:r>
            <a:r>
              <a:rPr lang="en-GB" dirty="0">
                <a:latin typeface="Times New Roman" panose="02020603050405020304" pitchFamily="18" charset="0"/>
                <a:cs typeface="Times New Roman" panose="02020603050405020304" pitchFamily="18" charset="0"/>
              </a:rPr>
              <a:t>: Provide halal, kosher, vegetarian, or allergy-friendly options to ensure all crew can eat safely.</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Flexible recipes and substitutions</a:t>
            </a:r>
            <a:r>
              <a:rPr lang="en-GB" dirty="0">
                <a:latin typeface="Times New Roman" panose="02020603050405020304" pitchFamily="18" charset="0"/>
                <a:cs typeface="Times New Roman" panose="02020603050405020304" pitchFamily="18" charset="0"/>
              </a:rPr>
              <a:t>: Design meals that can adapt with ingredient swaps (e.g., chicken replaced with legumes for vegetarians).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Cultural respect reduces waste</a:t>
            </a:r>
            <a:r>
              <a:rPr lang="en-GB" dirty="0">
                <a:latin typeface="Times New Roman" panose="02020603050405020304" pitchFamily="18" charset="0"/>
                <a:cs typeface="Times New Roman" panose="02020603050405020304" pitchFamily="18" charset="0"/>
              </a:rPr>
              <a:t>: When meals reflect crew preferences, food is eaten with satisfaction instead of discarded, improving morale and reducing conflict.</a:t>
            </a:r>
          </a:p>
        </p:txBody>
      </p:sp>
      <p:grpSp>
        <p:nvGrpSpPr>
          <p:cNvPr id="3" name="Group 2">
            <a:extLst>
              <a:ext uri="{FF2B5EF4-FFF2-40B4-BE49-F238E27FC236}">
                <a16:creationId xmlns:a16="http://schemas.microsoft.com/office/drawing/2014/main" id="{0921B379-DFC8-FB2A-6B53-A3A0594D6031}"/>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825EEC88-7CA6-0878-0E56-A2969DE571C8}"/>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FF6632A0-301F-F206-CB97-B690FDB063D8}"/>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823230C9-D06C-1105-0322-88A76E29520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A9E2A494-A3FB-47F8-F90A-C4B0F8C42B73}"/>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4E45BCEC-C0E4-EA37-3EDE-77E885D8FC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F4567D7B-2373-4CA4-DF8B-7AEF74F7AF9F}"/>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F0A3B0E5-4CC1-DBD2-01B5-D1F6B6AAC3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F2014B9-8E1A-A56A-8C85-CE50C7FC8BF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AEFB8C9-BEF1-19E0-A37D-81AA70AAB78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D8C0D50-58F3-9A49-2C23-6DEBD624A3F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F652B06-F6CB-3EFC-8E41-D14092D05E2B}"/>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2BEA7EF-1FD9-53F1-F130-BAF63130452A}"/>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92606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D98A-F212-8C0A-D3CB-26D2FEE35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4814A-26CB-5906-60FF-E0A8E67BEF34}"/>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Conclusion &amp; Takeaways</a:t>
            </a:r>
          </a:p>
        </p:txBody>
      </p:sp>
      <p:grpSp>
        <p:nvGrpSpPr>
          <p:cNvPr id="4" name="Group 3">
            <a:extLst>
              <a:ext uri="{FF2B5EF4-FFF2-40B4-BE49-F238E27FC236}">
                <a16:creationId xmlns:a16="http://schemas.microsoft.com/office/drawing/2014/main" id="{C102A5DA-4E07-9E78-B8BA-A3074F34BFB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4650F9A3-E3B5-BEDD-C570-EAC16239AE6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76F9F1CA-A4B7-7082-3D2C-260B6C4B3466}"/>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C0CF1FE-02D9-8656-F35C-087E1862051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F2019AE-B402-5237-2353-2A597AB7145C}"/>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434BE3FB-6CD3-0A25-46DD-9609CAEA89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7AE43D07-9A4A-D98F-7E82-24A35B7772CA}"/>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FE9D4E7-ED56-3507-F537-C09AF39C6D07}"/>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E8114249-5776-816C-D0D5-BE9EE5591E63}"/>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mj-lt"/>
              </a:rPr>
              <a:t>Efficiency balances multiple priorities</a:t>
            </a:r>
            <a:r>
              <a:rPr lang="en-GB" dirty="0">
                <a:latin typeface="+mj-lt"/>
              </a:rPr>
              <a:t>: Galley operations must integrate safety, productivity, nutrition, and morale.</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Core practices drive results</a:t>
            </a:r>
            <a:r>
              <a:rPr lang="en-GB" dirty="0">
                <a:latin typeface="+mj-lt"/>
              </a:rPr>
              <a:t>: Knife skills, mise </a:t>
            </a:r>
            <a:r>
              <a:rPr lang="en-GB" dirty="0" err="1">
                <a:latin typeface="+mj-lt"/>
              </a:rPr>
              <a:t>en</a:t>
            </a:r>
            <a:r>
              <a:rPr lang="en-GB" dirty="0">
                <a:latin typeface="+mj-lt"/>
              </a:rPr>
              <a:t> place, batch cooking, portion control, and equipment maintenance are essential foundations of maritime catering.</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Waste reduction and safety protocols protect health</a:t>
            </a:r>
            <a:r>
              <a:rPr lang="en-GB" dirty="0">
                <a:latin typeface="+mj-lt"/>
              </a:rPr>
              <a:t>: Systems like FIFO, hygiene routines, and safety drills extend provisions and safeguard the crew.</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A disciplined galley supports ship readiness</a:t>
            </a:r>
            <a:r>
              <a:rPr lang="en-GB" dirty="0">
                <a:latin typeface="+mj-lt"/>
              </a:rPr>
              <a:t>: An organized, efficient galley not only produces healthier, happier crews but also strengthens the vessel’s overall operational safety and success.</a:t>
            </a:r>
          </a:p>
        </p:txBody>
      </p:sp>
      <p:grpSp>
        <p:nvGrpSpPr>
          <p:cNvPr id="3" name="Group 2">
            <a:extLst>
              <a:ext uri="{FF2B5EF4-FFF2-40B4-BE49-F238E27FC236}">
                <a16:creationId xmlns:a16="http://schemas.microsoft.com/office/drawing/2014/main" id="{CEA4E4D5-F2B4-D142-CB7B-97148015C53B}"/>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D86971F9-A923-90BF-DB7E-B9E71C84EE50}"/>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D1F89A6-9943-9220-0FEB-2B0A61EECE3F}"/>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EBA22E3-D5F2-5A40-8041-3C37CF74AAA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84A40FA8-8F50-6F9F-A0F3-86DF4749A471}"/>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CE04A2C4-5877-217A-55AD-3067D74CCF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AE054254-ADB2-4A03-BA2D-62E623880E4D}"/>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584F1AA3-E5B6-F430-7A68-58E725F6DB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280D953-05EA-C223-4AAC-3E9C69086E02}"/>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CD7EF61-F824-9DC1-C5F6-99E5DA15C623}"/>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13F1502-E52A-709D-A0A2-2099B096C2B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AA25B85-B599-58DA-AD80-CFC2876412B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7090545-9828-7198-3966-9B592091E947}"/>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4732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37FDC-D612-B1F9-B0AA-0323421D6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A8A91-0B71-A58D-3162-C6B8AD815533}"/>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Conclusion &amp; Takeaways</a:t>
            </a:r>
          </a:p>
        </p:txBody>
      </p:sp>
      <p:grpSp>
        <p:nvGrpSpPr>
          <p:cNvPr id="4" name="Group 3">
            <a:extLst>
              <a:ext uri="{FF2B5EF4-FFF2-40B4-BE49-F238E27FC236}">
                <a16:creationId xmlns:a16="http://schemas.microsoft.com/office/drawing/2014/main" id="{C7C754B7-5EA1-6648-A8AC-A7A42E158D6C}"/>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A826FC83-9CAC-D756-7885-57D755E05B9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A9FFEFA5-C141-D5AF-38D4-75C374FBDB52}"/>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F599AC63-B2DC-3A7D-5571-E488A67D285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D6E1FAF-D361-B7D1-8950-F3EF76FE3EB7}"/>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092B1AA-C4DB-6A5A-9FFC-10F2AC2D7B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E22120C1-1972-3620-C2D6-C6C4263E343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95EA9345-AE7D-64CC-B275-09480182A3C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8C01971C-57E7-04D9-CCE8-40E5A78369F0}"/>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mj-lt"/>
              </a:rPr>
              <a:t>Efficiency balances multiple priorities</a:t>
            </a:r>
            <a:r>
              <a:rPr lang="en-GB" dirty="0">
                <a:latin typeface="+mj-lt"/>
              </a:rPr>
              <a:t>: Galley operations must integrate safety, productivity, nutrition, and morale.</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Core practices drive results</a:t>
            </a:r>
            <a:r>
              <a:rPr lang="en-GB" dirty="0">
                <a:latin typeface="+mj-lt"/>
              </a:rPr>
              <a:t>: Knife skills, mise </a:t>
            </a:r>
            <a:r>
              <a:rPr lang="en-GB" dirty="0" err="1">
                <a:latin typeface="+mj-lt"/>
              </a:rPr>
              <a:t>en</a:t>
            </a:r>
            <a:r>
              <a:rPr lang="en-GB" dirty="0">
                <a:latin typeface="+mj-lt"/>
              </a:rPr>
              <a:t> place, batch cooking, portion control, and equipment maintenance are essential foundations of maritime catering.</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Waste reduction and safety protocols protect health</a:t>
            </a:r>
            <a:r>
              <a:rPr lang="en-GB" dirty="0">
                <a:latin typeface="+mj-lt"/>
              </a:rPr>
              <a:t>: Systems like FIFO, hygiene routines, and safety drills extend provisions and safeguard the crew.</a:t>
            </a:r>
          </a:p>
          <a:p>
            <a:pPr>
              <a:buFont typeface="Arial" panose="020B0604020202020204" pitchFamily="34" charset="0"/>
              <a:buChar char="•"/>
            </a:pPr>
            <a:endParaRPr lang="en-GB" dirty="0">
              <a:latin typeface="+mj-lt"/>
            </a:endParaRPr>
          </a:p>
          <a:p>
            <a:pPr>
              <a:buFont typeface="Arial" panose="020B0604020202020204" pitchFamily="34" charset="0"/>
              <a:buChar char="•"/>
            </a:pPr>
            <a:r>
              <a:rPr lang="en-GB" b="1" dirty="0">
                <a:latin typeface="+mj-lt"/>
              </a:rPr>
              <a:t>A disciplined galley supports ship readiness</a:t>
            </a:r>
            <a:r>
              <a:rPr lang="en-GB" dirty="0">
                <a:latin typeface="+mj-lt"/>
              </a:rPr>
              <a:t>: An organized, efficient galley not only produces healthier, happier crews but also strengthens the vessel’s overall operational safety and success.</a:t>
            </a:r>
          </a:p>
        </p:txBody>
      </p:sp>
      <p:grpSp>
        <p:nvGrpSpPr>
          <p:cNvPr id="3" name="Group 2">
            <a:extLst>
              <a:ext uri="{FF2B5EF4-FFF2-40B4-BE49-F238E27FC236}">
                <a16:creationId xmlns:a16="http://schemas.microsoft.com/office/drawing/2014/main" id="{21558E0C-EF5F-10C0-84FC-F02C94B1ECEF}"/>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23350E70-AFAD-7612-BE50-8BA96E2D618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740530A-35DB-B3AB-DDB3-6A13A10913FD}"/>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CECEFAB2-714F-D867-2B80-97F4276FADA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F87F9F7-7B9B-7254-EBA1-D22231061AEC}"/>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741F846E-6CC1-9C1E-DCC4-F9AA52B2A3E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4821D547-C327-A647-2103-78A4A0698B32}"/>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96806E07-2819-1AD6-3AC1-82E84FC8FF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0589BDE-9298-C435-2097-24E44A10CC0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DA45DF6-64BA-130B-9D62-AFBB4ECD6C55}"/>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481082F-E8B3-1B67-6441-239D2EB4434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23DEE3D-5483-BA15-834A-F7FBB2897D0D}"/>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8FF2B18-1645-07BD-1677-2E1CF8BF91EB}"/>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5549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E741-F579-8CCB-4B52-5856ADB99D1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A71255D-5301-66B1-6E8D-EC2C4BFDF65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87E037E-FEAD-FE4C-C57E-E8B3DA9DDA1F}"/>
              </a:ext>
            </a:extLst>
          </p:cNvPr>
          <p:cNvSpPr>
            <a:spLocks noGrp="1"/>
          </p:cNvSpPr>
          <p:nvPr>
            <p:ph type="title"/>
          </p:nvPr>
        </p:nvSpPr>
        <p:spPr>
          <a:xfrm>
            <a:off x="592187" y="917262"/>
            <a:ext cx="7851471" cy="579268"/>
          </a:xfrm>
        </p:spPr>
        <p:txBody>
          <a:bodyPr>
            <a:noAutofit/>
          </a:bodyPr>
          <a:lstStyle/>
          <a:p>
            <a:pPr lvl="0" algn="just">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References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D827D96-0EB9-5990-8ACA-CB5153A853A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47EF7CB-3D22-0784-B31D-9AEE9842635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27CC92A-7E28-B2B3-4B8D-99235BF1AE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BE4438B-49EA-74D5-01C0-E75D33CE35CC}"/>
              </a:ext>
            </a:extLst>
          </p:cNvPr>
          <p:cNvSpPr txBox="1"/>
          <p:nvPr/>
        </p:nvSpPr>
        <p:spPr>
          <a:xfrm>
            <a:off x="326853" y="1378296"/>
            <a:ext cx="8605206" cy="4886338"/>
          </a:xfrm>
          <a:prstGeom prst="rect">
            <a:avLst/>
          </a:prstGeom>
          <a:noFill/>
        </p:spPr>
        <p:txBody>
          <a:bodyPr wrap="square" rtlCol="0">
            <a:spAutoFit/>
          </a:bodyPr>
          <a:lstStyle/>
          <a:p>
            <a:pPr marL="342900" lvl="0" indent="-342900" algn="just">
              <a:lnSpc>
                <a:spcPct val="150000"/>
              </a:lnSpc>
              <a:spcAft>
                <a:spcPts val="0"/>
              </a:spcAft>
              <a:buFont typeface="Symbol" panose="05050102010706020507" pitchFamily="18" charset="2"/>
              <a:buChar char=""/>
              <a:tabLst>
                <a:tab pos="457200" algn="l"/>
              </a:tabLst>
            </a:pPr>
            <a:r>
              <a:rPr lang="en-US" sz="1100" dirty="0" err="1">
                <a:latin typeface="Times New Roman" panose="02020603050405020304" pitchFamily="18" charset="0"/>
                <a:ea typeface="Times New Roman" panose="02020603050405020304" pitchFamily="18" charset="0"/>
              </a:rPr>
              <a:t>Baygi</a:t>
            </a:r>
            <a:r>
              <a:rPr lang="en-US" sz="1100" dirty="0">
                <a:latin typeface="Times New Roman" panose="02020603050405020304" pitchFamily="18" charset="0"/>
                <a:ea typeface="Times New Roman" panose="02020603050405020304" pitchFamily="18" charset="0"/>
              </a:rPr>
              <a:t>, F., </a:t>
            </a:r>
            <a:r>
              <a:rPr lang="en-US" sz="1100" dirty="0" err="1">
                <a:latin typeface="Times New Roman" panose="02020603050405020304" pitchFamily="18" charset="0"/>
                <a:ea typeface="Times New Roman" panose="02020603050405020304" pitchFamily="18" charset="0"/>
              </a:rPr>
              <a:t>Djalalinia</a:t>
            </a:r>
            <a:r>
              <a:rPr lang="en-US" sz="1100" dirty="0">
                <a:latin typeface="Times New Roman" panose="02020603050405020304" pitchFamily="18" charset="0"/>
                <a:ea typeface="Times New Roman" panose="02020603050405020304" pitchFamily="18" charset="0"/>
              </a:rPr>
              <a:t>, S., </a:t>
            </a:r>
            <a:r>
              <a:rPr lang="en-US" sz="1100" dirty="0" err="1">
                <a:latin typeface="Times New Roman" panose="02020603050405020304" pitchFamily="18" charset="0"/>
                <a:ea typeface="Times New Roman" panose="02020603050405020304" pitchFamily="18" charset="0"/>
              </a:rPr>
              <a:t>Qorbani</a:t>
            </a:r>
            <a:r>
              <a:rPr lang="en-US" sz="1100" dirty="0">
                <a:latin typeface="Times New Roman" panose="02020603050405020304" pitchFamily="18" charset="0"/>
                <a:ea typeface="Times New Roman" panose="02020603050405020304" pitchFamily="18" charset="0"/>
              </a:rPr>
              <a:t>, M., </a:t>
            </a:r>
            <a:r>
              <a:rPr lang="en-US" sz="1100" dirty="0" err="1">
                <a:latin typeface="Times New Roman" panose="02020603050405020304" pitchFamily="18" charset="0"/>
                <a:ea typeface="Times New Roman" panose="02020603050405020304" pitchFamily="18" charset="0"/>
              </a:rPr>
              <a:t>Asayesh</a:t>
            </a:r>
            <a:r>
              <a:rPr lang="en-US" sz="1100" dirty="0">
                <a:latin typeface="Times New Roman" panose="02020603050405020304" pitchFamily="18" charset="0"/>
                <a:ea typeface="Times New Roman" panose="02020603050405020304" pitchFamily="18" charset="0"/>
              </a:rPr>
              <a:t>, H., </a:t>
            </a:r>
            <a:r>
              <a:rPr lang="en-US" sz="1100" dirty="0" err="1">
                <a:latin typeface="Times New Roman" panose="02020603050405020304" pitchFamily="18" charset="0"/>
                <a:ea typeface="Times New Roman" panose="02020603050405020304" pitchFamily="18" charset="0"/>
              </a:rPr>
              <a:t>Mansourian</a:t>
            </a:r>
            <a:r>
              <a:rPr lang="en-US" sz="1100" dirty="0">
                <a:latin typeface="Times New Roman" panose="02020603050405020304" pitchFamily="18" charset="0"/>
                <a:ea typeface="Times New Roman" panose="02020603050405020304" pitchFamily="18" charset="0"/>
              </a:rPr>
              <a:t>, M., &amp; </a:t>
            </a:r>
            <a:r>
              <a:rPr lang="en-US" sz="1100" dirty="0" err="1">
                <a:latin typeface="Times New Roman" panose="02020603050405020304" pitchFamily="18" charset="0"/>
                <a:ea typeface="Times New Roman" panose="02020603050405020304" pitchFamily="18" charset="0"/>
              </a:rPr>
              <a:t>Aghaei</a:t>
            </a:r>
            <a:r>
              <a:rPr lang="en-US" sz="1100" dirty="0">
                <a:latin typeface="Times New Roman" panose="02020603050405020304" pitchFamily="18" charset="0"/>
                <a:ea typeface="Times New Roman" panose="02020603050405020304" pitchFamily="18" charset="0"/>
              </a:rPr>
              <a:t>, A. (2021). </a:t>
            </a:r>
            <a:r>
              <a:rPr lang="en-US" sz="1100" i="1" dirty="0">
                <a:latin typeface="Times New Roman" panose="02020603050405020304" pitchFamily="18" charset="0"/>
                <a:ea typeface="Times New Roman" panose="02020603050405020304" pitchFamily="18" charset="0"/>
              </a:rPr>
              <a:t>Global overview of dietary outcomes and dietary intake assessment methods in maritime settings: A systematic review.</a:t>
            </a:r>
            <a:r>
              <a:rPr lang="en-US" sz="1100" dirty="0">
                <a:latin typeface="Times New Roman" panose="02020603050405020304" pitchFamily="18" charset="0"/>
                <a:ea typeface="Times New Roman" panose="02020603050405020304" pitchFamily="18" charset="0"/>
              </a:rPr>
              <a:t> BMC Public Health, 21(1), 1579. https://doi.org/10.1186/s12889-021-11593-z</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rPr>
              <a:t>Boutros, B. A. S., </a:t>
            </a:r>
            <a:r>
              <a:rPr lang="en-US" sz="1100" dirty="0" err="1">
                <a:latin typeface="Times New Roman" panose="02020603050405020304" pitchFamily="18" charset="0"/>
                <a:ea typeface="Times New Roman" panose="02020603050405020304" pitchFamily="18" charset="0"/>
              </a:rPr>
              <a:t>Hewedi</a:t>
            </a:r>
            <a:r>
              <a:rPr lang="en-US" sz="1100" dirty="0">
                <a:latin typeface="Times New Roman" panose="02020603050405020304" pitchFamily="18" charset="0"/>
                <a:ea typeface="Times New Roman" panose="02020603050405020304" pitchFamily="18" charset="0"/>
              </a:rPr>
              <a:t>, M. M., Roberts, K. R., &amp; </a:t>
            </a:r>
            <a:r>
              <a:rPr lang="en-US" sz="1100" dirty="0" err="1">
                <a:latin typeface="Times New Roman" panose="02020603050405020304" pitchFamily="18" charset="0"/>
                <a:ea typeface="Times New Roman" panose="02020603050405020304" pitchFamily="18" charset="0"/>
              </a:rPr>
              <a:t>Megahid</a:t>
            </a:r>
            <a:r>
              <a:rPr lang="en-US" sz="1100" dirty="0">
                <a:latin typeface="Times New Roman" panose="02020603050405020304" pitchFamily="18" charset="0"/>
                <a:ea typeface="Times New Roman" panose="02020603050405020304" pitchFamily="18" charset="0"/>
              </a:rPr>
              <a:t>, F. (2014). </a:t>
            </a:r>
            <a:r>
              <a:rPr lang="en-US" sz="1100" i="1" dirty="0">
                <a:latin typeface="Times New Roman" panose="02020603050405020304" pitchFamily="18" charset="0"/>
                <a:ea typeface="Times New Roman" panose="02020603050405020304" pitchFamily="18" charset="0"/>
              </a:rPr>
              <a:t>Food safety traceability systems in the maritime catering logistics.</a:t>
            </a:r>
            <a:r>
              <a:rPr lang="en-US" sz="1100" dirty="0">
                <a:latin typeface="Times New Roman" panose="02020603050405020304" pitchFamily="18" charset="0"/>
                <a:ea typeface="Times New Roman" panose="02020603050405020304" pitchFamily="18" charset="0"/>
              </a:rPr>
              <a:t> Food and Nutrition Sciences, 5(15), 1447–1455. https://doi.org/10.4236/fns.2014.515158</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err="1">
                <a:latin typeface="Times New Roman" panose="02020603050405020304" pitchFamily="18" charset="0"/>
                <a:ea typeface="Times New Roman" panose="02020603050405020304" pitchFamily="18" charset="0"/>
              </a:rPr>
              <a:t>Grappasonni</a:t>
            </a:r>
            <a:r>
              <a:rPr lang="en-US" sz="1100" dirty="0">
                <a:latin typeface="Times New Roman" panose="02020603050405020304" pitchFamily="18" charset="0"/>
                <a:ea typeface="Times New Roman" panose="02020603050405020304" pitchFamily="18" charset="0"/>
              </a:rPr>
              <a:t>, I., </a:t>
            </a:r>
            <a:r>
              <a:rPr lang="en-US" sz="1100" dirty="0" err="1">
                <a:latin typeface="Times New Roman" panose="02020603050405020304" pitchFamily="18" charset="0"/>
                <a:ea typeface="Times New Roman" panose="02020603050405020304" pitchFamily="18" charset="0"/>
              </a:rPr>
              <a:t>Petrelli</a:t>
            </a:r>
            <a:r>
              <a:rPr lang="en-US" sz="1100" dirty="0">
                <a:latin typeface="Times New Roman" panose="02020603050405020304" pitchFamily="18" charset="0"/>
                <a:ea typeface="Times New Roman" panose="02020603050405020304" pitchFamily="18" charset="0"/>
              </a:rPr>
              <a:t>, F., </a:t>
            </a:r>
            <a:r>
              <a:rPr lang="en-US" sz="1100" dirty="0" err="1">
                <a:latin typeface="Times New Roman" panose="02020603050405020304" pitchFamily="18" charset="0"/>
                <a:ea typeface="Times New Roman" panose="02020603050405020304" pitchFamily="18" charset="0"/>
              </a:rPr>
              <a:t>Scuri</a:t>
            </a:r>
            <a:r>
              <a:rPr lang="en-US" sz="1100" dirty="0">
                <a:latin typeface="Times New Roman" panose="02020603050405020304" pitchFamily="18" charset="0"/>
                <a:ea typeface="Times New Roman" panose="02020603050405020304" pitchFamily="18" charset="0"/>
              </a:rPr>
              <a:t>, S., Mahdi, S. S., &amp; </a:t>
            </a:r>
            <a:r>
              <a:rPr lang="en-US" sz="1100" dirty="0" err="1">
                <a:latin typeface="Times New Roman" panose="02020603050405020304" pitchFamily="18" charset="0"/>
                <a:ea typeface="Times New Roman" panose="02020603050405020304" pitchFamily="18" charset="0"/>
              </a:rPr>
              <a:t>Kracmarova</a:t>
            </a:r>
            <a:r>
              <a:rPr lang="en-US" sz="1100" dirty="0">
                <a:latin typeface="Times New Roman" panose="02020603050405020304" pitchFamily="18" charset="0"/>
                <a:ea typeface="Times New Roman" panose="02020603050405020304" pitchFamily="18" charset="0"/>
              </a:rPr>
              <a:t>, L. (2013). </a:t>
            </a:r>
            <a:r>
              <a:rPr lang="en-US" sz="1100" i="1" dirty="0">
                <a:latin typeface="Times New Roman" panose="02020603050405020304" pitchFamily="18" charset="0"/>
                <a:ea typeface="Times New Roman" panose="02020603050405020304" pitchFamily="18" charset="0"/>
              </a:rPr>
              <a:t>Knowledge and attitudes on food hygiene among ship’s catering staff: Results from an international survey.</a:t>
            </a:r>
            <a:r>
              <a:rPr lang="en-US" sz="1100" dirty="0">
                <a:latin typeface="Times New Roman" panose="02020603050405020304" pitchFamily="18" charset="0"/>
                <a:ea typeface="Times New Roman" panose="02020603050405020304" pitchFamily="18" charset="0"/>
              </a:rPr>
              <a:t> International Maritime Health, 64(4), 199–204. https://doi.org/10.5603/IMH.2013.0038</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rPr>
              <a:t>International </a:t>
            </a:r>
            <a:r>
              <a:rPr lang="en-US" sz="1100" dirty="0" err="1">
                <a:latin typeface="Times New Roman" panose="02020603050405020304" pitchFamily="18" charset="0"/>
                <a:ea typeface="Times New Roman" panose="02020603050405020304" pitchFamily="18" charset="0"/>
              </a:rPr>
              <a:t>Labour</a:t>
            </a:r>
            <a:r>
              <a:rPr lang="en-US" sz="1100" dirty="0">
                <a:latin typeface="Times New Roman" panose="02020603050405020304" pitchFamily="18" charset="0"/>
                <a:ea typeface="Times New Roman" panose="02020603050405020304" pitchFamily="18" charset="0"/>
              </a:rPr>
              <a:t> Organization (ILO). (2006). </a:t>
            </a:r>
            <a:r>
              <a:rPr lang="en-US" sz="1100" i="1" dirty="0">
                <a:latin typeface="Times New Roman" panose="02020603050405020304" pitchFamily="18" charset="0"/>
                <a:ea typeface="Times New Roman" panose="02020603050405020304" pitchFamily="18" charset="0"/>
              </a:rPr>
              <a:t>Maritime </a:t>
            </a:r>
            <a:r>
              <a:rPr lang="en-US" sz="1100" i="1" dirty="0" err="1">
                <a:latin typeface="Times New Roman" panose="02020603050405020304" pitchFamily="18" charset="0"/>
                <a:ea typeface="Times New Roman" panose="02020603050405020304" pitchFamily="18" charset="0"/>
              </a:rPr>
              <a:t>Labour</a:t>
            </a:r>
            <a:r>
              <a:rPr lang="en-US" sz="1100" i="1" dirty="0">
                <a:latin typeface="Times New Roman" panose="02020603050405020304" pitchFamily="18" charset="0"/>
                <a:ea typeface="Times New Roman" panose="02020603050405020304" pitchFamily="18" charset="0"/>
              </a:rPr>
              <a:t> Convention, 2006 (MLC, 2006): Regulation 3.2 – Food and catering.</a:t>
            </a:r>
            <a:r>
              <a:rPr lang="en-US" sz="1100" dirty="0">
                <a:latin typeface="Times New Roman" panose="02020603050405020304" pitchFamily="18" charset="0"/>
                <a:ea typeface="Times New Roman" panose="02020603050405020304" pitchFamily="18" charset="0"/>
              </a:rPr>
              <a:t> Geneva: ILO.</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rPr>
              <a:t>Neumann, F. A., </a:t>
            </a:r>
            <a:r>
              <a:rPr lang="en-US" sz="1100" dirty="0" err="1">
                <a:latin typeface="Times New Roman" panose="02020603050405020304" pitchFamily="18" charset="0"/>
                <a:ea typeface="Times New Roman" panose="02020603050405020304" pitchFamily="18" charset="0"/>
              </a:rPr>
              <a:t>Belz</a:t>
            </a:r>
            <a:r>
              <a:rPr lang="en-US" sz="1100" dirty="0">
                <a:latin typeface="Times New Roman" panose="02020603050405020304" pitchFamily="18" charset="0"/>
                <a:ea typeface="Times New Roman" panose="02020603050405020304" pitchFamily="18" charset="0"/>
              </a:rPr>
              <a:t>, L., </a:t>
            </a:r>
            <a:r>
              <a:rPr lang="en-US" sz="1100" dirty="0" err="1">
                <a:latin typeface="Times New Roman" panose="02020603050405020304" pitchFamily="18" charset="0"/>
                <a:ea typeface="Times New Roman" panose="02020603050405020304" pitchFamily="18" charset="0"/>
              </a:rPr>
              <a:t>Dengler</a:t>
            </a:r>
            <a:r>
              <a:rPr lang="en-US" sz="1100" dirty="0">
                <a:latin typeface="Times New Roman" panose="02020603050405020304" pitchFamily="18" charset="0"/>
                <a:ea typeface="Times New Roman" panose="02020603050405020304" pitchFamily="18" charset="0"/>
              </a:rPr>
              <a:t>, D., </a:t>
            </a:r>
            <a:r>
              <a:rPr lang="en-US" sz="1100" dirty="0" err="1">
                <a:latin typeface="Times New Roman" panose="02020603050405020304" pitchFamily="18" charset="0"/>
                <a:ea typeface="Times New Roman" panose="02020603050405020304" pitchFamily="18" charset="0"/>
              </a:rPr>
              <a:t>Harth</a:t>
            </a:r>
            <a:r>
              <a:rPr lang="en-US" sz="1100" dirty="0">
                <a:latin typeface="Times New Roman" panose="02020603050405020304" pitchFamily="18" charset="0"/>
                <a:ea typeface="Times New Roman" panose="02020603050405020304" pitchFamily="18" charset="0"/>
              </a:rPr>
              <a:t>, V., </a:t>
            </a:r>
            <a:r>
              <a:rPr lang="en-US" sz="1100" dirty="0" err="1">
                <a:latin typeface="Times New Roman" panose="02020603050405020304" pitchFamily="18" charset="0"/>
                <a:ea typeface="Times New Roman" panose="02020603050405020304" pitchFamily="18" charset="0"/>
              </a:rPr>
              <a:t>Reck</a:t>
            </a:r>
            <a:r>
              <a:rPr lang="en-US" sz="1100" dirty="0">
                <a:latin typeface="Times New Roman" panose="02020603050405020304" pitchFamily="18" charset="0"/>
                <a:ea typeface="Times New Roman" panose="02020603050405020304" pitchFamily="18" charset="0"/>
              </a:rPr>
              <a:t>, C., Oldenburg, M., &amp; </a:t>
            </a:r>
            <a:r>
              <a:rPr lang="en-US" sz="1100" dirty="0" err="1">
                <a:latin typeface="Times New Roman" panose="02020603050405020304" pitchFamily="18" charset="0"/>
                <a:ea typeface="Times New Roman" panose="02020603050405020304" pitchFamily="18" charset="0"/>
              </a:rPr>
              <a:t>Zyriax</a:t>
            </a:r>
            <a:r>
              <a:rPr lang="en-US" sz="1100" dirty="0">
                <a:latin typeface="Times New Roman" panose="02020603050405020304" pitchFamily="18" charset="0"/>
                <a:ea typeface="Times New Roman" panose="02020603050405020304" pitchFamily="18" charset="0"/>
              </a:rPr>
              <a:t>, B.-C. (2024). </a:t>
            </a:r>
            <a:r>
              <a:rPr lang="en-US" sz="1100" i="1" dirty="0">
                <a:latin typeface="Times New Roman" panose="02020603050405020304" pitchFamily="18" charset="0"/>
                <a:ea typeface="Times New Roman" panose="02020603050405020304" pitchFamily="18" charset="0"/>
              </a:rPr>
              <a:t>Seafarers’ attitudes and chances to improve the nutrition on merchant ships from the crews’ and cooks’ perspective.</a:t>
            </a:r>
            <a:r>
              <a:rPr lang="en-US" sz="1100" dirty="0">
                <a:latin typeface="Times New Roman" panose="02020603050405020304" pitchFamily="18" charset="0"/>
                <a:ea typeface="Times New Roman" panose="02020603050405020304" pitchFamily="18" charset="0"/>
              </a:rPr>
              <a:t> Journal of Occupational Medicine and Toxicology, 19(13), 1–13. https://doi.org/10.1186/s12995-024-00412-x</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rPr>
              <a:t>Oldenburg, M., &amp; Jensen, H. J. (2012). </a:t>
            </a:r>
            <a:r>
              <a:rPr lang="en-US" sz="1100" i="1" dirty="0">
                <a:latin typeface="Times New Roman" panose="02020603050405020304" pitchFamily="18" charset="0"/>
                <a:ea typeface="Times New Roman" panose="02020603050405020304" pitchFamily="18" charset="0"/>
              </a:rPr>
              <a:t>Food and nutrition on board: The neglected safety factor.</a:t>
            </a:r>
            <a:r>
              <a:rPr lang="en-US" sz="1100" dirty="0">
                <a:latin typeface="Times New Roman" panose="02020603050405020304" pitchFamily="18" charset="0"/>
                <a:ea typeface="Times New Roman" panose="02020603050405020304" pitchFamily="18" charset="0"/>
              </a:rPr>
              <a:t> International Maritime Health, 63(4), 210–216. https://journals.viamedica.pl/international_maritime_health/article/view/29109</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err="1">
                <a:latin typeface="Times New Roman" panose="02020603050405020304" pitchFamily="18" charset="0"/>
                <a:ea typeface="Times New Roman" panose="02020603050405020304" pitchFamily="18" charset="0"/>
              </a:rPr>
              <a:t>Türkistanlı</a:t>
            </a:r>
            <a:r>
              <a:rPr lang="en-US" sz="1100" dirty="0">
                <a:latin typeface="Times New Roman" panose="02020603050405020304" pitchFamily="18" charset="0"/>
                <a:ea typeface="Times New Roman" panose="02020603050405020304" pitchFamily="18" charset="0"/>
              </a:rPr>
              <a:t>, T. T., &amp; </a:t>
            </a:r>
            <a:r>
              <a:rPr lang="en-US" sz="1100" dirty="0" err="1">
                <a:latin typeface="Times New Roman" panose="02020603050405020304" pitchFamily="18" charset="0"/>
                <a:ea typeface="Times New Roman" panose="02020603050405020304" pitchFamily="18" charset="0"/>
              </a:rPr>
              <a:t>Sevgili</a:t>
            </a:r>
            <a:r>
              <a:rPr lang="en-US" sz="1100" dirty="0">
                <a:latin typeface="Times New Roman" panose="02020603050405020304" pitchFamily="18" charset="0"/>
                <a:ea typeface="Times New Roman" panose="02020603050405020304" pitchFamily="18" charset="0"/>
              </a:rPr>
              <a:t>, C. (2018). </a:t>
            </a:r>
            <a:r>
              <a:rPr lang="en-US" sz="1100" i="1" dirty="0">
                <a:latin typeface="Times New Roman" panose="02020603050405020304" pitchFamily="18" charset="0"/>
                <a:ea typeface="Times New Roman" panose="02020603050405020304" pitchFamily="18" charset="0"/>
              </a:rPr>
              <a:t>Food hygiene knowledge and awareness among undergraduate maritime students.</a:t>
            </a:r>
            <a:r>
              <a:rPr lang="en-US" sz="1100" dirty="0">
                <a:latin typeface="Times New Roman" panose="02020603050405020304" pitchFamily="18" charset="0"/>
                <a:ea typeface="Times New Roman" panose="02020603050405020304" pitchFamily="18" charset="0"/>
              </a:rPr>
              <a:t> International Maritime Health, 69(4), 270–277. https://doi.org/10.5603/IMH.2018.0043</a:t>
            </a:r>
            <a:endParaRPr lang="tr-TR" sz="11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457200" algn="l"/>
              </a:tabLst>
            </a:pPr>
            <a:r>
              <a:rPr lang="en-US" sz="1100" dirty="0">
                <a:latin typeface="Times New Roman" panose="02020603050405020304" pitchFamily="18" charset="0"/>
                <a:ea typeface="Times New Roman" panose="02020603050405020304" pitchFamily="18" charset="0"/>
              </a:rPr>
              <a:t>UK P&amp;I Club. (2019). </a:t>
            </a:r>
            <a:r>
              <a:rPr lang="en-US" sz="1100" i="1" dirty="0">
                <a:latin typeface="Times New Roman" panose="02020603050405020304" pitchFamily="18" charset="0"/>
                <a:ea typeface="Times New Roman" panose="02020603050405020304" pitchFamily="18" charset="0"/>
              </a:rPr>
              <a:t>Catering standards on cargo ships (Guidance PDF).</a:t>
            </a:r>
            <a:r>
              <a:rPr lang="en-US" sz="1100" dirty="0">
                <a:latin typeface="Times New Roman" panose="02020603050405020304" pitchFamily="18" charset="0"/>
                <a:ea typeface="Times New Roman" panose="02020603050405020304" pitchFamily="18" charset="0"/>
              </a:rPr>
              <a:t> https://www.ukpandi.com/fileadmin/uploads/ukpandi/Documents/imports/13108/articles/40766-uk-pi-catering-standards-on-cargo-ships-digital.pdf</a:t>
            </a:r>
            <a:endParaRPr lang="tr-TR" sz="11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A33F9F08-5C9E-2B91-5FC4-64FAD5F45497}"/>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pic>
        <p:nvPicPr>
          <p:cNvPr id="25" name="Picture 24">
            <a:extLst>
              <a:ext uri="{FF2B5EF4-FFF2-40B4-BE49-F238E27FC236}">
                <a16:creationId xmlns:a16="http://schemas.microsoft.com/office/drawing/2014/main" id="{3D8E8DB3-1E26-3786-8B34-4520F7805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916572C-7439-C92B-9D19-DCFEA223D59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86CB8AE-157A-11FB-8B3C-5C1778566F0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051C97-7DB5-5285-32E9-2DFD2E1716F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AC73F1A-0DDE-516B-42A3-F710339132F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5D5DC3F-77D3-349B-C4C2-F17F5850FB8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1452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Content</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1770" y="1614303"/>
            <a:ext cx="7399601" cy="4031873"/>
          </a:xfrm>
          <a:prstGeom prst="rect">
            <a:avLst/>
          </a:prstGeom>
          <a:noFill/>
        </p:spPr>
        <p:txBody>
          <a:bodyPr wrap="square" rtlCol="0">
            <a:spAutoFit/>
          </a:bodyPr>
          <a:lstStyle/>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HEALTHY INGREDIENTS THAT NATURALLY ENHANCE FLAVOR</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USING HERBS AND SPICES TO BALANCE TASTE AND REDUCE SALT</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 STEAMING, GRILLING, AND SAUTÉING FOR NUTRIENT RETENTION</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CREATING NUTRITIOUS AND VISUALLY APPEALING PLATES</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EFFICIENT GALLEY TECHNIQUES FOR FLAVOR AND PRESENTATION</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EVALUATING COOKING CHOICES AND NUTRITIONAL IMPACT</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PROMOTING CREW WELLBEING THROUGH BALANCED MEALS</a:t>
            </a:r>
            <a:endParaRPr lang="tr-TR" sz="1600" dirty="0" smtClean="0">
              <a:latin typeface="Times New Roman" panose="02020603050405020304" pitchFamily="18" charset="0"/>
              <a:cs typeface="Times New Roman" panose="02020603050405020304" pitchFamily="18" charset="0"/>
            </a:endParaRPr>
          </a:p>
          <a:p>
            <a:pPr marL="342900" indent="-342900">
              <a:lnSpc>
                <a:spcPct val="200000"/>
              </a:lnSpc>
              <a:buAutoNum type="arabicPeriod"/>
            </a:pPr>
            <a:r>
              <a:rPr lang="en-US" sz="1600" dirty="0" smtClean="0">
                <a:latin typeface="Times New Roman" panose="02020603050405020304" pitchFamily="18" charset="0"/>
                <a:cs typeface="Times New Roman" panose="02020603050405020304" pitchFamily="18" charset="0"/>
              </a:rPr>
              <a:t>LINKING GOOD FOOD TO SAFETY, HEALTH, AND MORALE AT SEA</a:t>
            </a:r>
            <a:endParaRPr lang="en-US" sz="16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OPTIMIZING FLAVOR AND NUTRITION IN COOKING ONBOARD</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318976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Why Efficiency Matters at Sea</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639479" y="1614303"/>
            <a:ext cx="7886700" cy="4247317"/>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Galleys operate under unique constraints: tight space, limited storage, irregular schedules, and constant ship movement.</a:t>
            </a:r>
            <a:r>
              <a:rPr lang="en-GB" dirty="0">
                <a:latin typeface="Times New Roman" panose="02020603050405020304" pitchFamily="18" charset="0"/>
                <a:cs typeface="Times New Roman" panose="02020603050405020304" pitchFamily="18" charset="0"/>
              </a:rPr>
              <a:t> These conditions make it harder to work efficiently compared to land kitchens, demanding strict organization.</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Efficiency means balancing time, safety, quality, and resource use.</a:t>
            </a:r>
            <a:r>
              <a:rPr lang="en-GB" dirty="0">
                <a:latin typeface="Times New Roman" panose="02020603050405020304" pitchFamily="18" charset="0"/>
                <a:cs typeface="Times New Roman" panose="02020603050405020304" pitchFamily="18" charset="0"/>
              </a:rPr>
              <a:t> A successful galley delivers meals on schedule, protects crew from accidents, maintains high food standards, and conserves limited provisions.</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A well-organized galley prevents shortages, delays, and foodborne illness.</a:t>
            </a:r>
            <a:r>
              <a:rPr lang="en-GB" dirty="0">
                <a:latin typeface="Times New Roman" panose="02020603050405020304" pitchFamily="18" charset="0"/>
                <a:cs typeface="Times New Roman" panose="02020603050405020304" pitchFamily="18" charset="0"/>
              </a:rPr>
              <a:t> Clear systems for prep, storage, and hygiene ensure that food reaches the crew safely and on time.</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Inefficiency leads to waste, fatigue, accidents, and morale problems.</a:t>
            </a:r>
            <a:r>
              <a:rPr lang="en-GB" dirty="0">
                <a:latin typeface="Times New Roman" panose="02020603050405020304" pitchFamily="18" charset="0"/>
                <a:cs typeface="Times New Roman" panose="02020603050405020304" pitchFamily="18" charset="0"/>
              </a:rPr>
              <a:t> Disorganized kitchens strain both staff and supplies, lowering crew satisfaction and increasing risks to health and safety.</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smtClean="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2D031-59CE-DFAA-9765-9A9845796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763F8-7D6F-E251-B667-B03825989A26}"/>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 Four Pillars of Efficiency</a:t>
            </a:r>
          </a:p>
        </p:txBody>
      </p:sp>
      <p:grpSp>
        <p:nvGrpSpPr>
          <p:cNvPr id="4" name="Group 3">
            <a:extLst>
              <a:ext uri="{FF2B5EF4-FFF2-40B4-BE49-F238E27FC236}">
                <a16:creationId xmlns:a16="http://schemas.microsoft.com/office/drawing/2014/main" id="{06E352CE-272D-A148-29B4-46151AEE8D4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BF6D0DF6-3CA5-0D46-08B2-F03B05EBEB95}"/>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14D13772-EC11-73EA-58A2-21B0C92A99D9}"/>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10665370-38EC-E815-58D5-F672AF799D1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E3838C3A-D1EB-7D61-003E-98FB33BBCD38}"/>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2398134-D5A2-C312-4431-4616D3B91E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FB308DDD-E4EC-6348-BE68-018EB03525C4}"/>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E25CEA2-5FBF-AE02-480E-B9C02D53AA50}"/>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FEC1C2D-F2BC-89D7-8073-9E0C23BFEBA6}"/>
              </a:ext>
            </a:extLst>
          </p:cNvPr>
          <p:cNvSpPr txBox="1"/>
          <p:nvPr/>
        </p:nvSpPr>
        <p:spPr>
          <a:xfrm>
            <a:off x="639479" y="1614303"/>
            <a:ext cx="7628221" cy="4247317"/>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Time: meals aligned with crew watches and duty rotations.</a:t>
            </a:r>
            <a:r>
              <a:rPr lang="en-GB" dirty="0">
                <a:latin typeface="Times New Roman" panose="02020603050405020304" pitchFamily="18" charset="0"/>
                <a:cs typeface="Times New Roman" panose="02020603050405020304" pitchFamily="18" charset="0"/>
              </a:rPr>
              <a:t> Food service must fit the ship’s strict work–rest cycles, so punctual meals are essential to keep crew alert and effective.</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Resources: provisions last only until next port; waste threatens supply.</a:t>
            </a:r>
            <a:r>
              <a:rPr lang="en-GB" dirty="0">
                <a:latin typeface="Times New Roman" panose="02020603050405020304" pitchFamily="18" charset="0"/>
                <a:cs typeface="Times New Roman" panose="02020603050405020304" pitchFamily="18" charset="0"/>
              </a:rPr>
              <a:t> Supplies cannot be replenished mid-voyage, making careful planning and zero tolerance for waste critical.</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Safety: knives, hot oil, and equipment are more dangerous at sea.</a:t>
            </a:r>
            <a:r>
              <a:rPr lang="en-GB" dirty="0">
                <a:latin typeface="Times New Roman" panose="02020603050405020304" pitchFamily="18" charset="0"/>
                <a:cs typeface="Times New Roman" panose="02020603050405020304" pitchFamily="18" charset="0"/>
              </a:rPr>
              <a:t> Movement of the vessel increases accident risks, so strict safety habits are necessary in every task.</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Quality: meals must be nutritious, appetizing, and culturally inclusive.</a:t>
            </a:r>
            <a:r>
              <a:rPr lang="en-GB" dirty="0">
                <a:latin typeface="Times New Roman" panose="02020603050405020304" pitchFamily="18" charset="0"/>
                <a:cs typeface="Times New Roman" panose="02020603050405020304" pitchFamily="18" charset="0"/>
              </a:rPr>
              <a:t> Food needs to meet both health standards and crew expectations, supporting morale and performance.</a:t>
            </a:r>
          </a:p>
        </p:txBody>
      </p:sp>
      <p:grpSp>
        <p:nvGrpSpPr>
          <p:cNvPr id="3" name="Group 2">
            <a:extLst>
              <a:ext uri="{FF2B5EF4-FFF2-40B4-BE49-F238E27FC236}">
                <a16:creationId xmlns:a16="http://schemas.microsoft.com/office/drawing/2014/main" id="{1425369B-FCBA-7861-5FB1-CCEA1FFDBE59}"/>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AEB2D608-491E-0571-7DD7-7052D7CC77A6}"/>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2C8006CA-8B6C-1B82-6EDF-A875A8296E05}"/>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5CC0C627-C056-F410-C392-875B72B3015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B33A8FC-B877-470A-10F6-61F4F9379FF5}"/>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E0573523-34FC-87D5-0FAC-34EE9F0E4E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EF823E54-ED5B-8B9F-88D1-3177D6AB04DA}"/>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A294B4FF-100A-5E01-B780-FCB9EE0F3E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8BA7104-0D90-D5E2-AB2E-909522F9183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40B44A0-CDF6-1A7B-829D-9AF3E7770486}"/>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07F9F39-5AAE-5ADC-60FE-8362AAFA057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EBB8EBA-0FB3-649B-A081-F0921E07A067}"/>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6DAB2F0-1461-1F03-1817-AD67BCB9667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89627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A99C-2EBB-7B89-3CDA-34651A05C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35A88-F910-3EAA-2B22-85E8145ACF26}"/>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Knife Skills: Why They Matter</a:t>
            </a:r>
          </a:p>
        </p:txBody>
      </p:sp>
      <p:grpSp>
        <p:nvGrpSpPr>
          <p:cNvPr id="4" name="Group 3">
            <a:extLst>
              <a:ext uri="{FF2B5EF4-FFF2-40B4-BE49-F238E27FC236}">
                <a16:creationId xmlns:a16="http://schemas.microsoft.com/office/drawing/2014/main" id="{9F4B1F5C-DABD-DC46-8F90-B608CA43D89D}"/>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A7A2CAC-38EE-9DB3-2A6F-2E09546C22F7}"/>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2E32148C-9D24-AB1C-ACDC-72E055FF4A8A}"/>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A47DA37-D913-45E7-55FE-62D50CD7D9A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2EAFD9FD-4DE1-31B3-90EA-A1B387D71856}"/>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6430A5C6-83E2-BDB6-BF7C-AEEF5B10A0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49EF50CC-F17F-4785-AAFE-ABFCCFD2E40D}"/>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1C2950AF-AB69-5928-F186-0CC0A5632BC3}"/>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848E79EB-C89A-69EC-1955-BFB5E39FFDD3}"/>
              </a:ext>
            </a:extLst>
          </p:cNvPr>
          <p:cNvSpPr txBox="1"/>
          <p:nvPr/>
        </p:nvSpPr>
        <p:spPr>
          <a:xfrm>
            <a:off x="639479" y="1614303"/>
            <a:ext cx="7628221" cy="3693319"/>
          </a:xfrm>
          <a:prstGeom prst="rect">
            <a:avLst/>
          </a:prstGeom>
          <a:noFill/>
        </p:spPr>
        <p:txBody>
          <a:bodyPr wrap="square" rtlCol="0">
            <a:spAutoFit/>
          </a:bodyPr>
          <a:lstStyle/>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Knife handling is one of the most basic yet essential food preparation skills, but also the most accident-prone.</a:t>
            </a:r>
            <a:r>
              <a:rPr lang="en-GB" dirty="0">
                <a:latin typeface="Times New Roman" panose="02020603050405020304" pitchFamily="18" charset="0"/>
                <a:cs typeface="Times New Roman" panose="02020603050405020304" pitchFamily="18" charset="0"/>
              </a:rPr>
              <a:t> In every kitchen, cutting and chopping tasks make up a large portion of daily work, and in maritime galleys these tasks must be done under the added challenges of limited space and ship movement. A simple slip of the blade can lead to cuts, lacerations, or long-term injuries if safe practices are not followed.</a:t>
            </a:r>
          </a:p>
          <a:p>
            <a:pP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At sea, poor technique can quickly cause injuries that remove cooks from duty.</a:t>
            </a:r>
            <a:r>
              <a:rPr lang="en-GB" dirty="0">
                <a:latin typeface="Times New Roman" panose="02020603050405020304" pitchFamily="18" charset="0"/>
                <a:cs typeface="Times New Roman" panose="02020603050405020304" pitchFamily="18" charset="0"/>
              </a:rPr>
              <a:t> A dull knife that requires extra force, an unsecured cutting board sliding on a wet counter, or rushing due to poor time planning can all result in accidents. Because galleys often operate with small teams, the injury of even one cook places extra pressure on the rest of the staff and can disrupt meal service for the entire crew.</a:t>
            </a:r>
          </a:p>
        </p:txBody>
      </p:sp>
      <p:grpSp>
        <p:nvGrpSpPr>
          <p:cNvPr id="3" name="Group 2">
            <a:extLst>
              <a:ext uri="{FF2B5EF4-FFF2-40B4-BE49-F238E27FC236}">
                <a16:creationId xmlns:a16="http://schemas.microsoft.com/office/drawing/2014/main" id="{34D34E7F-D7C9-71DC-BB48-A80DEAE5FE93}"/>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27F3E7DF-9966-98C0-1FC6-BC19280187DB}"/>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3FF0F587-2D88-9432-303F-5BF7EA712CD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83A0536-8266-DF0E-6D68-1A3250D68F4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FD8F23CF-9BB1-9890-4AD7-9CC732958FFE}"/>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3B2053AB-479C-C3E4-94FC-C464889691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5284A142-BE20-58C5-803B-B39CB678B25D}"/>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E1B131AB-0992-7DE8-B4E6-69B3023FCF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963B4A1-959A-9005-E4F7-00CCD94ED5FB}"/>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7ABFAC1-4119-BA7A-5513-725063A435AE}"/>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705F858-F797-841C-2BB6-C5141DBE2CA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7FE0877-3543-0FA1-5623-64229DCE19C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985281D-287E-B883-2720-ADBBCCCBA304}"/>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36716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1FF0-C230-C1D7-896B-477F8D75C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E672E-B06A-802E-7BE6-92F48510AC7A}"/>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Knife Skills: Why They Matter</a:t>
            </a:r>
          </a:p>
        </p:txBody>
      </p:sp>
      <p:grpSp>
        <p:nvGrpSpPr>
          <p:cNvPr id="4" name="Group 3">
            <a:extLst>
              <a:ext uri="{FF2B5EF4-FFF2-40B4-BE49-F238E27FC236}">
                <a16:creationId xmlns:a16="http://schemas.microsoft.com/office/drawing/2014/main" id="{40FEBE54-E549-F161-86DE-3ACE3A212ECE}"/>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3292AB0-4277-176C-00D4-811147167A6F}"/>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5B5D934-686F-3220-CC29-51A5A674DDA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7497ABF-684F-349C-5AFA-AB89CD4D4EE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7B0D188-9DB5-B6FA-078D-F2697069400A}"/>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342F5B4E-62BC-66B1-6838-D639B57A4D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5F81B8F1-A7D4-1E70-2549-69C0A0DC757D}"/>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24DE4EDE-EEF7-560E-9623-03E96F67B07E}"/>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749F7AFF-B558-1EE8-49DA-4FC14C1FA15D}"/>
              </a:ext>
            </a:extLst>
          </p:cNvPr>
          <p:cNvSpPr txBox="1"/>
          <p:nvPr/>
        </p:nvSpPr>
        <p:spPr>
          <a:xfrm>
            <a:off x="639479" y="1614303"/>
            <a:ext cx="7628221" cy="2031325"/>
          </a:xfrm>
          <a:prstGeom prst="rect">
            <a:avLst/>
          </a:prstGeom>
          <a:noFill/>
        </p:spPr>
        <p:txBody>
          <a:bodyPr wrap="square" rtlCol="0">
            <a:spAutoFit/>
          </a:bodyPr>
          <a:lstStyle/>
          <a:p>
            <a:pPr>
              <a:buFont typeface="Arial" panose="020B0604020202020204" pitchFamily="34" charset="0"/>
              <a:buChar char="•"/>
            </a:pPr>
            <a:r>
              <a:rPr lang="en-GB" b="1" dirty="0">
                <a:latin typeface="+mj-lt"/>
              </a:rPr>
              <a:t>Proper knife skills save time, ensure consistency, and improve overall safety.</a:t>
            </a:r>
            <a:r>
              <a:rPr lang="en-GB" dirty="0">
                <a:latin typeface="+mj-lt"/>
              </a:rPr>
              <a:t> When knives are sharp and techniques such as the “claw grip” and rocking motion are applied, tasks are completed more quickly and with less fatigue. Uniform cuts guarantee that food cooks evenly and looks professional, reducing waste and enhancing presentation. Most importantly, well-trained knife handling minimizes accidents, supporting both crew welfare and the smooth running of ship operations.</a:t>
            </a:r>
          </a:p>
        </p:txBody>
      </p:sp>
      <p:grpSp>
        <p:nvGrpSpPr>
          <p:cNvPr id="3" name="Group 2">
            <a:extLst>
              <a:ext uri="{FF2B5EF4-FFF2-40B4-BE49-F238E27FC236}">
                <a16:creationId xmlns:a16="http://schemas.microsoft.com/office/drawing/2014/main" id="{E6D47B91-FD6F-B083-36B8-A91EF2928B73}"/>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CED6CA88-CBAD-3022-F70F-FA455B275746}"/>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033FADB0-AD3B-35AF-85E4-8F57DB508A9F}"/>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F3000BAB-3101-851E-7E78-5CB2DABD812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55AFA728-4802-CF67-C7C7-4EEAE15462DE}"/>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C97FADF3-B2AC-8F44-70A5-03C7B3E62A4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84F4F7BB-D38A-B458-69E5-3FAED872696D}"/>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D6DDFA24-84A0-D117-C2FF-6657145A10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4F9E1FA-4498-BB40-5AA8-CD01C602A512}"/>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39020DA-4352-A7FB-B519-DDB6951685A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0413B34-55A2-D8FB-17AA-817B5E8CEE5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7EF859A-B1EA-DBC3-F168-5AE8ED22E8C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A5A834B-A704-BEAC-7C4C-100E3F60D21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415319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48AD3-085A-A384-88F3-546F6DB3FECD}"/>
            </a:ext>
          </a:extLst>
        </p:cNvPr>
        <p:cNvGrpSpPr/>
        <p:nvPr/>
      </p:nvGrpSpPr>
      <p:grpSpPr>
        <a:xfrm>
          <a:off x="0" y="0"/>
          <a:ext cx="0" cy="0"/>
          <a:chOff x="0" y="0"/>
          <a:chExt cx="0" cy="0"/>
        </a:xfrm>
      </p:grpSpPr>
      <p:pic>
        <p:nvPicPr>
          <p:cNvPr id="1028" name="Picture 4" descr="Forged Knives, Curved Paring Knife, 3 inch | All-Clad">
            <a:extLst>
              <a:ext uri="{FF2B5EF4-FFF2-40B4-BE49-F238E27FC236}">
                <a16:creationId xmlns:a16="http://schemas.microsoft.com/office/drawing/2014/main" id="{8F5F5502-DAA7-7D00-55DB-D18B07A2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753" y="2113552"/>
            <a:ext cx="1123228" cy="11232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3748D1-1FAD-B0C9-FE08-4ADFB44D68AF}"/>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Knife Types and Uses</a:t>
            </a:r>
          </a:p>
        </p:txBody>
      </p:sp>
      <p:grpSp>
        <p:nvGrpSpPr>
          <p:cNvPr id="4" name="Group 3">
            <a:extLst>
              <a:ext uri="{FF2B5EF4-FFF2-40B4-BE49-F238E27FC236}">
                <a16:creationId xmlns:a16="http://schemas.microsoft.com/office/drawing/2014/main" id="{3AC18AA2-3443-3387-C34F-E0BA455740E8}"/>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871D318-3DCB-ECA2-4E18-45DE554FE6B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67BA895-A10B-5080-9B14-3F2AE7F67112}"/>
                  </a:ext>
                </a:extLst>
              </p:cNvPr>
              <p:cNvPicPr>
                <a:picLocks noChangeAspect="1"/>
              </p:cNvPicPr>
              <p:nvPr/>
            </p:nvPicPr>
            <p:blipFill>
              <a:blip r:embed="rId4"/>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6F7FAB97-F50E-C7B2-0AB3-830650B4658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773063EC-FEEE-EEC8-D39B-C7E97104797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2C519D8-5ED2-F5FB-BD6F-D7E7B3CF6F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B62BEC9B-72E8-78D9-13CE-40E0D3A84F48}"/>
                  </a:ext>
                </a:extLst>
              </p:cNvPr>
              <p:cNvPicPr>
                <a:picLocks noChangeAspect="1"/>
              </p:cNvPicPr>
              <p:nvPr/>
            </p:nvPicPr>
            <p:blipFill>
              <a:blip r:embed="rId6"/>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5A6BBF16-88F9-28B4-0D0F-0371E08FA59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33284B6A-8351-B8FF-5383-6A9C2402E79C}"/>
              </a:ext>
            </a:extLst>
          </p:cNvPr>
          <p:cNvSpPr txBox="1"/>
          <p:nvPr/>
        </p:nvSpPr>
        <p:spPr>
          <a:xfrm>
            <a:off x="639479" y="1664090"/>
            <a:ext cx="7628221" cy="3104889"/>
          </a:xfrm>
          <a:prstGeom prst="rect">
            <a:avLst/>
          </a:prstGeom>
          <a:noFill/>
        </p:spPr>
        <p:txBody>
          <a:bodyPr wrap="square" rtlCol="0">
            <a:spAutoFit/>
          </a:bodyPr>
          <a:lstStyle/>
          <a:p>
            <a:pPr marL="342900" lvl="0" indent="-342900" algn="just">
              <a:lnSpc>
                <a:spcPct val="150000"/>
              </a:lnSpc>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Chef’s knife: all-purpose chopping, slicing, dicing.</a:t>
            </a:r>
          </a:p>
          <a:p>
            <a:pPr marL="342900" lvl="0" indent="-342900" algn="just">
              <a:lnSpc>
                <a:spcPct val="150000"/>
              </a:lnSpc>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endParaRPr>
          </a:p>
          <a:p>
            <a:pPr marL="342900" lvl="0" indent="-342900" algn="just">
              <a:lnSpc>
                <a:spcPct val="150000"/>
              </a:lnSpc>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Paring knife: peeling, trimming, garnish.</a:t>
            </a:r>
          </a:p>
          <a:p>
            <a:pPr marL="342900" lvl="0" indent="-342900" algn="just">
              <a:lnSpc>
                <a:spcPct val="150000"/>
              </a:lnSpc>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endParaRPr>
          </a:p>
          <a:p>
            <a:pPr marL="342900" lvl="0" indent="-342900" algn="just">
              <a:lnSpc>
                <a:spcPct val="150000"/>
              </a:lnSpc>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Filleting knife: flexible blade for fish and delicate cuts.</a:t>
            </a:r>
          </a:p>
          <a:p>
            <a:pPr marL="342900" lvl="0" indent="-342900" algn="just">
              <a:lnSpc>
                <a:spcPct val="150000"/>
              </a:lnSpc>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endParaRPr>
          </a:p>
          <a:p>
            <a:pPr marL="342900" lvl="0" indent="-342900" algn="just">
              <a:lnSpc>
                <a:spcPct val="150000"/>
              </a:lnSpc>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Bread knife: serrated blade for bread and soft produce.</a:t>
            </a:r>
          </a:p>
        </p:txBody>
      </p:sp>
      <p:grpSp>
        <p:nvGrpSpPr>
          <p:cNvPr id="3" name="Group 2">
            <a:extLst>
              <a:ext uri="{FF2B5EF4-FFF2-40B4-BE49-F238E27FC236}">
                <a16:creationId xmlns:a16="http://schemas.microsoft.com/office/drawing/2014/main" id="{B33AF14A-B4A8-33DD-B130-23AEF8E43059}"/>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A20A0784-F77E-A0B4-4FDD-CE9529AA749F}"/>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39F3B65B-D56E-74B5-E0A4-1A9F191AE80F}"/>
                  </a:ext>
                </a:extLst>
              </p:cNvPr>
              <p:cNvPicPr>
                <a:picLocks noChangeAspect="1"/>
              </p:cNvPicPr>
              <p:nvPr/>
            </p:nvPicPr>
            <p:blipFill>
              <a:blip r:embed="rId4"/>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8F3E89A-7375-B564-181C-5BFA3A83000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8A8B1C86-2DFC-D4D9-E13E-7D37E0BC8279}"/>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9D2269F2-EB66-19BA-E9CD-6F122D1297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0528A183-1B87-61F3-DFAE-FFC7CEAEF652}"/>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D51FBE93-157C-DCA8-4AE0-249E93D908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69B70E8-28F0-9731-32F7-0781943D669C}"/>
              </a:ext>
            </a:extLst>
          </p:cNvPr>
          <p:cNvPicPr>
            <a:picLocks noChangeAspect="1"/>
          </p:cNvPicPr>
          <p:nvPr/>
        </p:nvPicPr>
        <p:blipFill>
          <a:blip r:embed="rId8"/>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97D2343-60C5-0806-41EC-824D93F4E046}"/>
              </a:ext>
            </a:extLst>
          </p:cNvPr>
          <p:cNvPicPr>
            <a:picLocks noChangeAspect="1"/>
          </p:cNvPicPr>
          <p:nvPr/>
        </p:nvPicPr>
        <p:blipFill>
          <a:blip r:embed="rId9"/>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F903548-D7D9-4C96-4484-D05D1C102AB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0C8EE5-B2E3-A151-5DE4-E239CFBF330C}"/>
              </a:ext>
            </a:extLst>
          </p:cNvPr>
          <p:cNvPicPr>
            <a:picLocks noChangeAspect="1"/>
          </p:cNvPicPr>
          <p:nvPr/>
        </p:nvPicPr>
        <p:blipFill>
          <a:blip r:embed="rId11"/>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07569F3-9F8B-ACFC-7FB4-F40C85E914EE}"/>
              </a:ext>
            </a:extLst>
          </p:cNvPr>
          <p:cNvPicPr>
            <a:picLocks noChangeAspect="1"/>
          </p:cNvPicPr>
          <p:nvPr/>
        </p:nvPicPr>
        <p:blipFill>
          <a:blip r:embed="rId12"/>
          <a:stretch>
            <a:fillRect/>
          </a:stretch>
        </p:blipFill>
        <p:spPr>
          <a:xfrm>
            <a:off x="7704595" y="0"/>
            <a:ext cx="1227464" cy="1224789"/>
          </a:xfrm>
          <a:prstGeom prst="rect">
            <a:avLst/>
          </a:prstGeom>
        </p:spPr>
      </p:pic>
      <p:pic>
        <p:nvPicPr>
          <p:cNvPr id="1026" name="Picture 2" descr="8 inch Chef's Knife - 8&quot; Chef's Knife (POWER)">
            <a:extLst>
              <a:ext uri="{FF2B5EF4-FFF2-40B4-BE49-F238E27FC236}">
                <a16:creationId xmlns:a16="http://schemas.microsoft.com/office/drawing/2014/main" id="{80B7C461-BD89-5F07-B168-40C24364DD0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035918" y="1137274"/>
            <a:ext cx="1027207" cy="10272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usthof Classic 18cm Fillet Knife (WT1040103818) - KitchenKnives.co.uk">
            <a:extLst>
              <a:ext uri="{FF2B5EF4-FFF2-40B4-BE49-F238E27FC236}">
                <a16:creationId xmlns:a16="http://schemas.microsoft.com/office/drawing/2014/main" id="{CB3021BA-DEB5-EC43-7B31-750D1811FA58}"/>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6345015" y="3236780"/>
            <a:ext cx="2429767" cy="6804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y Humbee 10 Inch Serrated Bread Knife, Premium Stainless Steel Blade with  Wave Edge, Full Tang Handle, Razor Sharp Knife for Bread, Durable  Professional Kitchen Knife Online at Low Prices in India -">
            <a:extLst>
              <a:ext uri="{FF2B5EF4-FFF2-40B4-BE49-F238E27FC236}">
                <a16:creationId xmlns:a16="http://schemas.microsoft.com/office/drawing/2014/main" id="{BDB8B652-DF1A-98F8-95F1-2377025C1A17}"/>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255030" y="3979170"/>
            <a:ext cx="1325880" cy="132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0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C7273-3C22-CE39-981C-1D0F59422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7BD63-5067-9B77-7C8C-376A8777F440}"/>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Knife Techniques</a:t>
            </a:r>
          </a:p>
        </p:txBody>
      </p:sp>
      <p:grpSp>
        <p:nvGrpSpPr>
          <p:cNvPr id="4" name="Group 3">
            <a:extLst>
              <a:ext uri="{FF2B5EF4-FFF2-40B4-BE49-F238E27FC236}">
                <a16:creationId xmlns:a16="http://schemas.microsoft.com/office/drawing/2014/main" id="{3DB71C21-82F8-86AA-5A01-2DB90D0D3F1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3B87964-FC4B-6A58-93A3-92179CF1F0E6}"/>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64EF2E25-4922-D242-33A3-ABD72454431A}"/>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ACAD7558-360A-65BE-41AA-A719CFAFC44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1937A180-3768-CE03-DC74-2FBA96E6835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AFA7CB8-6AFA-2157-7235-C18FB89D01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3844EBF1-435B-16A7-6749-6E3D7AB4FA37}"/>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E0A3466E-AF04-A65A-4F3E-C638B9FF8133}"/>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921BF14A-6725-E4BD-7814-F3C7CF0C7B50}"/>
              </a:ext>
            </a:extLst>
          </p:cNvPr>
          <p:cNvSpPr txBox="1"/>
          <p:nvPr/>
        </p:nvSpPr>
        <p:spPr>
          <a:xfrm>
            <a:off x="639480" y="1770512"/>
            <a:ext cx="4572600" cy="3293209"/>
          </a:xfrm>
          <a:prstGeom prst="rect">
            <a:avLst/>
          </a:prstGeom>
          <a:noFill/>
        </p:spPr>
        <p:txBody>
          <a:bodyPr wrap="square" rtlCol="0">
            <a:spAutoFit/>
          </a:bodyPr>
          <a:lstStyle/>
          <a:p>
            <a:pPr marL="342900" lvl="0" indent="-342900" algn="just">
              <a:spcAft>
                <a:spcPts val="200"/>
              </a:spcAft>
              <a:buFont typeface="+mj-lt"/>
              <a:buAutoNum type="arabicPeriod"/>
              <a:tabLst>
                <a:tab pos="457200" algn="l"/>
              </a:tabLst>
            </a:pPr>
            <a:r>
              <a:rPr lang="en-US" sz="1800" b="1" dirty="0">
                <a:effectLst/>
                <a:latin typeface="Times New Roman" panose="02020603050405020304" pitchFamily="18" charset="0"/>
                <a:ea typeface="Arial" panose="020B0604020202020204" pitchFamily="34" charset="0"/>
              </a:rPr>
              <a:t>	Chopping and dicing</a:t>
            </a:r>
            <a:r>
              <a:rPr lang="en-US" sz="1800" dirty="0">
                <a:effectLst/>
                <a:latin typeface="Times New Roman" panose="02020603050405020304" pitchFamily="18" charset="0"/>
                <a:ea typeface="Arial" panose="020B0604020202020204" pitchFamily="34" charset="0"/>
              </a:rPr>
              <a:t>: uniform size → even cooking.</a:t>
            </a:r>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endParaRP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a:t>
            </a:r>
            <a:r>
              <a:rPr lang="en-US" sz="1800" b="1" dirty="0">
                <a:effectLst/>
                <a:latin typeface="Times New Roman" panose="02020603050405020304" pitchFamily="18" charset="0"/>
                <a:ea typeface="Arial" panose="020B0604020202020204" pitchFamily="34" charset="0"/>
              </a:rPr>
              <a:t>Julienne and </a:t>
            </a:r>
            <a:r>
              <a:rPr lang="en-US" sz="1800" b="1" dirty="0" err="1">
                <a:effectLst/>
                <a:latin typeface="Times New Roman" panose="02020603050405020304" pitchFamily="18" charset="0"/>
                <a:ea typeface="Arial" panose="020B0604020202020204" pitchFamily="34" charset="0"/>
              </a:rPr>
              <a:t>batonnet</a:t>
            </a:r>
            <a:r>
              <a:rPr lang="en-US" sz="1800" b="1" dirty="0">
                <a:effectLst/>
                <a:latin typeface="Times New Roman" panose="02020603050405020304" pitchFamily="18" charset="0"/>
                <a:ea typeface="Arial" panose="020B0604020202020204" pitchFamily="34" charset="0"/>
              </a:rPr>
              <a:t>: </a:t>
            </a:r>
            <a:r>
              <a:rPr lang="en-US" sz="1800" dirty="0">
                <a:effectLst/>
                <a:latin typeface="Times New Roman" panose="02020603050405020304" pitchFamily="18" charset="0"/>
                <a:ea typeface="Arial" panose="020B0604020202020204" pitchFamily="34" charset="0"/>
              </a:rPr>
              <a:t>consistent portions, professional appearance.</a:t>
            </a:r>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endParaRP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Rocking motion + claw grip: safer, faster, less fatigue.</a:t>
            </a:r>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endParaRPr>
          </a:p>
          <a:p>
            <a:pPr marL="342900" lvl="0" indent="-342900" algn="just">
              <a:spcAft>
                <a:spcPts val="200"/>
              </a:spcAft>
              <a:buFont typeface="+mj-lt"/>
              <a:buAutoNum type="arabicPeriod"/>
              <a:tabLst>
                <a:tab pos="457200" algn="l"/>
              </a:tabLst>
            </a:pPr>
            <a:r>
              <a:rPr lang="en-US" sz="1800" dirty="0">
                <a:effectLst/>
                <a:latin typeface="Times New Roman" panose="02020603050405020304" pitchFamily="18" charset="0"/>
                <a:ea typeface="Arial" panose="020B0604020202020204" pitchFamily="34" charset="0"/>
              </a:rPr>
              <a:t>	</a:t>
            </a:r>
            <a:r>
              <a:rPr lang="en-US" sz="1800" b="1" dirty="0">
                <a:effectLst/>
                <a:latin typeface="Times New Roman" panose="02020603050405020304" pitchFamily="18" charset="0"/>
                <a:ea typeface="Arial" panose="020B0604020202020204" pitchFamily="34" charset="0"/>
              </a:rPr>
              <a:t>Practice</a:t>
            </a:r>
            <a:r>
              <a:rPr lang="en-US" sz="1800" dirty="0">
                <a:effectLst/>
                <a:latin typeface="Times New Roman" panose="02020603050405020304" pitchFamily="18" charset="0"/>
                <a:ea typeface="Arial" panose="020B0604020202020204" pitchFamily="34" charset="0"/>
              </a:rPr>
              <a:t>: routine drills build confidence and efficiency.</a:t>
            </a:r>
          </a:p>
        </p:txBody>
      </p:sp>
      <p:grpSp>
        <p:nvGrpSpPr>
          <p:cNvPr id="3" name="Group 2">
            <a:extLst>
              <a:ext uri="{FF2B5EF4-FFF2-40B4-BE49-F238E27FC236}">
                <a16:creationId xmlns:a16="http://schemas.microsoft.com/office/drawing/2014/main" id="{3FFA05EA-F6C0-717E-6BD8-A03A9D628233}"/>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1688BD2B-D6ED-949E-0B54-EED880CCFD9C}"/>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49BCFA86-D951-E9DD-F197-4193B4F67BD5}"/>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8CA3E7CC-1FA7-966E-BFE7-8B6EA9315DB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070E7F09-419B-8A26-8A8A-DD7BE3713170}"/>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045D9961-1669-51C1-3AEB-467458317C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92E46442-4309-1DD1-DEF8-396A12EED7B2}"/>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EFFICIENT FOOD PREPARATION AND HANDLING</a:t>
                </a:r>
                <a:endParaRPr lang="en-US" sz="500" dirty="0">
                  <a:latin typeface="Times New Roman" panose="02020603050405020304" pitchFamily="18" charset="0"/>
                  <a:ea typeface="Arial" panose="020B0604020202020204" pitchFamily="34" charset="0"/>
                </a:endParaRPr>
              </a:p>
            </p:txBody>
          </p:sp>
        </p:grpSp>
      </p:grpSp>
      <p:pic>
        <p:nvPicPr>
          <p:cNvPr id="25" name="Picture 24">
            <a:extLst>
              <a:ext uri="{FF2B5EF4-FFF2-40B4-BE49-F238E27FC236}">
                <a16:creationId xmlns:a16="http://schemas.microsoft.com/office/drawing/2014/main" id="{5B320500-062B-4029-CED4-A6DAC6E723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7116754-E107-A61A-84F6-3315BA319EF8}"/>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4A9502A-ED67-A049-C982-1E6B242223E9}"/>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759C99B-32E0-968B-E72F-CCAAC617038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072545F-4CCE-AD87-F7DE-F45D6DEA8B06}"/>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9A2BC56-8D34-256D-604A-9E1D10982FF1}"/>
              </a:ext>
            </a:extLst>
          </p:cNvPr>
          <p:cNvPicPr>
            <a:picLocks noChangeAspect="1"/>
          </p:cNvPicPr>
          <p:nvPr/>
        </p:nvPicPr>
        <p:blipFill>
          <a:blip r:embed="rId11"/>
          <a:stretch>
            <a:fillRect/>
          </a:stretch>
        </p:blipFill>
        <p:spPr>
          <a:xfrm>
            <a:off x="7704595" y="0"/>
            <a:ext cx="1227464" cy="1224789"/>
          </a:xfrm>
          <a:prstGeom prst="rect">
            <a:avLst/>
          </a:prstGeom>
        </p:spPr>
      </p:pic>
      <p:pic>
        <p:nvPicPr>
          <p:cNvPr id="2050" name="Picture 2" descr="Faster Chopping Advice and Understanding Chopping Terms">
            <a:extLst>
              <a:ext uri="{FF2B5EF4-FFF2-40B4-BE49-F238E27FC236}">
                <a16:creationId xmlns:a16="http://schemas.microsoft.com/office/drawing/2014/main" id="{D15B60D6-6051-C977-DE0A-9B0AC72CC0BA}"/>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5708803" y="2224126"/>
            <a:ext cx="2846053" cy="238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74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1327</TotalTime>
  <Words>2990</Words>
  <Application>Microsoft Office PowerPoint</Application>
  <PresentationFormat>Ekran Gösterisi (4:3)</PresentationFormat>
  <Paragraphs>305</Paragraphs>
  <Slides>26</Slides>
  <Notes>26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CharterBT-Roman</vt:lpstr>
      <vt:lpstr>coranto-2</vt:lpstr>
      <vt:lpstr>Palatino-Roman</vt:lpstr>
      <vt:lpstr>Symbol</vt:lpstr>
      <vt:lpstr>Times New Roman</vt:lpstr>
      <vt:lpstr>Office Theme</vt:lpstr>
      <vt:lpstr>MARitime Soft Skills for Onboard Healthy Nutrition and CULinary Arts in Seagoing Services – CUL-MAR-Skills</vt:lpstr>
      <vt:lpstr>Learning outcomes of the course </vt:lpstr>
      <vt:lpstr>Content of the course </vt:lpstr>
      <vt:lpstr>Why Efficiency Matters at Sea</vt:lpstr>
      <vt:lpstr> Four Pillars of Efficiency</vt:lpstr>
      <vt:lpstr>Knife Skills: Why They Matter</vt:lpstr>
      <vt:lpstr>Knife Skills: Why They Matter</vt:lpstr>
      <vt:lpstr>Knife Types and Uses</vt:lpstr>
      <vt:lpstr>Knife Techniques</vt:lpstr>
      <vt:lpstr>Knife Safety at Sea</vt:lpstr>
      <vt:lpstr>Knife Safety at Sea</vt:lpstr>
      <vt:lpstr>Mise en Place: Everything in Its Place</vt:lpstr>
      <vt:lpstr>Steps in Shipboard Mise en Place</vt:lpstr>
      <vt:lpstr>Batch Cooking Basics</vt:lpstr>
      <vt:lpstr>Portion Control</vt:lpstr>
      <vt:lpstr>Equipment Handling at Sea</vt:lpstr>
      <vt:lpstr>Equipment Maintenance</vt:lpstr>
      <vt:lpstr>Time Management</vt:lpstr>
      <vt:lpstr>Tools for Efficiency</vt:lpstr>
      <vt:lpstr>Waste Reduction: Causes</vt:lpstr>
      <vt:lpstr>Waste Reduction: Solutions</vt:lpstr>
      <vt:lpstr>Safety in Food Preparation</vt:lpstr>
      <vt:lpstr>Cultural &amp; Crew Considerations</vt:lpstr>
      <vt:lpstr>Conclusion &amp; Takeaways</vt:lpstr>
      <vt:lpstr>Conclusion &amp; Takeaways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Uğur KAÇAN</cp:lastModifiedBy>
  <cp:revision>59</cp:revision>
  <dcterms:created xsi:type="dcterms:W3CDTF">2023-11-02T13:43:46Z</dcterms:created>
  <dcterms:modified xsi:type="dcterms:W3CDTF">2025-10-05T11:26:34Z</dcterms:modified>
</cp:coreProperties>
</file>