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516" r:id="rId2"/>
    <p:sldId id="256" r:id="rId3"/>
    <p:sldId id="260" r:id="rId4"/>
    <p:sldId id="517" r:id="rId5"/>
    <p:sldId id="274" r:id="rId6"/>
    <p:sldId id="376" r:id="rId7"/>
    <p:sldId id="283" r:id="rId8"/>
    <p:sldId id="611" r:id="rId9"/>
    <p:sldId id="612" r:id="rId10"/>
    <p:sldId id="613" r:id="rId11"/>
    <p:sldId id="614" r:id="rId12"/>
    <p:sldId id="615" r:id="rId13"/>
    <p:sldId id="616" r:id="rId14"/>
    <p:sldId id="617" r:id="rId15"/>
    <p:sldId id="618" r:id="rId16"/>
    <p:sldId id="619" r:id="rId17"/>
    <p:sldId id="620" r:id="rId18"/>
    <p:sldId id="621" r:id="rId19"/>
    <p:sldId id="622" r:id="rId20"/>
    <p:sldId id="623" r:id="rId21"/>
    <p:sldId id="624" r:id="rId22"/>
    <p:sldId id="625" r:id="rId23"/>
    <p:sldId id="626" r:id="rId24"/>
    <p:sldId id="627" r:id="rId25"/>
    <p:sldId id="628" r:id="rId26"/>
    <p:sldId id="629" r:id="rId27"/>
    <p:sldId id="631" r:id="rId28"/>
    <p:sldId id="630" r:id="rId29"/>
    <p:sldId id="632" r:id="rId30"/>
    <p:sldId id="633" r:id="rId31"/>
    <p:sldId id="634" r:id="rId32"/>
    <p:sldId id="635" r:id="rId33"/>
    <p:sldId id="636" r:id="rId34"/>
    <p:sldId id="637" r:id="rId35"/>
    <p:sldId id="638" r:id="rId36"/>
    <p:sldId id="639" r:id="rId37"/>
    <p:sldId id="640" r:id="rId38"/>
    <p:sldId id="641" r:id="rId39"/>
    <p:sldId id="642" r:id="rId40"/>
    <p:sldId id="374" r:id="rId41"/>
    <p:sldId id="643" r:id="rId42"/>
    <p:sldId id="551" r:id="rId43"/>
    <p:sldId id="524"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4A6A85-C294-4B4E-98ED-909A5B20961F}" v="26" dt="2025-05-29T19:32:08.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53" autoAdjust="0"/>
    <p:restoredTop sz="94660"/>
  </p:normalViewPr>
  <p:slideViewPr>
    <p:cSldViewPr snapToGrid="0">
      <p:cViewPr varScale="1">
        <p:scale>
          <a:sx n="67" d="100"/>
          <a:sy n="67" d="100"/>
        </p:scale>
        <p:origin x="14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ta Stefanova" userId="94d9baccaf50701d" providerId="LiveId" clId="{8CFA95C6-7BF7-4856-9256-D148AF930C38}"/>
    <pc:docChg chg="undo custSel addSld delSld modSld">
      <pc:chgData name="Marieta Stefanova" userId="94d9baccaf50701d" providerId="LiveId" clId="{8CFA95C6-7BF7-4856-9256-D148AF930C38}" dt="2025-05-30T12:54:13.122" v="531" actId="14100"/>
      <pc:docMkLst>
        <pc:docMk/>
      </pc:docMkLst>
      <pc:sldChg chg="modSp mod">
        <pc:chgData name="Marieta Stefanova" userId="94d9baccaf50701d" providerId="LiveId" clId="{8CFA95C6-7BF7-4856-9256-D148AF930C38}" dt="2025-05-30T10:05:43.981" v="6"/>
        <pc:sldMkLst>
          <pc:docMk/>
          <pc:sldMk cId="3499202721" sldId="256"/>
        </pc:sldMkLst>
        <pc:spChg chg="mod">
          <ac:chgData name="Marieta Stefanova" userId="94d9baccaf50701d" providerId="LiveId" clId="{8CFA95C6-7BF7-4856-9256-D148AF930C38}" dt="2025-05-30T10:05:43.981" v="6"/>
          <ac:spMkLst>
            <pc:docMk/>
            <pc:sldMk cId="3499202721" sldId="256"/>
            <ac:spMk id="30" creationId="{DA711A02-E7F7-91A7-49CA-CB11FD1335F5}"/>
          </ac:spMkLst>
        </pc:spChg>
      </pc:sldChg>
      <pc:sldChg chg="modSp mod">
        <pc:chgData name="Marieta Stefanova" userId="94d9baccaf50701d" providerId="LiveId" clId="{8CFA95C6-7BF7-4856-9256-D148AF930C38}" dt="2025-05-30T10:06:56.026" v="11"/>
        <pc:sldMkLst>
          <pc:docMk/>
          <pc:sldMk cId="3255075841" sldId="260"/>
        </pc:sldMkLst>
        <pc:spChg chg="mod">
          <ac:chgData name="Marieta Stefanova" userId="94d9baccaf50701d" providerId="LiveId" clId="{8CFA95C6-7BF7-4856-9256-D148AF930C38}" dt="2025-05-30T10:06:56.026" v="11"/>
          <ac:spMkLst>
            <pc:docMk/>
            <pc:sldMk cId="3255075841" sldId="260"/>
            <ac:spMk id="21" creationId="{4A543130-7339-D6F9-E1AD-DEEABE3928B8}"/>
          </ac:spMkLst>
        </pc:spChg>
      </pc:sldChg>
      <pc:sldChg chg="modSp mod">
        <pc:chgData name="Marieta Stefanova" userId="94d9baccaf50701d" providerId="LiveId" clId="{8CFA95C6-7BF7-4856-9256-D148AF930C38}" dt="2025-05-30T10:09:02.127" v="27" actId="113"/>
        <pc:sldMkLst>
          <pc:docMk/>
          <pc:sldMk cId="1789779244" sldId="274"/>
        </pc:sldMkLst>
        <pc:spChg chg="mod">
          <ac:chgData name="Marieta Stefanova" userId="94d9baccaf50701d" providerId="LiveId" clId="{8CFA95C6-7BF7-4856-9256-D148AF930C38}" dt="2025-05-30T10:09:02.127" v="27" actId="113"/>
          <ac:spMkLst>
            <pc:docMk/>
            <pc:sldMk cId="1789779244" sldId="274"/>
            <ac:spMk id="21" creationId="{4A543130-7339-D6F9-E1AD-DEEABE3928B8}"/>
          </ac:spMkLst>
        </pc:spChg>
      </pc:sldChg>
      <pc:sldChg chg="addSp delSp modSp mod">
        <pc:chgData name="Marieta Stefanova" userId="94d9baccaf50701d" providerId="LiveId" clId="{8CFA95C6-7BF7-4856-9256-D148AF930C38}" dt="2025-05-30T10:15:06.857" v="61" actId="1076"/>
        <pc:sldMkLst>
          <pc:docMk/>
          <pc:sldMk cId="3676989090" sldId="283"/>
        </pc:sldMkLst>
        <pc:spChg chg="mod">
          <ac:chgData name="Marieta Stefanova" userId="94d9baccaf50701d" providerId="LiveId" clId="{8CFA95C6-7BF7-4856-9256-D148AF930C38}" dt="2025-05-30T10:10:53.525" v="47" actId="1076"/>
          <ac:spMkLst>
            <pc:docMk/>
            <pc:sldMk cId="3676989090" sldId="283"/>
            <ac:spMk id="2" creationId="{1E077076-9448-912D-8663-BEAC2D209EA3}"/>
          </ac:spMkLst>
        </pc:spChg>
        <pc:spChg chg="mod">
          <ac:chgData name="Marieta Stefanova" userId="94d9baccaf50701d" providerId="LiveId" clId="{8CFA95C6-7BF7-4856-9256-D148AF930C38}" dt="2025-05-30T10:15:06.857" v="61" actId="1076"/>
          <ac:spMkLst>
            <pc:docMk/>
            <pc:sldMk cId="3676989090" sldId="283"/>
            <ac:spMk id="21" creationId="{6FF427E1-93DC-1701-DC5F-890E34333768}"/>
          </ac:spMkLst>
        </pc:spChg>
        <pc:picChg chg="add mod">
          <ac:chgData name="Marieta Stefanova" userId="94d9baccaf50701d" providerId="LiveId" clId="{8CFA95C6-7BF7-4856-9256-D148AF930C38}" dt="2025-05-30T10:14:43.302" v="59" actId="1076"/>
          <ac:picMkLst>
            <pc:docMk/>
            <pc:sldMk cId="3676989090" sldId="283"/>
            <ac:picMk id="5" creationId="{65E6567A-0660-8D3B-4B55-8EB53E958594}"/>
          </ac:picMkLst>
        </pc:picChg>
        <pc:picChg chg="del">
          <ac:chgData name="Marieta Stefanova" userId="94d9baccaf50701d" providerId="LiveId" clId="{8CFA95C6-7BF7-4856-9256-D148AF930C38}" dt="2025-05-30T10:14:39.742" v="58" actId="478"/>
          <ac:picMkLst>
            <pc:docMk/>
            <pc:sldMk cId="3676989090" sldId="283"/>
            <ac:picMk id="6" creationId="{BCA9511C-CAFF-0E00-222C-70BF708E1A42}"/>
          </ac:picMkLst>
        </pc:picChg>
      </pc:sldChg>
      <pc:sldChg chg="modSp mod">
        <pc:chgData name="Marieta Stefanova" userId="94d9baccaf50701d" providerId="LiveId" clId="{8CFA95C6-7BF7-4856-9256-D148AF930C38}" dt="2025-05-30T12:53:19.629" v="526" actId="11"/>
        <pc:sldMkLst>
          <pc:docMk/>
          <pc:sldMk cId="3260430937" sldId="374"/>
        </pc:sldMkLst>
        <pc:spChg chg="mod">
          <ac:chgData name="Marieta Stefanova" userId="94d9baccaf50701d" providerId="LiveId" clId="{8CFA95C6-7BF7-4856-9256-D148AF930C38}" dt="2025-05-30T12:53:19.629" v="526" actId="11"/>
          <ac:spMkLst>
            <pc:docMk/>
            <pc:sldMk cId="3260430937" sldId="374"/>
            <ac:spMk id="21" creationId="{4A543130-7339-D6F9-E1AD-DEEABE3928B8}"/>
          </ac:spMkLst>
        </pc:spChg>
      </pc:sldChg>
      <pc:sldChg chg="modSp mod">
        <pc:chgData name="Marieta Stefanova" userId="94d9baccaf50701d" providerId="LiveId" clId="{8CFA95C6-7BF7-4856-9256-D148AF930C38}" dt="2025-05-30T10:09:38.380" v="32"/>
        <pc:sldMkLst>
          <pc:docMk/>
          <pc:sldMk cId="1923767235" sldId="376"/>
        </pc:sldMkLst>
        <pc:spChg chg="mod">
          <ac:chgData name="Marieta Stefanova" userId="94d9baccaf50701d" providerId="LiveId" clId="{8CFA95C6-7BF7-4856-9256-D148AF930C38}" dt="2025-05-30T10:09:38.380" v="32"/>
          <ac:spMkLst>
            <pc:docMk/>
            <pc:sldMk cId="1923767235" sldId="376"/>
            <ac:spMk id="30" creationId="{9DF434EC-7564-54B8-1F68-18506299D7D7}"/>
          </ac:spMkLst>
        </pc:spChg>
      </pc:sldChg>
      <pc:sldChg chg="addSp delSp modSp mod">
        <pc:chgData name="Marieta Stefanova" userId="94d9baccaf50701d" providerId="LiveId" clId="{8CFA95C6-7BF7-4856-9256-D148AF930C38}" dt="2025-05-30T12:54:13.122" v="531" actId="14100"/>
        <pc:sldMkLst>
          <pc:docMk/>
          <pc:sldMk cId="430909409" sldId="516"/>
        </pc:sldMkLst>
        <pc:spChg chg="mod">
          <ac:chgData name="Marieta Stefanova" userId="94d9baccaf50701d" providerId="LiveId" clId="{8CFA95C6-7BF7-4856-9256-D148AF930C38}" dt="2025-05-30T10:05:25.247" v="4" actId="20577"/>
          <ac:spMkLst>
            <pc:docMk/>
            <pc:sldMk cId="430909409" sldId="516"/>
            <ac:spMk id="30" creationId="{048243E0-827E-60CB-CB94-2B8061FBDA12}"/>
          </ac:spMkLst>
        </pc:spChg>
        <pc:picChg chg="del mod">
          <ac:chgData name="Marieta Stefanova" userId="94d9baccaf50701d" providerId="LiveId" clId="{8CFA95C6-7BF7-4856-9256-D148AF930C38}" dt="2025-05-30T10:13:36.608" v="51" actId="478"/>
          <ac:picMkLst>
            <pc:docMk/>
            <pc:sldMk cId="430909409" sldId="516"/>
            <ac:picMk id="2" creationId="{DE459748-2433-56DC-9C34-EC72E687A232}"/>
          </ac:picMkLst>
        </pc:picChg>
        <pc:picChg chg="add mod modCrop">
          <ac:chgData name="Marieta Stefanova" userId="94d9baccaf50701d" providerId="LiveId" clId="{8CFA95C6-7BF7-4856-9256-D148AF930C38}" dt="2025-05-30T12:54:13.122" v="531" actId="14100"/>
          <ac:picMkLst>
            <pc:docMk/>
            <pc:sldMk cId="430909409" sldId="516"/>
            <ac:picMk id="10" creationId="{4BEDD4DA-E35D-7330-668E-8CA699A0A816}"/>
          </ac:picMkLst>
        </pc:picChg>
        <pc:picChg chg="add del mod">
          <ac:chgData name="Marieta Stefanova" userId="94d9baccaf50701d" providerId="LiveId" clId="{8CFA95C6-7BF7-4856-9256-D148AF930C38}" dt="2025-05-30T10:13:36.608" v="51" actId="478"/>
          <ac:picMkLst>
            <pc:docMk/>
            <pc:sldMk cId="430909409" sldId="516"/>
            <ac:picMk id="1026" creationId="{F3D1176E-8773-537E-5887-6BAADC3BA315}"/>
          </ac:picMkLst>
        </pc:picChg>
      </pc:sldChg>
      <pc:sldChg chg="modSp mod">
        <pc:chgData name="Marieta Stefanova" userId="94d9baccaf50701d" providerId="LiveId" clId="{8CFA95C6-7BF7-4856-9256-D148AF930C38}" dt="2025-05-30T10:08:02.173" v="19" actId="12"/>
        <pc:sldMkLst>
          <pc:docMk/>
          <pc:sldMk cId="780666062" sldId="517"/>
        </pc:sldMkLst>
        <pc:spChg chg="mod">
          <ac:chgData name="Marieta Stefanova" userId="94d9baccaf50701d" providerId="LiveId" clId="{8CFA95C6-7BF7-4856-9256-D148AF930C38}" dt="2025-05-30T10:08:02.173" v="19" actId="12"/>
          <ac:spMkLst>
            <pc:docMk/>
            <pc:sldMk cId="780666062" sldId="517"/>
            <ac:spMk id="21" creationId="{FCC15012-7A6A-6682-8A77-E85A182D3129}"/>
          </ac:spMkLst>
        </pc:spChg>
      </pc:sldChg>
      <pc:sldChg chg="del">
        <pc:chgData name="Marieta Stefanova" userId="94d9baccaf50701d" providerId="LiveId" clId="{8CFA95C6-7BF7-4856-9256-D148AF930C38}" dt="2025-05-30T12:53:41.660" v="529" actId="2696"/>
        <pc:sldMkLst>
          <pc:docMk/>
          <pc:sldMk cId="2095104732" sldId="583"/>
        </pc:sldMkLst>
      </pc:sldChg>
      <pc:sldChg chg="del">
        <pc:chgData name="Marieta Stefanova" userId="94d9baccaf50701d" providerId="LiveId" clId="{8CFA95C6-7BF7-4856-9256-D148AF930C38}" dt="2025-05-30T12:53:46.048" v="530" actId="2696"/>
        <pc:sldMkLst>
          <pc:docMk/>
          <pc:sldMk cId="2439036127" sldId="584"/>
        </pc:sldMkLst>
      </pc:sldChg>
      <pc:sldChg chg="del">
        <pc:chgData name="Marieta Stefanova" userId="94d9baccaf50701d" providerId="LiveId" clId="{8CFA95C6-7BF7-4856-9256-D148AF930C38}" dt="2025-05-30T10:16:02.020" v="66" actId="2696"/>
        <pc:sldMkLst>
          <pc:docMk/>
          <pc:sldMk cId="3963506478" sldId="585"/>
        </pc:sldMkLst>
      </pc:sldChg>
      <pc:sldChg chg="del">
        <pc:chgData name="Marieta Stefanova" userId="94d9baccaf50701d" providerId="LiveId" clId="{8CFA95C6-7BF7-4856-9256-D148AF930C38}" dt="2025-05-30T10:16:02.020" v="66" actId="2696"/>
        <pc:sldMkLst>
          <pc:docMk/>
          <pc:sldMk cId="332143361" sldId="586"/>
        </pc:sldMkLst>
      </pc:sldChg>
      <pc:sldChg chg="del">
        <pc:chgData name="Marieta Stefanova" userId="94d9baccaf50701d" providerId="LiveId" clId="{8CFA95C6-7BF7-4856-9256-D148AF930C38}" dt="2025-05-30T10:16:02.020" v="66" actId="2696"/>
        <pc:sldMkLst>
          <pc:docMk/>
          <pc:sldMk cId="3211136347" sldId="587"/>
        </pc:sldMkLst>
      </pc:sldChg>
      <pc:sldChg chg="del">
        <pc:chgData name="Marieta Stefanova" userId="94d9baccaf50701d" providerId="LiveId" clId="{8CFA95C6-7BF7-4856-9256-D148AF930C38}" dt="2025-05-30T10:16:02.020" v="66" actId="2696"/>
        <pc:sldMkLst>
          <pc:docMk/>
          <pc:sldMk cId="2526006978" sldId="588"/>
        </pc:sldMkLst>
      </pc:sldChg>
      <pc:sldChg chg="del">
        <pc:chgData name="Marieta Stefanova" userId="94d9baccaf50701d" providerId="LiveId" clId="{8CFA95C6-7BF7-4856-9256-D148AF930C38}" dt="2025-05-30T10:16:02.020" v="66" actId="2696"/>
        <pc:sldMkLst>
          <pc:docMk/>
          <pc:sldMk cId="1863452083" sldId="589"/>
        </pc:sldMkLst>
      </pc:sldChg>
      <pc:sldChg chg="del">
        <pc:chgData name="Marieta Stefanova" userId="94d9baccaf50701d" providerId="LiveId" clId="{8CFA95C6-7BF7-4856-9256-D148AF930C38}" dt="2025-05-30T10:16:02.020" v="66" actId="2696"/>
        <pc:sldMkLst>
          <pc:docMk/>
          <pc:sldMk cId="1819852238" sldId="591"/>
        </pc:sldMkLst>
      </pc:sldChg>
      <pc:sldChg chg="del">
        <pc:chgData name="Marieta Stefanova" userId="94d9baccaf50701d" providerId="LiveId" clId="{8CFA95C6-7BF7-4856-9256-D148AF930C38}" dt="2025-05-30T10:16:02.020" v="66" actId="2696"/>
        <pc:sldMkLst>
          <pc:docMk/>
          <pc:sldMk cId="2312358242" sldId="592"/>
        </pc:sldMkLst>
      </pc:sldChg>
      <pc:sldChg chg="del">
        <pc:chgData name="Marieta Stefanova" userId="94d9baccaf50701d" providerId="LiveId" clId="{8CFA95C6-7BF7-4856-9256-D148AF930C38}" dt="2025-05-30T10:16:02.020" v="66" actId="2696"/>
        <pc:sldMkLst>
          <pc:docMk/>
          <pc:sldMk cId="1360091735" sldId="593"/>
        </pc:sldMkLst>
      </pc:sldChg>
      <pc:sldChg chg="del">
        <pc:chgData name="Marieta Stefanova" userId="94d9baccaf50701d" providerId="LiveId" clId="{8CFA95C6-7BF7-4856-9256-D148AF930C38}" dt="2025-05-30T10:16:02.020" v="66" actId="2696"/>
        <pc:sldMkLst>
          <pc:docMk/>
          <pc:sldMk cId="1173815830" sldId="594"/>
        </pc:sldMkLst>
      </pc:sldChg>
      <pc:sldChg chg="del">
        <pc:chgData name="Marieta Stefanova" userId="94d9baccaf50701d" providerId="LiveId" clId="{8CFA95C6-7BF7-4856-9256-D148AF930C38}" dt="2025-05-30T10:16:02.020" v="66" actId="2696"/>
        <pc:sldMkLst>
          <pc:docMk/>
          <pc:sldMk cId="408434347" sldId="595"/>
        </pc:sldMkLst>
      </pc:sldChg>
      <pc:sldChg chg="del">
        <pc:chgData name="Marieta Stefanova" userId="94d9baccaf50701d" providerId="LiveId" clId="{8CFA95C6-7BF7-4856-9256-D148AF930C38}" dt="2025-05-30T10:16:02.020" v="66" actId="2696"/>
        <pc:sldMkLst>
          <pc:docMk/>
          <pc:sldMk cId="3993194950" sldId="596"/>
        </pc:sldMkLst>
      </pc:sldChg>
      <pc:sldChg chg="del">
        <pc:chgData name="Marieta Stefanova" userId="94d9baccaf50701d" providerId="LiveId" clId="{8CFA95C6-7BF7-4856-9256-D148AF930C38}" dt="2025-05-30T10:16:02.020" v="66" actId="2696"/>
        <pc:sldMkLst>
          <pc:docMk/>
          <pc:sldMk cId="20074642" sldId="597"/>
        </pc:sldMkLst>
      </pc:sldChg>
      <pc:sldChg chg="del">
        <pc:chgData name="Marieta Stefanova" userId="94d9baccaf50701d" providerId="LiveId" clId="{8CFA95C6-7BF7-4856-9256-D148AF930C38}" dt="2025-05-30T10:16:02.020" v="66" actId="2696"/>
        <pc:sldMkLst>
          <pc:docMk/>
          <pc:sldMk cId="3256339560" sldId="598"/>
        </pc:sldMkLst>
      </pc:sldChg>
      <pc:sldChg chg="del">
        <pc:chgData name="Marieta Stefanova" userId="94d9baccaf50701d" providerId="LiveId" clId="{8CFA95C6-7BF7-4856-9256-D148AF930C38}" dt="2025-05-30T10:16:02.020" v="66" actId="2696"/>
        <pc:sldMkLst>
          <pc:docMk/>
          <pc:sldMk cId="1405819030" sldId="599"/>
        </pc:sldMkLst>
      </pc:sldChg>
      <pc:sldChg chg="del">
        <pc:chgData name="Marieta Stefanova" userId="94d9baccaf50701d" providerId="LiveId" clId="{8CFA95C6-7BF7-4856-9256-D148AF930C38}" dt="2025-05-30T10:16:02.020" v="66" actId="2696"/>
        <pc:sldMkLst>
          <pc:docMk/>
          <pc:sldMk cId="3431283424" sldId="600"/>
        </pc:sldMkLst>
      </pc:sldChg>
      <pc:sldChg chg="del">
        <pc:chgData name="Marieta Stefanova" userId="94d9baccaf50701d" providerId="LiveId" clId="{8CFA95C6-7BF7-4856-9256-D148AF930C38}" dt="2025-05-30T10:16:02.020" v="66" actId="2696"/>
        <pc:sldMkLst>
          <pc:docMk/>
          <pc:sldMk cId="809707711" sldId="601"/>
        </pc:sldMkLst>
      </pc:sldChg>
      <pc:sldChg chg="del">
        <pc:chgData name="Marieta Stefanova" userId="94d9baccaf50701d" providerId="LiveId" clId="{8CFA95C6-7BF7-4856-9256-D148AF930C38}" dt="2025-05-30T10:16:02.020" v="66" actId="2696"/>
        <pc:sldMkLst>
          <pc:docMk/>
          <pc:sldMk cId="1320498886" sldId="602"/>
        </pc:sldMkLst>
      </pc:sldChg>
      <pc:sldChg chg="del">
        <pc:chgData name="Marieta Stefanova" userId="94d9baccaf50701d" providerId="LiveId" clId="{8CFA95C6-7BF7-4856-9256-D148AF930C38}" dt="2025-05-30T10:16:02.020" v="66" actId="2696"/>
        <pc:sldMkLst>
          <pc:docMk/>
          <pc:sldMk cId="678044935" sldId="603"/>
        </pc:sldMkLst>
      </pc:sldChg>
      <pc:sldChg chg="del">
        <pc:chgData name="Marieta Stefanova" userId="94d9baccaf50701d" providerId="LiveId" clId="{8CFA95C6-7BF7-4856-9256-D148AF930C38}" dt="2025-05-30T10:16:02.020" v="66" actId="2696"/>
        <pc:sldMkLst>
          <pc:docMk/>
          <pc:sldMk cId="3514600972" sldId="604"/>
        </pc:sldMkLst>
      </pc:sldChg>
      <pc:sldChg chg="del">
        <pc:chgData name="Marieta Stefanova" userId="94d9baccaf50701d" providerId="LiveId" clId="{8CFA95C6-7BF7-4856-9256-D148AF930C38}" dt="2025-05-30T10:16:02.020" v="66" actId="2696"/>
        <pc:sldMkLst>
          <pc:docMk/>
          <pc:sldMk cId="4170943766" sldId="605"/>
        </pc:sldMkLst>
      </pc:sldChg>
      <pc:sldChg chg="del">
        <pc:chgData name="Marieta Stefanova" userId="94d9baccaf50701d" providerId="LiveId" clId="{8CFA95C6-7BF7-4856-9256-D148AF930C38}" dt="2025-05-30T10:16:02.020" v="66" actId="2696"/>
        <pc:sldMkLst>
          <pc:docMk/>
          <pc:sldMk cId="1107764129" sldId="606"/>
        </pc:sldMkLst>
      </pc:sldChg>
      <pc:sldChg chg="del">
        <pc:chgData name="Marieta Stefanova" userId="94d9baccaf50701d" providerId="LiveId" clId="{8CFA95C6-7BF7-4856-9256-D148AF930C38}" dt="2025-05-30T10:16:02.020" v="66" actId="2696"/>
        <pc:sldMkLst>
          <pc:docMk/>
          <pc:sldMk cId="1768549819" sldId="607"/>
        </pc:sldMkLst>
      </pc:sldChg>
      <pc:sldChg chg="del">
        <pc:chgData name="Marieta Stefanova" userId="94d9baccaf50701d" providerId="LiveId" clId="{8CFA95C6-7BF7-4856-9256-D148AF930C38}" dt="2025-05-30T10:16:02.020" v="66" actId="2696"/>
        <pc:sldMkLst>
          <pc:docMk/>
          <pc:sldMk cId="4102993517" sldId="608"/>
        </pc:sldMkLst>
      </pc:sldChg>
      <pc:sldChg chg="del">
        <pc:chgData name="Marieta Stefanova" userId="94d9baccaf50701d" providerId="LiveId" clId="{8CFA95C6-7BF7-4856-9256-D148AF930C38}" dt="2025-05-30T10:16:02.020" v="66" actId="2696"/>
        <pc:sldMkLst>
          <pc:docMk/>
          <pc:sldMk cId="2148368702" sldId="609"/>
        </pc:sldMkLst>
      </pc:sldChg>
      <pc:sldChg chg="del">
        <pc:chgData name="Marieta Stefanova" userId="94d9baccaf50701d" providerId="LiveId" clId="{8CFA95C6-7BF7-4856-9256-D148AF930C38}" dt="2025-05-30T10:16:02.020" v="66" actId="2696"/>
        <pc:sldMkLst>
          <pc:docMk/>
          <pc:sldMk cId="1037491545" sldId="610"/>
        </pc:sldMkLst>
      </pc:sldChg>
      <pc:sldChg chg="addSp delSp modSp add mod">
        <pc:chgData name="Marieta Stefanova" userId="94d9baccaf50701d" providerId="LiveId" clId="{8CFA95C6-7BF7-4856-9256-D148AF930C38}" dt="2025-05-30T10:32:28.974" v="135" actId="1076"/>
        <pc:sldMkLst>
          <pc:docMk/>
          <pc:sldMk cId="3568613951" sldId="611"/>
        </pc:sldMkLst>
        <pc:spChg chg="mod">
          <ac:chgData name="Marieta Stefanova" userId="94d9baccaf50701d" providerId="LiveId" clId="{8CFA95C6-7BF7-4856-9256-D148AF930C38}" dt="2025-05-30T10:15:48.569" v="65" actId="113"/>
          <ac:spMkLst>
            <pc:docMk/>
            <pc:sldMk cId="3568613951" sldId="611"/>
            <ac:spMk id="21" creationId="{B00EEB31-88A9-60A3-2455-43AB6A8D9B10}"/>
          </ac:spMkLst>
        </pc:spChg>
        <pc:picChg chg="del">
          <ac:chgData name="Marieta Stefanova" userId="94d9baccaf50701d" providerId="LiveId" clId="{8CFA95C6-7BF7-4856-9256-D148AF930C38}" dt="2025-05-30T10:31:55.193" v="128" actId="478"/>
          <ac:picMkLst>
            <pc:docMk/>
            <pc:sldMk cId="3568613951" sldId="611"/>
            <ac:picMk id="5" creationId="{5097CC04-8B5D-F14B-98D3-ADDEC8D44BCB}"/>
          </ac:picMkLst>
        </pc:picChg>
        <pc:picChg chg="add del mod">
          <ac:chgData name="Marieta Stefanova" userId="94d9baccaf50701d" providerId="LiveId" clId="{8CFA95C6-7BF7-4856-9256-D148AF930C38}" dt="2025-05-30T10:32:21.066" v="132" actId="478"/>
          <ac:picMkLst>
            <pc:docMk/>
            <pc:sldMk cId="3568613951" sldId="611"/>
            <ac:picMk id="6" creationId="{09DA6807-D802-B84A-6DF6-936CBB59C1B6}"/>
          </ac:picMkLst>
        </pc:picChg>
        <pc:picChg chg="add mod">
          <ac:chgData name="Marieta Stefanova" userId="94d9baccaf50701d" providerId="LiveId" clId="{8CFA95C6-7BF7-4856-9256-D148AF930C38}" dt="2025-05-30T10:32:28.974" v="135" actId="1076"/>
          <ac:picMkLst>
            <pc:docMk/>
            <pc:sldMk cId="3568613951" sldId="611"/>
            <ac:picMk id="8" creationId="{DB220506-894B-CEE5-D500-8D28BAD62B25}"/>
          </ac:picMkLst>
        </pc:picChg>
      </pc:sldChg>
      <pc:sldChg chg="addSp delSp modSp add mod">
        <pc:chgData name="Marieta Stefanova" userId="94d9baccaf50701d" providerId="LiveId" clId="{8CFA95C6-7BF7-4856-9256-D148AF930C38}" dt="2025-05-30T10:34:06.861" v="143" actId="1076"/>
        <pc:sldMkLst>
          <pc:docMk/>
          <pc:sldMk cId="2159677589" sldId="612"/>
        </pc:sldMkLst>
        <pc:spChg chg="mod">
          <ac:chgData name="Marieta Stefanova" userId="94d9baccaf50701d" providerId="LiveId" clId="{8CFA95C6-7BF7-4856-9256-D148AF930C38}" dt="2025-05-30T10:34:02.684" v="142" actId="14100"/>
          <ac:spMkLst>
            <pc:docMk/>
            <pc:sldMk cId="2159677589" sldId="612"/>
            <ac:spMk id="21" creationId="{27171C9F-3EA9-6897-02E6-2B5A7802631B}"/>
          </ac:spMkLst>
        </pc:spChg>
        <pc:picChg chg="del">
          <ac:chgData name="Marieta Stefanova" userId="94d9baccaf50701d" providerId="LiveId" clId="{8CFA95C6-7BF7-4856-9256-D148AF930C38}" dt="2025-05-30T10:33:45.769" v="136" actId="478"/>
          <ac:picMkLst>
            <pc:docMk/>
            <pc:sldMk cId="2159677589" sldId="612"/>
            <ac:picMk id="5" creationId="{EDF17EEF-1688-1C35-0C5C-1862E4A1CE90}"/>
          </ac:picMkLst>
        </pc:picChg>
        <pc:picChg chg="add mod">
          <ac:chgData name="Marieta Stefanova" userId="94d9baccaf50701d" providerId="LiveId" clId="{8CFA95C6-7BF7-4856-9256-D148AF930C38}" dt="2025-05-30T10:34:06.861" v="143" actId="1076"/>
          <ac:picMkLst>
            <pc:docMk/>
            <pc:sldMk cId="2159677589" sldId="612"/>
            <ac:picMk id="3074" creationId="{FE973C2B-67A4-521F-9A97-6995C8AE6796}"/>
          </ac:picMkLst>
        </pc:picChg>
      </pc:sldChg>
      <pc:sldChg chg="addSp delSp modSp add mod">
        <pc:chgData name="Marieta Stefanova" userId="94d9baccaf50701d" providerId="LiveId" clId="{8CFA95C6-7BF7-4856-9256-D148AF930C38}" dt="2025-05-30T10:36:00.055" v="153" actId="1076"/>
        <pc:sldMkLst>
          <pc:docMk/>
          <pc:sldMk cId="4284891184" sldId="613"/>
        </pc:sldMkLst>
        <pc:spChg chg="mod">
          <ac:chgData name="Marieta Stefanova" userId="94d9baccaf50701d" providerId="LiveId" clId="{8CFA95C6-7BF7-4856-9256-D148AF930C38}" dt="2025-05-30T10:17:46.977" v="77" actId="6549"/>
          <ac:spMkLst>
            <pc:docMk/>
            <pc:sldMk cId="4284891184" sldId="613"/>
            <ac:spMk id="21" creationId="{6DB0A58A-0302-D85D-DE3C-40A57F698C80}"/>
          </ac:spMkLst>
        </pc:spChg>
        <pc:picChg chg="del">
          <ac:chgData name="Marieta Stefanova" userId="94d9baccaf50701d" providerId="LiveId" clId="{8CFA95C6-7BF7-4856-9256-D148AF930C38}" dt="2025-05-30T10:35:16.744" v="144" actId="478"/>
          <ac:picMkLst>
            <pc:docMk/>
            <pc:sldMk cId="4284891184" sldId="613"/>
            <ac:picMk id="5" creationId="{7BBDADE3-A143-255F-02BA-4403B3A270E8}"/>
          </ac:picMkLst>
        </pc:picChg>
        <pc:picChg chg="add mod modCrop">
          <ac:chgData name="Marieta Stefanova" userId="94d9baccaf50701d" providerId="LiveId" clId="{8CFA95C6-7BF7-4856-9256-D148AF930C38}" dt="2025-05-30T10:36:00.055" v="153" actId="1076"/>
          <ac:picMkLst>
            <pc:docMk/>
            <pc:sldMk cId="4284891184" sldId="613"/>
            <ac:picMk id="6" creationId="{1D42B5BE-52F3-49F0-0EFD-E030F0643942}"/>
          </ac:picMkLst>
        </pc:picChg>
      </pc:sldChg>
      <pc:sldChg chg="addSp delSp modSp add mod">
        <pc:chgData name="Marieta Stefanova" userId="94d9baccaf50701d" providerId="LiveId" clId="{8CFA95C6-7BF7-4856-9256-D148AF930C38}" dt="2025-05-30T10:39:33.984" v="170" actId="1076"/>
        <pc:sldMkLst>
          <pc:docMk/>
          <pc:sldMk cId="477375556" sldId="614"/>
        </pc:sldMkLst>
        <pc:spChg chg="mod">
          <ac:chgData name="Marieta Stefanova" userId="94d9baccaf50701d" providerId="LiveId" clId="{8CFA95C6-7BF7-4856-9256-D148AF930C38}" dt="2025-05-30T10:39:27.566" v="167" actId="14100"/>
          <ac:spMkLst>
            <pc:docMk/>
            <pc:sldMk cId="477375556" sldId="614"/>
            <ac:spMk id="21" creationId="{DA65D113-87E6-C690-E8CC-8BD7DCCF62FF}"/>
          </ac:spMkLst>
        </pc:spChg>
        <pc:picChg chg="del">
          <ac:chgData name="Marieta Stefanova" userId="94d9baccaf50701d" providerId="LiveId" clId="{8CFA95C6-7BF7-4856-9256-D148AF930C38}" dt="2025-05-30T10:38:16.396" v="154" actId="478"/>
          <ac:picMkLst>
            <pc:docMk/>
            <pc:sldMk cId="477375556" sldId="614"/>
            <ac:picMk id="5" creationId="{A9AE3D0F-F394-638C-21FA-F82C7E823F6A}"/>
          </ac:picMkLst>
        </pc:picChg>
        <pc:picChg chg="add mod">
          <ac:chgData name="Marieta Stefanova" userId="94d9baccaf50701d" providerId="LiveId" clId="{8CFA95C6-7BF7-4856-9256-D148AF930C38}" dt="2025-05-30T10:39:33.984" v="170" actId="1076"/>
          <ac:picMkLst>
            <pc:docMk/>
            <pc:sldMk cId="477375556" sldId="614"/>
            <ac:picMk id="6" creationId="{924646AF-8CA5-D1B2-2B2E-67BFD855F8F7}"/>
          </ac:picMkLst>
        </pc:picChg>
        <pc:picChg chg="add del mod">
          <ac:chgData name="Marieta Stefanova" userId="94d9baccaf50701d" providerId="LiveId" clId="{8CFA95C6-7BF7-4856-9256-D148AF930C38}" dt="2025-05-30T10:39:29.438" v="168" actId="21"/>
          <ac:picMkLst>
            <pc:docMk/>
            <pc:sldMk cId="477375556" sldId="614"/>
            <ac:picMk id="4098" creationId="{AE998880-B99D-DAFE-2DF5-7409224DF496}"/>
          </ac:picMkLst>
        </pc:picChg>
      </pc:sldChg>
      <pc:sldChg chg="addSp delSp modSp add mod">
        <pc:chgData name="Marieta Stefanova" userId="94d9baccaf50701d" providerId="LiveId" clId="{8CFA95C6-7BF7-4856-9256-D148AF930C38}" dt="2025-05-30T10:48:08.516" v="189" actId="1076"/>
        <pc:sldMkLst>
          <pc:docMk/>
          <pc:sldMk cId="2333862069" sldId="615"/>
        </pc:sldMkLst>
        <pc:spChg chg="mod">
          <ac:chgData name="Marieta Stefanova" userId="94d9baccaf50701d" providerId="LiveId" clId="{8CFA95C6-7BF7-4856-9256-D148AF930C38}" dt="2025-05-30T10:39:58.527" v="177" actId="6549"/>
          <ac:spMkLst>
            <pc:docMk/>
            <pc:sldMk cId="2333862069" sldId="615"/>
            <ac:spMk id="21" creationId="{10312285-2303-74D8-F053-3F27259B119D}"/>
          </ac:spMkLst>
        </pc:spChg>
        <pc:picChg chg="del">
          <ac:chgData name="Marieta Stefanova" userId="94d9baccaf50701d" providerId="LiveId" clId="{8CFA95C6-7BF7-4856-9256-D148AF930C38}" dt="2025-05-30T10:40:44.283" v="178" actId="478"/>
          <ac:picMkLst>
            <pc:docMk/>
            <pc:sldMk cId="2333862069" sldId="615"/>
            <ac:picMk id="5" creationId="{E4E75D1E-9FE2-9B70-1E38-4F3CF6F1A8CB}"/>
          </ac:picMkLst>
        </pc:picChg>
        <pc:picChg chg="add mod modCrop">
          <ac:chgData name="Marieta Stefanova" userId="94d9baccaf50701d" providerId="LiveId" clId="{8CFA95C6-7BF7-4856-9256-D148AF930C38}" dt="2025-05-30T10:48:08.516" v="189" actId="1076"/>
          <ac:picMkLst>
            <pc:docMk/>
            <pc:sldMk cId="2333862069" sldId="615"/>
            <ac:picMk id="6" creationId="{FC88065A-44DB-9353-D796-EFA084E500CA}"/>
          </ac:picMkLst>
        </pc:picChg>
      </pc:sldChg>
      <pc:sldChg chg="addSp delSp modSp add mod">
        <pc:chgData name="Marieta Stefanova" userId="94d9baccaf50701d" providerId="LiveId" clId="{8CFA95C6-7BF7-4856-9256-D148AF930C38}" dt="2025-05-30T10:49:07.932" v="198" actId="14100"/>
        <pc:sldMkLst>
          <pc:docMk/>
          <pc:sldMk cId="3231472162" sldId="616"/>
        </pc:sldMkLst>
        <pc:spChg chg="mod">
          <ac:chgData name="Marieta Stefanova" userId="94d9baccaf50701d" providerId="LiveId" clId="{8CFA95C6-7BF7-4856-9256-D148AF930C38}" dt="2025-05-30T10:19:23.775" v="86" actId="6549"/>
          <ac:spMkLst>
            <pc:docMk/>
            <pc:sldMk cId="3231472162" sldId="616"/>
            <ac:spMk id="21" creationId="{369140BF-DE1F-9F62-BB26-5EBE52E6EF6E}"/>
          </ac:spMkLst>
        </pc:spChg>
        <pc:picChg chg="del">
          <ac:chgData name="Marieta Stefanova" userId="94d9baccaf50701d" providerId="LiveId" clId="{8CFA95C6-7BF7-4856-9256-D148AF930C38}" dt="2025-05-30T10:49:01.688" v="196" actId="478"/>
          <ac:picMkLst>
            <pc:docMk/>
            <pc:sldMk cId="3231472162" sldId="616"/>
            <ac:picMk id="5" creationId="{100AFF12-9DB9-3267-A722-0094ABF2ABA4}"/>
          </ac:picMkLst>
        </pc:picChg>
        <pc:picChg chg="add mod modCrop">
          <ac:chgData name="Marieta Stefanova" userId="94d9baccaf50701d" providerId="LiveId" clId="{8CFA95C6-7BF7-4856-9256-D148AF930C38}" dt="2025-05-30T10:49:07.932" v="198" actId="14100"/>
          <ac:picMkLst>
            <pc:docMk/>
            <pc:sldMk cId="3231472162" sldId="616"/>
            <ac:picMk id="6" creationId="{7C29FDDD-0B42-F74A-B10A-921E3DB63FCA}"/>
          </ac:picMkLst>
        </pc:picChg>
      </pc:sldChg>
      <pc:sldChg chg="addSp delSp modSp add mod">
        <pc:chgData name="Marieta Stefanova" userId="94d9baccaf50701d" providerId="LiveId" clId="{8CFA95C6-7BF7-4856-9256-D148AF930C38}" dt="2025-05-30T10:52:03.745" v="213" actId="1076"/>
        <pc:sldMkLst>
          <pc:docMk/>
          <pc:sldMk cId="962540694" sldId="617"/>
        </pc:sldMkLst>
        <pc:spChg chg="mod">
          <ac:chgData name="Marieta Stefanova" userId="94d9baccaf50701d" providerId="LiveId" clId="{8CFA95C6-7BF7-4856-9256-D148AF930C38}" dt="2025-05-30T10:20:35.590" v="93" actId="113"/>
          <ac:spMkLst>
            <pc:docMk/>
            <pc:sldMk cId="962540694" sldId="617"/>
            <ac:spMk id="21" creationId="{83F9BE84-BE9A-A747-F37B-17B7FBC8E8B7}"/>
          </ac:spMkLst>
        </pc:spChg>
        <pc:picChg chg="del">
          <ac:chgData name="Marieta Stefanova" userId="94d9baccaf50701d" providerId="LiveId" clId="{8CFA95C6-7BF7-4856-9256-D148AF930C38}" dt="2025-05-30T10:49:47.856" v="199" actId="478"/>
          <ac:picMkLst>
            <pc:docMk/>
            <pc:sldMk cId="962540694" sldId="617"/>
            <ac:picMk id="5" creationId="{D6CA6816-CCBE-8E1B-85B7-0594B76CF054}"/>
          </ac:picMkLst>
        </pc:picChg>
        <pc:picChg chg="add del mod">
          <ac:chgData name="Marieta Stefanova" userId="94d9baccaf50701d" providerId="LiveId" clId="{8CFA95C6-7BF7-4856-9256-D148AF930C38}" dt="2025-05-30T10:49:56.899" v="202" actId="478"/>
          <ac:picMkLst>
            <pc:docMk/>
            <pc:sldMk cId="962540694" sldId="617"/>
            <ac:picMk id="6" creationId="{5B3CD4AD-4EAE-99B6-4392-D3271061501E}"/>
          </ac:picMkLst>
        </pc:picChg>
        <pc:picChg chg="add mod modCrop">
          <ac:chgData name="Marieta Stefanova" userId="94d9baccaf50701d" providerId="LiveId" clId="{8CFA95C6-7BF7-4856-9256-D148AF930C38}" dt="2025-05-30T10:52:03.745" v="213" actId="1076"/>
          <ac:picMkLst>
            <pc:docMk/>
            <pc:sldMk cId="962540694" sldId="617"/>
            <ac:picMk id="8" creationId="{FD36E0DD-2C5F-C094-CF1A-F54FFA50B7B0}"/>
          </ac:picMkLst>
        </pc:picChg>
      </pc:sldChg>
      <pc:sldChg chg="addSp delSp modSp add mod">
        <pc:chgData name="Marieta Stefanova" userId="94d9baccaf50701d" providerId="LiveId" clId="{8CFA95C6-7BF7-4856-9256-D148AF930C38}" dt="2025-05-30T10:29:46.108" v="114" actId="1076"/>
        <pc:sldMkLst>
          <pc:docMk/>
          <pc:sldMk cId="327910874" sldId="618"/>
        </pc:sldMkLst>
        <pc:spChg chg="mod">
          <ac:chgData name="Marieta Stefanova" userId="94d9baccaf50701d" providerId="LiveId" clId="{8CFA95C6-7BF7-4856-9256-D148AF930C38}" dt="2025-05-30T10:21:28.546" v="101" actId="20577"/>
          <ac:spMkLst>
            <pc:docMk/>
            <pc:sldMk cId="327910874" sldId="618"/>
            <ac:spMk id="2" creationId="{3A12427B-92E1-677E-6BCD-E458E1ECBC12}"/>
          </ac:spMkLst>
        </pc:spChg>
        <pc:spChg chg="del mod">
          <ac:chgData name="Marieta Stefanova" userId="94d9baccaf50701d" providerId="LiveId" clId="{8CFA95C6-7BF7-4856-9256-D148AF930C38}" dt="2025-05-30T10:20:50.645" v="97" actId="478"/>
          <ac:spMkLst>
            <pc:docMk/>
            <pc:sldMk cId="327910874" sldId="618"/>
            <ac:spMk id="21" creationId="{A989A1DF-2F45-3E73-F679-1E23A463C143}"/>
          </ac:spMkLst>
        </pc:spChg>
        <pc:picChg chg="del">
          <ac:chgData name="Marieta Stefanova" userId="94d9baccaf50701d" providerId="LiveId" clId="{8CFA95C6-7BF7-4856-9256-D148AF930C38}" dt="2025-05-30T10:29:19.207" v="108" actId="478"/>
          <ac:picMkLst>
            <pc:docMk/>
            <pc:sldMk cId="327910874" sldId="618"/>
            <ac:picMk id="5" creationId="{98F90A1C-C4FE-2401-4C16-7B14A230758D}"/>
          </ac:picMkLst>
        </pc:picChg>
        <pc:picChg chg="add mod">
          <ac:chgData name="Marieta Stefanova" userId="94d9baccaf50701d" providerId="LiveId" clId="{8CFA95C6-7BF7-4856-9256-D148AF930C38}" dt="2025-05-30T10:29:46.108" v="114" actId="1076"/>
          <ac:picMkLst>
            <pc:docMk/>
            <pc:sldMk cId="327910874" sldId="618"/>
            <ac:picMk id="2050" creationId="{0F7B7794-8072-28DF-C5BB-4B47FD28F94B}"/>
          </ac:picMkLst>
        </pc:picChg>
      </pc:sldChg>
      <pc:sldChg chg="addSp delSp modSp add mod">
        <pc:chgData name="Marieta Stefanova" userId="94d9baccaf50701d" providerId="LiveId" clId="{8CFA95C6-7BF7-4856-9256-D148AF930C38}" dt="2025-05-30T10:30:33.276" v="122" actId="1076"/>
        <pc:sldMkLst>
          <pc:docMk/>
          <pc:sldMk cId="1106903746" sldId="619"/>
        </pc:sldMkLst>
        <pc:spChg chg="mod">
          <ac:chgData name="Marieta Stefanova" userId="94d9baccaf50701d" providerId="LiveId" clId="{8CFA95C6-7BF7-4856-9256-D148AF930C38}" dt="2025-05-30T10:21:42.220" v="104" actId="20577"/>
          <ac:spMkLst>
            <pc:docMk/>
            <pc:sldMk cId="1106903746" sldId="619"/>
            <ac:spMk id="2" creationId="{AAB4DB9C-BCC6-B592-CB02-1FE2F573ACA5}"/>
          </ac:spMkLst>
        </pc:spChg>
        <pc:spChg chg="mod">
          <ac:chgData name="Marieta Stefanova" userId="94d9baccaf50701d" providerId="LiveId" clId="{8CFA95C6-7BF7-4856-9256-D148AF930C38}" dt="2025-05-30T10:26:26.077" v="107" actId="6549"/>
          <ac:spMkLst>
            <pc:docMk/>
            <pc:sldMk cId="1106903746" sldId="619"/>
            <ac:spMk id="21" creationId="{597EF2CB-56F5-1825-AE6A-0937DFA14D49}"/>
          </ac:spMkLst>
        </pc:spChg>
        <pc:picChg chg="del">
          <ac:chgData name="Marieta Stefanova" userId="94d9baccaf50701d" providerId="LiveId" clId="{8CFA95C6-7BF7-4856-9256-D148AF930C38}" dt="2025-05-30T10:30:22.508" v="116" actId="478"/>
          <ac:picMkLst>
            <pc:docMk/>
            <pc:sldMk cId="1106903746" sldId="619"/>
            <ac:picMk id="5" creationId="{F5C74CC1-6883-9B3A-1B15-F9BFCB785FDA}"/>
          </ac:picMkLst>
        </pc:picChg>
        <pc:picChg chg="add mod">
          <ac:chgData name="Marieta Stefanova" userId="94d9baccaf50701d" providerId="LiveId" clId="{8CFA95C6-7BF7-4856-9256-D148AF930C38}" dt="2025-05-30T10:30:33.276" v="122" actId="1076"/>
          <ac:picMkLst>
            <pc:docMk/>
            <pc:sldMk cId="1106903746" sldId="619"/>
            <ac:picMk id="6" creationId="{73BBD3B9-CA56-A836-53D2-B9CE6BACC9E5}"/>
          </ac:picMkLst>
        </pc:picChg>
      </pc:sldChg>
      <pc:sldChg chg="addSp delSp modSp add mod">
        <pc:chgData name="Marieta Stefanova" userId="94d9baccaf50701d" providerId="LiveId" clId="{8CFA95C6-7BF7-4856-9256-D148AF930C38}" dt="2025-05-30T10:53:18.306" v="226" actId="6549"/>
        <pc:sldMkLst>
          <pc:docMk/>
          <pc:sldMk cId="588203115" sldId="620"/>
        </pc:sldMkLst>
        <pc:spChg chg="mod">
          <ac:chgData name="Marieta Stefanova" userId="94d9baccaf50701d" providerId="LiveId" clId="{8CFA95C6-7BF7-4856-9256-D148AF930C38}" dt="2025-05-30T10:53:18.306" v="226" actId="6549"/>
          <ac:spMkLst>
            <pc:docMk/>
            <pc:sldMk cId="588203115" sldId="620"/>
            <ac:spMk id="21" creationId="{F19C22AB-79B2-B781-D90C-59C3CED1D23E}"/>
          </ac:spMkLst>
        </pc:spChg>
        <pc:picChg chg="add mod">
          <ac:chgData name="Marieta Stefanova" userId="94d9baccaf50701d" providerId="LiveId" clId="{8CFA95C6-7BF7-4856-9256-D148AF930C38}" dt="2025-05-30T10:31:04.090" v="127" actId="1076"/>
          <ac:picMkLst>
            <pc:docMk/>
            <pc:sldMk cId="588203115" sldId="620"/>
            <ac:picMk id="5" creationId="{4887F83A-D075-7A77-3AD2-BA9F9C097FF2}"/>
          </ac:picMkLst>
        </pc:picChg>
        <pc:picChg chg="del">
          <ac:chgData name="Marieta Stefanova" userId="94d9baccaf50701d" providerId="LiveId" clId="{8CFA95C6-7BF7-4856-9256-D148AF930C38}" dt="2025-05-30T10:30:55.397" v="124" actId="478"/>
          <ac:picMkLst>
            <pc:docMk/>
            <pc:sldMk cId="588203115" sldId="620"/>
            <ac:picMk id="6" creationId="{EEE50CC5-A5A1-01C2-4CDD-92A61DD6BB68}"/>
          </ac:picMkLst>
        </pc:picChg>
      </pc:sldChg>
      <pc:sldChg chg="modSp add mod">
        <pc:chgData name="Marieta Stefanova" userId="94d9baccaf50701d" providerId="LiveId" clId="{8CFA95C6-7BF7-4856-9256-D148AF930C38}" dt="2025-05-30T10:53:54.639" v="235" actId="6549"/>
        <pc:sldMkLst>
          <pc:docMk/>
          <pc:sldMk cId="3111967338" sldId="621"/>
        </pc:sldMkLst>
        <pc:spChg chg="mod">
          <ac:chgData name="Marieta Stefanova" userId="94d9baccaf50701d" providerId="LiveId" clId="{8CFA95C6-7BF7-4856-9256-D148AF930C38}" dt="2025-05-30T10:53:54.639" v="235" actId="6549"/>
          <ac:spMkLst>
            <pc:docMk/>
            <pc:sldMk cId="3111967338" sldId="621"/>
            <ac:spMk id="21" creationId="{687E490F-FE28-9739-8364-6DB1E2870F67}"/>
          </ac:spMkLst>
        </pc:spChg>
      </pc:sldChg>
      <pc:sldChg chg="modSp add mod">
        <pc:chgData name="Marieta Stefanova" userId="94d9baccaf50701d" providerId="LiveId" clId="{8CFA95C6-7BF7-4856-9256-D148AF930C38}" dt="2025-05-30T10:54:24.640" v="244" actId="6549"/>
        <pc:sldMkLst>
          <pc:docMk/>
          <pc:sldMk cId="2646465672" sldId="622"/>
        </pc:sldMkLst>
        <pc:spChg chg="mod">
          <ac:chgData name="Marieta Stefanova" userId="94d9baccaf50701d" providerId="LiveId" clId="{8CFA95C6-7BF7-4856-9256-D148AF930C38}" dt="2025-05-30T10:54:24.640" v="244" actId="6549"/>
          <ac:spMkLst>
            <pc:docMk/>
            <pc:sldMk cId="2646465672" sldId="622"/>
            <ac:spMk id="21" creationId="{0B504D6B-9E63-C1B0-8DF4-C49CD6D8DA15}"/>
          </ac:spMkLst>
        </pc:spChg>
      </pc:sldChg>
      <pc:sldChg chg="modSp add mod">
        <pc:chgData name="Marieta Stefanova" userId="94d9baccaf50701d" providerId="LiveId" clId="{8CFA95C6-7BF7-4856-9256-D148AF930C38}" dt="2025-05-30T10:54:40.544" v="249" actId="113"/>
        <pc:sldMkLst>
          <pc:docMk/>
          <pc:sldMk cId="2941897456" sldId="623"/>
        </pc:sldMkLst>
        <pc:spChg chg="mod">
          <ac:chgData name="Marieta Stefanova" userId="94d9baccaf50701d" providerId="LiveId" clId="{8CFA95C6-7BF7-4856-9256-D148AF930C38}" dt="2025-05-30T10:54:40.544" v="249" actId="113"/>
          <ac:spMkLst>
            <pc:docMk/>
            <pc:sldMk cId="2941897456" sldId="623"/>
            <ac:spMk id="21" creationId="{7CEC84B0-E145-0698-DA4B-D6AD092E8E87}"/>
          </ac:spMkLst>
        </pc:spChg>
      </pc:sldChg>
      <pc:sldChg chg="modSp add mod">
        <pc:chgData name="Marieta Stefanova" userId="94d9baccaf50701d" providerId="LiveId" clId="{8CFA95C6-7BF7-4856-9256-D148AF930C38}" dt="2025-05-30T10:55:58.728" v="268" actId="6549"/>
        <pc:sldMkLst>
          <pc:docMk/>
          <pc:sldMk cId="4128960003" sldId="624"/>
        </pc:sldMkLst>
        <pc:spChg chg="mod">
          <ac:chgData name="Marieta Stefanova" userId="94d9baccaf50701d" providerId="LiveId" clId="{8CFA95C6-7BF7-4856-9256-D148AF930C38}" dt="2025-05-30T10:55:58.728" v="268" actId="6549"/>
          <ac:spMkLst>
            <pc:docMk/>
            <pc:sldMk cId="4128960003" sldId="624"/>
            <ac:spMk id="21" creationId="{679BE568-6FB9-2FD3-702A-DEE98DEB8839}"/>
          </ac:spMkLst>
        </pc:spChg>
      </pc:sldChg>
      <pc:sldChg chg="modSp add mod">
        <pc:chgData name="Marieta Stefanova" userId="94d9baccaf50701d" providerId="LiveId" clId="{8CFA95C6-7BF7-4856-9256-D148AF930C38}" dt="2025-05-30T10:56:25.194" v="277" actId="6549"/>
        <pc:sldMkLst>
          <pc:docMk/>
          <pc:sldMk cId="2782908008" sldId="625"/>
        </pc:sldMkLst>
        <pc:spChg chg="mod">
          <ac:chgData name="Marieta Stefanova" userId="94d9baccaf50701d" providerId="LiveId" clId="{8CFA95C6-7BF7-4856-9256-D148AF930C38}" dt="2025-05-30T10:56:25.194" v="277" actId="6549"/>
          <ac:spMkLst>
            <pc:docMk/>
            <pc:sldMk cId="2782908008" sldId="625"/>
            <ac:spMk id="21" creationId="{BBFEAEAB-D48C-AA5D-F973-0C39AC20F4FF}"/>
          </ac:spMkLst>
        </pc:spChg>
      </pc:sldChg>
      <pc:sldChg chg="addSp delSp modSp add mod">
        <pc:chgData name="Marieta Stefanova" userId="94d9baccaf50701d" providerId="LiveId" clId="{8CFA95C6-7BF7-4856-9256-D148AF930C38}" dt="2025-05-30T12:12:34.228" v="303" actId="6549"/>
        <pc:sldMkLst>
          <pc:docMk/>
          <pc:sldMk cId="1266306709" sldId="626"/>
        </pc:sldMkLst>
        <pc:spChg chg="mod">
          <ac:chgData name="Marieta Stefanova" userId="94d9baccaf50701d" providerId="LiveId" clId="{8CFA95C6-7BF7-4856-9256-D148AF930C38}" dt="2025-05-30T12:12:34.228" v="303" actId="6549"/>
          <ac:spMkLst>
            <pc:docMk/>
            <pc:sldMk cId="1266306709" sldId="626"/>
            <ac:spMk id="21" creationId="{B56A86DC-CA16-E461-BD02-0BAFDB9980D6}"/>
          </ac:spMkLst>
        </pc:spChg>
        <pc:picChg chg="del">
          <ac:chgData name="Marieta Stefanova" userId="94d9baccaf50701d" providerId="LiveId" clId="{8CFA95C6-7BF7-4856-9256-D148AF930C38}" dt="2025-05-30T12:11:34.505" v="289" actId="478"/>
          <ac:picMkLst>
            <pc:docMk/>
            <pc:sldMk cId="1266306709" sldId="626"/>
            <ac:picMk id="5" creationId="{EB061DFC-1AEB-4B30-8E85-EF2A807E3E98}"/>
          </ac:picMkLst>
        </pc:picChg>
        <pc:picChg chg="add mod modCrop">
          <ac:chgData name="Marieta Stefanova" userId="94d9baccaf50701d" providerId="LiveId" clId="{8CFA95C6-7BF7-4856-9256-D148AF930C38}" dt="2025-05-30T12:12:10.014" v="298" actId="1076"/>
          <ac:picMkLst>
            <pc:docMk/>
            <pc:sldMk cId="1266306709" sldId="626"/>
            <ac:picMk id="6" creationId="{98641BB3-4F7F-D3C8-62CE-191E98ED15FB}"/>
          </ac:picMkLst>
        </pc:picChg>
      </pc:sldChg>
      <pc:sldChg chg="add del">
        <pc:chgData name="Marieta Stefanova" userId="94d9baccaf50701d" providerId="LiveId" clId="{8CFA95C6-7BF7-4856-9256-D148AF930C38}" dt="2025-05-30T12:12:27.821" v="301" actId="2696"/>
        <pc:sldMkLst>
          <pc:docMk/>
          <pc:sldMk cId="935280137" sldId="627"/>
        </pc:sldMkLst>
      </pc:sldChg>
      <pc:sldChg chg="modSp add mod">
        <pc:chgData name="Marieta Stefanova" userId="94d9baccaf50701d" providerId="LiveId" clId="{8CFA95C6-7BF7-4856-9256-D148AF930C38}" dt="2025-05-30T12:13:31.185" v="313" actId="6549"/>
        <pc:sldMkLst>
          <pc:docMk/>
          <pc:sldMk cId="2249390389" sldId="627"/>
        </pc:sldMkLst>
        <pc:spChg chg="mod">
          <ac:chgData name="Marieta Stefanova" userId="94d9baccaf50701d" providerId="LiveId" clId="{8CFA95C6-7BF7-4856-9256-D148AF930C38}" dt="2025-05-30T12:13:31.185" v="313" actId="6549"/>
          <ac:spMkLst>
            <pc:docMk/>
            <pc:sldMk cId="2249390389" sldId="627"/>
            <ac:spMk id="21" creationId="{BDFEBA83-1D23-AB9C-BAED-8E17DF414A33}"/>
          </ac:spMkLst>
        </pc:spChg>
      </pc:sldChg>
      <pc:sldChg chg="modSp add mod">
        <pc:chgData name="Marieta Stefanova" userId="94d9baccaf50701d" providerId="LiveId" clId="{8CFA95C6-7BF7-4856-9256-D148AF930C38}" dt="2025-05-30T12:13:50.539" v="319" actId="113"/>
        <pc:sldMkLst>
          <pc:docMk/>
          <pc:sldMk cId="142863324" sldId="628"/>
        </pc:sldMkLst>
        <pc:spChg chg="mod">
          <ac:chgData name="Marieta Stefanova" userId="94d9baccaf50701d" providerId="LiveId" clId="{8CFA95C6-7BF7-4856-9256-D148AF930C38}" dt="2025-05-30T12:13:50.539" v="319" actId="113"/>
          <ac:spMkLst>
            <pc:docMk/>
            <pc:sldMk cId="142863324" sldId="628"/>
            <ac:spMk id="21" creationId="{59D7BD76-0187-F6D0-E902-7925DB80F535}"/>
          </ac:spMkLst>
        </pc:spChg>
      </pc:sldChg>
      <pc:sldChg chg="modSp add mod">
        <pc:chgData name="Marieta Stefanova" userId="94d9baccaf50701d" providerId="LiveId" clId="{8CFA95C6-7BF7-4856-9256-D148AF930C38}" dt="2025-05-30T12:14:20.683" v="327" actId="113"/>
        <pc:sldMkLst>
          <pc:docMk/>
          <pc:sldMk cId="4069081357" sldId="629"/>
        </pc:sldMkLst>
        <pc:spChg chg="mod">
          <ac:chgData name="Marieta Stefanova" userId="94d9baccaf50701d" providerId="LiveId" clId="{8CFA95C6-7BF7-4856-9256-D148AF930C38}" dt="2025-05-30T12:14:20.683" v="327" actId="113"/>
          <ac:spMkLst>
            <pc:docMk/>
            <pc:sldMk cId="4069081357" sldId="629"/>
            <ac:spMk id="21" creationId="{E30CF2A0-73D4-FF07-1B32-1878CFA0DCAD}"/>
          </ac:spMkLst>
        </pc:spChg>
      </pc:sldChg>
      <pc:sldChg chg="addSp delSp modSp add mod">
        <pc:chgData name="Marieta Stefanova" userId="94d9baccaf50701d" providerId="LiveId" clId="{8CFA95C6-7BF7-4856-9256-D148AF930C38}" dt="2025-05-30T12:17:50.883" v="353" actId="1076"/>
        <pc:sldMkLst>
          <pc:docMk/>
          <pc:sldMk cId="1957102659" sldId="630"/>
        </pc:sldMkLst>
        <pc:spChg chg="mod">
          <ac:chgData name="Marieta Stefanova" userId="94d9baccaf50701d" providerId="LiveId" clId="{8CFA95C6-7BF7-4856-9256-D148AF930C38}" dt="2025-05-30T12:16:05.235" v="344"/>
          <ac:spMkLst>
            <pc:docMk/>
            <pc:sldMk cId="1957102659" sldId="630"/>
            <ac:spMk id="2" creationId="{D3A2C8AA-A389-B2EF-15BD-C75E94F24C4D}"/>
          </ac:spMkLst>
        </pc:spChg>
        <pc:spChg chg="mod">
          <ac:chgData name="Marieta Stefanova" userId="94d9baccaf50701d" providerId="LiveId" clId="{8CFA95C6-7BF7-4856-9256-D148AF930C38}" dt="2025-05-30T12:16:25.303" v="346" actId="1076"/>
          <ac:spMkLst>
            <pc:docMk/>
            <pc:sldMk cId="1957102659" sldId="630"/>
            <ac:spMk id="21" creationId="{A65E5001-080B-386D-0CD4-E11B2F2BC9B9}"/>
          </ac:spMkLst>
        </pc:spChg>
        <pc:picChg chg="add mod modCrop">
          <ac:chgData name="Marieta Stefanova" userId="94d9baccaf50701d" providerId="LiveId" clId="{8CFA95C6-7BF7-4856-9256-D148AF930C38}" dt="2025-05-30T12:17:50.883" v="353" actId="1076"/>
          <ac:picMkLst>
            <pc:docMk/>
            <pc:sldMk cId="1957102659" sldId="630"/>
            <ac:picMk id="5" creationId="{B3C37EE7-70B7-732D-BE39-6DBFCAF6451C}"/>
          </ac:picMkLst>
        </pc:picChg>
        <pc:picChg chg="del">
          <ac:chgData name="Marieta Stefanova" userId="94d9baccaf50701d" providerId="LiveId" clId="{8CFA95C6-7BF7-4856-9256-D148AF930C38}" dt="2025-05-30T12:15:53.864" v="343" actId="478"/>
          <ac:picMkLst>
            <pc:docMk/>
            <pc:sldMk cId="1957102659" sldId="630"/>
            <ac:picMk id="6" creationId="{9E1C6EFE-9EFA-9223-9AD3-B9AF9A0D40A9}"/>
          </ac:picMkLst>
        </pc:picChg>
      </pc:sldChg>
      <pc:sldChg chg="addSp delSp modSp add mod">
        <pc:chgData name="Marieta Stefanova" userId="94d9baccaf50701d" providerId="LiveId" clId="{8CFA95C6-7BF7-4856-9256-D148AF930C38}" dt="2025-05-30T12:15:51.213" v="342" actId="1076"/>
        <pc:sldMkLst>
          <pc:docMk/>
          <pc:sldMk cId="2125372224" sldId="631"/>
        </pc:sldMkLst>
        <pc:spChg chg="mod">
          <ac:chgData name="Marieta Stefanova" userId="94d9baccaf50701d" providerId="LiveId" clId="{8CFA95C6-7BF7-4856-9256-D148AF930C38}" dt="2025-05-30T12:15:04.832" v="335" actId="1076"/>
          <ac:spMkLst>
            <pc:docMk/>
            <pc:sldMk cId="2125372224" sldId="631"/>
            <ac:spMk id="2" creationId="{BD69254C-F138-00A8-D7BB-B97267402C14}"/>
          </ac:spMkLst>
        </pc:spChg>
        <pc:picChg chg="add mod modCrop">
          <ac:chgData name="Marieta Stefanova" userId="94d9baccaf50701d" providerId="LiveId" clId="{8CFA95C6-7BF7-4856-9256-D148AF930C38}" dt="2025-05-30T12:15:51.213" v="342" actId="1076"/>
          <ac:picMkLst>
            <pc:docMk/>
            <pc:sldMk cId="2125372224" sldId="631"/>
            <ac:picMk id="5" creationId="{A2EDD80D-B9F5-4005-0DC6-A1FEC82E86D2}"/>
          </ac:picMkLst>
        </pc:picChg>
        <pc:picChg chg="del">
          <ac:chgData name="Marieta Stefanova" userId="94d9baccaf50701d" providerId="LiveId" clId="{8CFA95C6-7BF7-4856-9256-D148AF930C38}" dt="2025-05-30T12:15:45.850" v="340" actId="478"/>
          <ac:picMkLst>
            <pc:docMk/>
            <pc:sldMk cId="2125372224" sldId="631"/>
            <ac:picMk id="2050" creationId="{F780088F-6C64-10BA-07EA-D0CF60FA645D}"/>
          </ac:picMkLst>
        </pc:picChg>
      </pc:sldChg>
      <pc:sldChg chg="modSp add mod">
        <pc:chgData name="Marieta Stefanova" userId="94d9baccaf50701d" providerId="LiveId" clId="{8CFA95C6-7BF7-4856-9256-D148AF930C38}" dt="2025-05-30T12:18:24.945" v="358" actId="6549"/>
        <pc:sldMkLst>
          <pc:docMk/>
          <pc:sldMk cId="833024988" sldId="632"/>
        </pc:sldMkLst>
        <pc:spChg chg="mod">
          <ac:chgData name="Marieta Stefanova" userId="94d9baccaf50701d" providerId="LiveId" clId="{8CFA95C6-7BF7-4856-9256-D148AF930C38}" dt="2025-05-30T12:18:24.945" v="358" actId="6549"/>
          <ac:spMkLst>
            <pc:docMk/>
            <pc:sldMk cId="833024988" sldId="632"/>
            <ac:spMk id="21" creationId="{CE2219DD-260D-746F-9331-4E97C6D9ECDB}"/>
          </ac:spMkLst>
        </pc:spChg>
      </pc:sldChg>
      <pc:sldChg chg="modSp add mod">
        <pc:chgData name="Marieta Stefanova" userId="94d9baccaf50701d" providerId="LiveId" clId="{8CFA95C6-7BF7-4856-9256-D148AF930C38}" dt="2025-05-30T12:21:00.423" v="389" actId="313"/>
        <pc:sldMkLst>
          <pc:docMk/>
          <pc:sldMk cId="3425362070" sldId="633"/>
        </pc:sldMkLst>
        <pc:spChg chg="mod">
          <ac:chgData name="Marieta Stefanova" userId="94d9baccaf50701d" providerId="LiveId" clId="{8CFA95C6-7BF7-4856-9256-D148AF930C38}" dt="2025-05-30T12:21:00.423" v="389" actId="313"/>
          <ac:spMkLst>
            <pc:docMk/>
            <pc:sldMk cId="3425362070" sldId="633"/>
            <ac:spMk id="21" creationId="{93D48E18-0976-366D-916C-CABD5EFD01F8}"/>
          </ac:spMkLst>
        </pc:spChg>
      </pc:sldChg>
      <pc:sldChg chg="modSp add mod">
        <pc:chgData name="Marieta Stefanova" userId="94d9baccaf50701d" providerId="LiveId" clId="{8CFA95C6-7BF7-4856-9256-D148AF930C38}" dt="2025-05-30T12:20:54.479" v="388" actId="313"/>
        <pc:sldMkLst>
          <pc:docMk/>
          <pc:sldMk cId="1831778879" sldId="634"/>
        </pc:sldMkLst>
        <pc:spChg chg="mod">
          <ac:chgData name="Marieta Stefanova" userId="94d9baccaf50701d" providerId="LiveId" clId="{8CFA95C6-7BF7-4856-9256-D148AF930C38}" dt="2025-05-30T12:20:54.479" v="388" actId="313"/>
          <ac:spMkLst>
            <pc:docMk/>
            <pc:sldMk cId="1831778879" sldId="634"/>
            <ac:spMk id="21" creationId="{6149E32B-2622-A180-FA45-2A2AD662963F}"/>
          </ac:spMkLst>
        </pc:spChg>
      </pc:sldChg>
      <pc:sldChg chg="modSp add mod">
        <pc:chgData name="Marieta Stefanova" userId="94d9baccaf50701d" providerId="LiveId" clId="{8CFA95C6-7BF7-4856-9256-D148AF930C38}" dt="2025-05-30T12:21:26.585" v="392" actId="6549"/>
        <pc:sldMkLst>
          <pc:docMk/>
          <pc:sldMk cId="91914612" sldId="635"/>
        </pc:sldMkLst>
        <pc:spChg chg="mod">
          <ac:chgData name="Marieta Stefanova" userId="94d9baccaf50701d" providerId="LiveId" clId="{8CFA95C6-7BF7-4856-9256-D148AF930C38}" dt="2025-05-30T12:21:26.585" v="392" actId="6549"/>
          <ac:spMkLst>
            <pc:docMk/>
            <pc:sldMk cId="91914612" sldId="635"/>
            <ac:spMk id="21" creationId="{E6D2E4C7-38CA-349D-0FB6-2CC2456EFE71}"/>
          </ac:spMkLst>
        </pc:spChg>
      </pc:sldChg>
      <pc:sldChg chg="modSp add mod">
        <pc:chgData name="Marieta Stefanova" userId="94d9baccaf50701d" providerId="LiveId" clId="{8CFA95C6-7BF7-4856-9256-D148AF930C38}" dt="2025-05-30T12:35:59.097" v="396" actId="113"/>
        <pc:sldMkLst>
          <pc:docMk/>
          <pc:sldMk cId="188272139" sldId="636"/>
        </pc:sldMkLst>
        <pc:spChg chg="mod">
          <ac:chgData name="Marieta Stefanova" userId="94d9baccaf50701d" providerId="LiveId" clId="{8CFA95C6-7BF7-4856-9256-D148AF930C38}" dt="2025-05-30T12:35:59.097" v="396" actId="113"/>
          <ac:spMkLst>
            <pc:docMk/>
            <pc:sldMk cId="188272139" sldId="636"/>
            <ac:spMk id="21" creationId="{6A1A75EC-5EDA-38BC-81E6-5BCACF682705}"/>
          </ac:spMkLst>
        </pc:spChg>
      </pc:sldChg>
      <pc:sldChg chg="addSp delSp modSp add mod">
        <pc:chgData name="Marieta Stefanova" userId="94d9baccaf50701d" providerId="LiveId" clId="{8CFA95C6-7BF7-4856-9256-D148AF930C38}" dt="2025-05-30T12:38:08.039" v="417" actId="6549"/>
        <pc:sldMkLst>
          <pc:docMk/>
          <pc:sldMk cId="1407816216" sldId="637"/>
        </pc:sldMkLst>
        <pc:spChg chg="mod">
          <ac:chgData name="Marieta Stefanova" userId="94d9baccaf50701d" providerId="LiveId" clId="{8CFA95C6-7BF7-4856-9256-D148AF930C38}" dt="2025-05-30T12:38:08.039" v="417" actId="6549"/>
          <ac:spMkLst>
            <pc:docMk/>
            <pc:sldMk cId="1407816216" sldId="637"/>
            <ac:spMk id="21" creationId="{50EA2D13-469B-F746-AF77-83BC71B16AD0}"/>
          </ac:spMkLst>
        </pc:spChg>
        <pc:picChg chg="del">
          <ac:chgData name="Marieta Stefanova" userId="94d9baccaf50701d" providerId="LiveId" clId="{8CFA95C6-7BF7-4856-9256-D148AF930C38}" dt="2025-05-30T12:37:14.077" v="406" actId="478"/>
          <ac:picMkLst>
            <pc:docMk/>
            <pc:sldMk cId="1407816216" sldId="637"/>
            <ac:picMk id="5" creationId="{58CF5B5A-F120-F654-893E-D6DAFD6C465D}"/>
          </ac:picMkLst>
        </pc:picChg>
        <pc:picChg chg="add mod modCrop">
          <ac:chgData name="Marieta Stefanova" userId="94d9baccaf50701d" providerId="LiveId" clId="{8CFA95C6-7BF7-4856-9256-D148AF930C38}" dt="2025-05-30T12:37:58.034" v="415" actId="1076"/>
          <ac:picMkLst>
            <pc:docMk/>
            <pc:sldMk cId="1407816216" sldId="637"/>
            <ac:picMk id="6" creationId="{48F0249F-4BE5-1AA0-3B95-20332E442DA1}"/>
          </ac:picMkLst>
        </pc:picChg>
      </pc:sldChg>
      <pc:sldChg chg="addSp delSp modSp add mod">
        <pc:chgData name="Marieta Stefanova" userId="94d9baccaf50701d" providerId="LiveId" clId="{8CFA95C6-7BF7-4856-9256-D148AF930C38}" dt="2025-05-30T12:43:59.078" v="428" actId="1076"/>
        <pc:sldMkLst>
          <pc:docMk/>
          <pc:sldMk cId="466245643" sldId="638"/>
        </pc:sldMkLst>
        <pc:spChg chg="mod">
          <ac:chgData name="Marieta Stefanova" userId="94d9baccaf50701d" providerId="LiveId" clId="{8CFA95C6-7BF7-4856-9256-D148AF930C38}" dt="2025-05-30T12:43:59.078" v="428" actId="1076"/>
          <ac:spMkLst>
            <pc:docMk/>
            <pc:sldMk cId="466245643" sldId="638"/>
            <ac:spMk id="21" creationId="{2D14CA1D-010D-133B-2A87-32016D501CFE}"/>
          </ac:spMkLst>
        </pc:spChg>
        <pc:picChg chg="add mod modCrop">
          <ac:chgData name="Marieta Stefanova" userId="94d9baccaf50701d" providerId="LiveId" clId="{8CFA95C6-7BF7-4856-9256-D148AF930C38}" dt="2025-05-30T12:43:54.228" v="427" actId="14100"/>
          <ac:picMkLst>
            <pc:docMk/>
            <pc:sldMk cId="466245643" sldId="638"/>
            <ac:picMk id="5" creationId="{410F896C-D69A-5AC5-16BD-F105E67B6E86}"/>
          </ac:picMkLst>
        </pc:picChg>
        <pc:picChg chg="del">
          <ac:chgData name="Marieta Stefanova" userId="94d9baccaf50701d" providerId="LiveId" clId="{8CFA95C6-7BF7-4856-9256-D148AF930C38}" dt="2025-05-30T12:43:24.943" v="419" actId="478"/>
          <ac:picMkLst>
            <pc:docMk/>
            <pc:sldMk cId="466245643" sldId="638"/>
            <ac:picMk id="6" creationId="{E0D43EEE-2554-FE37-1026-B9C4A62ADFF1}"/>
          </ac:picMkLst>
        </pc:picChg>
      </pc:sldChg>
      <pc:sldChg chg="modSp add mod">
        <pc:chgData name="Marieta Stefanova" userId="94d9baccaf50701d" providerId="LiveId" clId="{8CFA95C6-7BF7-4856-9256-D148AF930C38}" dt="2025-05-30T12:45:24.444" v="436" actId="113"/>
        <pc:sldMkLst>
          <pc:docMk/>
          <pc:sldMk cId="4230547672" sldId="639"/>
        </pc:sldMkLst>
        <pc:spChg chg="mod">
          <ac:chgData name="Marieta Stefanova" userId="94d9baccaf50701d" providerId="LiveId" clId="{8CFA95C6-7BF7-4856-9256-D148AF930C38}" dt="2025-05-30T12:45:24.444" v="436" actId="113"/>
          <ac:spMkLst>
            <pc:docMk/>
            <pc:sldMk cId="4230547672" sldId="639"/>
            <ac:spMk id="21" creationId="{ADF136CE-A5F6-145D-2335-8868EBD97A29}"/>
          </ac:spMkLst>
        </pc:spChg>
      </pc:sldChg>
      <pc:sldChg chg="modSp add mod">
        <pc:chgData name="Marieta Stefanova" userId="94d9baccaf50701d" providerId="LiveId" clId="{8CFA95C6-7BF7-4856-9256-D148AF930C38}" dt="2025-05-30T12:46:57.474" v="454" actId="6549"/>
        <pc:sldMkLst>
          <pc:docMk/>
          <pc:sldMk cId="3521185011" sldId="640"/>
        </pc:sldMkLst>
        <pc:spChg chg="mod">
          <ac:chgData name="Marieta Stefanova" userId="94d9baccaf50701d" providerId="LiveId" clId="{8CFA95C6-7BF7-4856-9256-D148AF930C38}" dt="2025-05-30T12:46:57.474" v="454" actId="6549"/>
          <ac:spMkLst>
            <pc:docMk/>
            <pc:sldMk cId="3521185011" sldId="640"/>
            <ac:spMk id="21" creationId="{27B58100-6115-CC62-94F0-7F078C88D5C5}"/>
          </ac:spMkLst>
        </pc:spChg>
      </pc:sldChg>
      <pc:sldChg chg="modSp add mod">
        <pc:chgData name="Marieta Stefanova" userId="94d9baccaf50701d" providerId="LiveId" clId="{8CFA95C6-7BF7-4856-9256-D148AF930C38}" dt="2025-05-30T12:48:45.991" v="471" actId="6549"/>
        <pc:sldMkLst>
          <pc:docMk/>
          <pc:sldMk cId="533876766" sldId="641"/>
        </pc:sldMkLst>
        <pc:spChg chg="mod">
          <ac:chgData name="Marieta Stefanova" userId="94d9baccaf50701d" providerId="LiveId" clId="{8CFA95C6-7BF7-4856-9256-D148AF930C38}" dt="2025-05-30T12:48:45.991" v="471" actId="6549"/>
          <ac:spMkLst>
            <pc:docMk/>
            <pc:sldMk cId="533876766" sldId="641"/>
            <ac:spMk id="21" creationId="{4723D70B-BABD-D5BB-E131-665DF507C781}"/>
          </ac:spMkLst>
        </pc:spChg>
      </pc:sldChg>
      <pc:sldChg chg="addSp delSp modSp add mod">
        <pc:chgData name="Marieta Stefanova" userId="94d9baccaf50701d" providerId="LiveId" clId="{8CFA95C6-7BF7-4856-9256-D148AF930C38}" dt="2025-05-30T12:50:39.268" v="486" actId="1076"/>
        <pc:sldMkLst>
          <pc:docMk/>
          <pc:sldMk cId="1452223414" sldId="642"/>
        </pc:sldMkLst>
        <pc:spChg chg="mod">
          <ac:chgData name="Marieta Stefanova" userId="94d9baccaf50701d" providerId="LiveId" clId="{8CFA95C6-7BF7-4856-9256-D148AF930C38}" dt="2025-05-30T12:49:05.562" v="474" actId="12"/>
          <ac:spMkLst>
            <pc:docMk/>
            <pc:sldMk cId="1452223414" sldId="642"/>
            <ac:spMk id="21" creationId="{59ECA3B7-06DA-90C2-78DD-96949219A498}"/>
          </ac:spMkLst>
        </pc:spChg>
        <pc:picChg chg="del">
          <ac:chgData name="Marieta Stefanova" userId="94d9baccaf50701d" providerId="LiveId" clId="{8CFA95C6-7BF7-4856-9256-D148AF930C38}" dt="2025-05-30T12:50:02.877" v="475" actId="478"/>
          <ac:picMkLst>
            <pc:docMk/>
            <pc:sldMk cId="1452223414" sldId="642"/>
            <ac:picMk id="5" creationId="{2A343259-D345-3B62-2030-694C121A97F2}"/>
          </ac:picMkLst>
        </pc:picChg>
        <pc:picChg chg="add mod">
          <ac:chgData name="Marieta Stefanova" userId="94d9baccaf50701d" providerId="LiveId" clId="{8CFA95C6-7BF7-4856-9256-D148AF930C38}" dt="2025-05-30T12:50:39.268" v="486" actId="1076"/>
          <ac:picMkLst>
            <pc:docMk/>
            <pc:sldMk cId="1452223414" sldId="642"/>
            <ac:picMk id="1026" creationId="{F0FE1726-6C76-8ACC-7348-228775945DC4}"/>
          </ac:picMkLst>
        </pc:picChg>
      </pc:sldChg>
      <pc:sldChg chg="modSp add mod">
        <pc:chgData name="Marieta Stefanova" userId="94d9baccaf50701d" providerId="LiveId" clId="{8CFA95C6-7BF7-4856-9256-D148AF930C38}" dt="2025-05-30T12:53:36.289" v="528" actId="11"/>
        <pc:sldMkLst>
          <pc:docMk/>
          <pc:sldMk cId="36900670" sldId="643"/>
        </pc:sldMkLst>
        <pc:spChg chg="mod">
          <ac:chgData name="Marieta Stefanova" userId="94d9baccaf50701d" providerId="LiveId" clId="{8CFA95C6-7BF7-4856-9256-D148AF930C38}" dt="2025-05-30T12:53:36.289" v="528" actId="11"/>
          <ac:spMkLst>
            <pc:docMk/>
            <pc:sldMk cId="36900670" sldId="643"/>
            <ac:spMk id="21" creationId="{A5CFFEF2-A512-1C12-C3BD-895EE3B8BE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30.05.2025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AC6BC-9B7F-EBFB-FFB3-7B2EA06A7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32CF3-65E4-4C41-124A-3384C5D8B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EC81B-583A-C33E-1D56-1E8DFF8666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224A3EA-2800-736A-CBD6-16AAC927489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476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F0E4B-5E75-480C-5C41-9E73D6184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84932-C35A-44F6-B375-A9C574D2E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516ED-2D0A-2CC6-393D-ED3E001A9F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D0165DC-A710-4EF5-4CC4-8F922C95CB5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63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641E5-B053-7E8A-23E3-F3EC2676A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FD8B6-4898-3E13-0CAA-E0724323F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2BD71-348B-CFAA-CC15-378948028C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2B9777B-05A9-3CD5-29C2-B9832E8F838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501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A9A04-BAD3-39FA-B49D-A6DE80D0F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44D33-9BED-DEC2-78E2-C0DE81F71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63F42-D656-2A75-9CF3-889201C7CA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261EE4C5-D390-D12F-7DD1-630F68A09F2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84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A0AD1-32B2-CAC9-2418-3AB746C71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360B6-08E2-10BD-5817-ACFE7D871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FD8C2-A187-3C5B-CD87-997CF2E5A5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F37A5A1-B3B3-60AD-E22A-D384E8F472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67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97E95-658C-BF80-6764-8E376FBD4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0EE928-D493-08E8-7020-6178D6B47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3C54C-AF0E-9357-46CF-D7D6D0758B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26876BC-1A42-1CC5-2620-A443ECFC637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313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D5146-37ED-D731-1627-63C820CEC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297AE-2833-AD60-7C56-ED5A6109B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381E9-6C02-A4FC-07AC-16CA776ED4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22FE3A56-2A19-A59C-F587-5A637993186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256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26F4E-3F0F-3425-BC12-B346EFC1D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76D4E-EB1A-C633-F954-D7169907A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575CA-8434-E3F4-FE0B-4770509D66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AD39EBC-0EF0-6386-142E-C74ADA4063A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665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A2D48-2DC2-8B04-739D-22D0514E5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C2262-011C-4875-490F-D5B6A62CB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BA288-AE37-5914-E1CD-16AB1BC5E7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4133F616-3DCC-B90B-9F1A-FCBDEFD2A89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016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9EF13-2767-CAED-8A32-0CBCCF5BD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4BD85-4D5F-DABF-E22D-2B649E32E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15053-2950-E12D-8ECD-25F7D18A35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5BA5115-BBE8-8780-8E5C-F09345E444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7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3CCE-DAE8-C60F-69BF-015E06CDE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8C0E0-3E70-959D-ACA4-2D8AAED6B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820EA-0220-6F5C-08AE-12F7401BF4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C1E50D3-ABED-2B07-2E32-B580E66E5BF3}"/>
              </a:ext>
            </a:extLst>
          </p:cNvPr>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2170661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D5AB0-03B9-B210-5567-EB24C3A1B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5B83B-A9E7-A5C2-9489-12E62EB5B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167FF-4330-1271-700A-71DC5EAE58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41B1B8A-18DC-085F-1155-3514011AE27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134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E0E2E-1618-C202-6E16-C5F5FFBCD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CE049-C1FA-44AD-153C-F18717A0D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6B4B7-0A3A-66C1-1E0C-5C5E00E640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E853A31-C873-685E-BA80-C5AFB0D6CA5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977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CE400-CEC1-093B-0A72-951CBBD4C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3AD87-66A8-4E11-4561-C3006D6EF8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770C3-4BC0-5E29-2B10-550218B226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53D2216-666B-4773-0E99-E6DE849DE0E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40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31FD9-EDEB-4D48-BC7B-4CAA358B4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2D034-C411-771D-0ACE-867BFA4E3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2A7EA-4DC1-339E-5726-9E0346F0A7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6244F033-E304-5EA8-7D2C-6347569D035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61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7EBF3-EE58-CA3C-48F4-EFA49E9D9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C7391-AACA-4F83-5124-2CBFC9073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09C43-7238-38BC-360D-A505820124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CED8A62-98A3-19F5-3FE7-D83BD83F00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368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957C4-50D9-F221-5126-6730F12F4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BF76B9-BFE1-0CDB-DB9A-B6C523A45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23347-2FE7-AADD-944C-EF19D80B60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57DD171-C5DC-AE96-845B-2BACB9FF2F7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601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D98B-686F-E49E-A5DA-3784E960A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F4652E-90E5-2D5C-337A-85898A192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77581-D9BA-49BA-AE8F-AF6B5E69F5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57FFB15-2E6A-92CF-B575-19B90CEF12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127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D4309-B2C8-F5BB-37EB-DEA6525F4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13BAD-A200-AD1D-ACEC-B77FC3052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214B4-FF59-2C3E-97F1-EE651D32F8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57695CA-BC05-5238-CD29-9E3AFF9F16F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486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45A6A-D5BF-A0C9-572E-90FCFA815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4AA23-2D66-2865-6D58-4CAD976AD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BBE90-2C32-07A2-FD0B-01FE7BB9ED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79BE050-6F46-CF82-2F53-C7075D06478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363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3EDE2-E362-D536-BE13-6E766B611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11E8C-5F07-AAD6-C121-398DA5D01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79A26-F3EC-6EC1-787E-E37E0EB94E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61DFCAC-1605-DDE7-78DC-5943AC30265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15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DF7C7-23B5-3837-E8BE-054A9DE12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2FA3E-2F5F-F6C7-5863-0BF245137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093CA-0109-7658-612C-F89E5EBB67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E6198DF-BE7D-935C-9728-0DCFBD867F6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863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25400-9793-A7A8-8C4B-B1E3A109E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B827E-E3B8-7D3F-8DB3-47D0CAE43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698EB-A868-5636-41A2-AB86B04CAE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744CD93-9412-A3DE-3697-9C21E643955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684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08CC7-F7F4-7FE9-59D9-CE413D6F9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686DE-4468-D2AE-20BF-3E4A42F7F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8C3B8-1A78-615B-EDC2-8293AEA96F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6020AE45-D17F-BD40-F3A0-7395909A27F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197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F2C6E-7024-5232-57DE-D4CC7FB96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73D2B-A4D1-01EF-0D65-CCDEB9385B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6E4DB9-55AA-4D09-BEA5-10F57C8811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DEDFC7D-57E9-24F5-9928-E256E22FB79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248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5F7CD-6B44-E6C1-9C6E-640C99FC9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3E7CC-E0A1-DC8F-830B-9DB94DAC5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D2827-BDB2-B478-DB85-5C5357B7F3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B945A4A-0CAE-0C0A-28E6-8FCC619CF4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026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4E8D4-CFA9-E7A5-5D3A-2D0E99591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88FBAC-A9C9-1EEB-FDB5-3EA041AF2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C8B60-C94C-AEE2-8445-E02D1CBD87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4F7F2B2-27FB-8140-2428-A76C36E9C49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37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2002F-698E-132D-BB64-7DF4011FF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1A264-1515-3863-2F46-DE7730551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55340-33D1-737B-560B-6BF1EE9D81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81A23BA-E107-F92D-9579-A15133339B0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264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507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350C0-3D87-998C-1045-6D438A22C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CDB50-C503-EDF2-F2FC-B312216DC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5B72B-A4C9-71CC-F802-B554CDF20D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1B91138-B55B-6393-2F2E-E5F1D4F81DA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53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E7FF-54FC-0AD3-9E9A-0C0C192DB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9013B-F301-25F5-162A-906F9E5CF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F42BF-B21C-ECB6-030D-1CD1B07CEC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1BAE566-7D15-F171-DD99-12FB34D12A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3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E594-B932-D986-758A-3FD5B72F1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E4391-18DF-2DEF-1B78-010CB1CC4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FD2A-BA5D-7978-9995-30676699E6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E4BC5BB-B3E2-4F92-A298-441BE04B75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71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66D94-42D7-E9DD-100E-5E9121F2A3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F81E6-601D-3364-BE65-131AEB358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FA14B-4DD1-E4E6-2657-14E3E5B0A2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A05B8B5-521D-43E8-5361-CD765A25299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76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C18B7-719B-28A9-00BB-8EBB28F88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7568F-072C-52A3-8780-66FD48B9F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C2E9C-4EAC-53F3-8DE5-B41FC1FA9A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B1073E4-FE8D-7179-B9EA-EEC234AF3D5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70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D8C9F-3D55-9B6E-8E42-7B0A57748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8190E-864A-B048-A0CE-6EEAB00BA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9E2A-37FA-C614-D741-047B8D58E5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8CFC7A6-3A59-F555-40A1-882AF228A45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56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BE466-5E39-68D7-E604-68EF98798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E19D2-53FB-3063-7A9F-B9E9A0D6E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85C63-F446-03CA-5434-CAE3701BA1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89BEE64-153A-F354-8A4B-11F12295EE3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224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8BC21-24B0-F641-68A1-806783B61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D5D39-DEB8-7659-DB24-9BDE099A2D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1CC31-5BC7-3740-B7AD-2F557BB685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683EA86-5EE8-C790-B071-A7C9598448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929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0F916-A3D1-ACCE-A0A0-DAABAF09B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11A9C-E0B8-0DBB-8F92-76037DD72B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B65796-09E5-C3F4-C585-54432540AC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CB42508-1BAA-EFB7-A2F5-AC5041565B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68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4C2A7C-C859-4802-A9B5-5D977F195A3E}" type="datetimeFigureOut">
              <a:rPr lang="ro-RO" smtClean="0"/>
              <a:t>30.05.2025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30.05.2025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30.05.2025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30.05.2025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30.05.2025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4C2A7C-C859-4802-A9B5-5D977F195A3E}" type="datetimeFigureOut">
              <a:rPr lang="ro-RO" smtClean="0"/>
              <a:t>30.05.2025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4C2A7C-C859-4802-A9B5-5D977F195A3E}" type="datetimeFigureOut">
              <a:rPr lang="ro-RO" smtClean="0"/>
              <a:t>30.05.2025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4C2A7C-C859-4802-A9B5-5D977F195A3E}" type="datetimeFigureOut">
              <a:rPr lang="ro-RO" smtClean="0"/>
              <a:t>30.05.2025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30.05.2025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30.05.2025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30.05.2025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30.05.2025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hyperlink" Target="https://www.cjournal.cz/files/563.pdf" TargetMode="External"/><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hyperlink" Target="https://doi.org/10.7441/joc.2025.01.01" TargetMode="External"/><Relationship Id="rId12"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doi.org/10.1007/s11301-024-00466-5" TargetMode="External"/><Relationship Id="rId11" Type="http://schemas.openxmlformats.org/officeDocument/2006/relationships/image" Target="../media/image4.png"/><Relationship Id="rId5" Type="http://schemas.openxmlformats.org/officeDocument/2006/relationships/hyperlink" Target="https://doi.org/10.3390/admsci15020036" TargetMode="Externa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hyperlink" Target="https://doi.org/10.3389/fpsyg.2023.954118" TargetMode="External"/><Relationship Id="rId14"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hyperlink" Target="https://www.weforum.org/stories/2023/10/data-collaboration-improve-resilience-maritime-supply-chain/" TargetMode="External"/><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hyperlink" Target="https://ideas.repec.org/a/pal/marecl/v10y2008i1p152-174.html" TargetMode="External"/><Relationship Id="rId12"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doi.org/10.3389/fpsyg.2023.1184390" TargetMode="External"/><Relationship Id="rId11" Type="http://schemas.openxmlformats.org/officeDocument/2006/relationships/image" Target="../media/image4.png"/><Relationship Id="rId5" Type="http://schemas.openxmlformats.org/officeDocument/2006/relationships/hyperlink" Target="https://doi.org/10.1186/s13731-023-00351-7" TargetMode="Externa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hyperlink" Target="https://www.aacsb.edu/insights/articles/2024/01/positive-impact-through-entrepreneurship-education" TargetMode="Externa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0577-1B0B-07B3-E4D8-62AC98EEAF81}"/>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205156ED-907C-18F2-9ECF-78BE002EE947}"/>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5734FA86-FF99-775E-2661-5DBA8167AA5C}"/>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A06EE544-1C48-DB2E-D875-0E3C5631FBBF}"/>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050C6471-4BAD-2E88-B4E8-D5F11DC3BD0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CD4F6DC6-9620-CEAE-D9FF-0E2E616DEEB7}"/>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5527F0CB-0AEB-29BD-DF1E-8F53D451E9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C8970D0F-0454-6C67-3B03-323F1D9935FA}"/>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oranto-2"/>
                    <a:ea typeface="+mn-ea"/>
                    <a:cs typeface="+mn-cs"/>
                  </a:rPr>
                  <a:t>Disclaimer</a:t>
                </a:r>
                <a:r>
                  <a:rPr kumimoji="0" lang="en-GB" sz="1100" b="0" i="1" u="none" strike="noStrike" kern="1200" cap="none" spc="0" normalizeH="0" baseline="0" noProof="0" dirty="0">
                    <a:ln>
                      <a:noFill/>
                    </a:ln>
                    <a:solidFill>
                      <a:srgbClr val="0000FF"/>
                    </a:solidFill>
                    <a:effectLst/>
                    <a:uLnTx/>
                    <a:uFillTx/>
                    <a:latin typeface="coranto-2"/>
                    <a:ea typeface="+mn-ea"/>
                    <a:cs typeface="+mn-cs"/>
                  </a:rPr>
                  <a:t>: “Funded by the European Union. Views and opinions expressed are however those of the author(s) only and do not necessarily reflect those of the European Union 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Neither the European Union nor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can be held responsible for them”</a:t>
                </a:r>
                <a:endParaRPr kumimoji="0" lang="en-GB" sz="1100" b="0" i="1" u="none" strike="noStrike" kern="1200" cap="none" spc="0" normalizeH="0" baseline="0" noProof="0" dirty="0">
                  <a:ln>
                    <a:noFill/>
                  </a:ln>
                  <a:solidFill>
                    <a:srgbClr val="0000FF"/>
                  </a:solidFill>
                  <a:effectLst/>
                  <a:uLnTx/>
                  <a:uFillTx/>
                  <a:latin typeface="Calibri" panose="020F0502020204030204"/>
                  <a:ea typeface="+mn-ea"/>
                  <a:cs typeface="+mn-cs"/>
                </a:endParaRPr>
              </a:p>
            </p:txBody>
          </p:sp>
        </p:grpSp>
      </p:grpSp>
      <p:sp>
        <p:nvSpPr>
          <p:cNvPr id="30" name="TextBox 29">
            <a:extLst>
              <a:ext uri="{FF2B5EF4-FFF2-40B4-BE49-F238E27FC236}">
                <a16:creationId xmlns:a16="http://schemas.microsoft.com/office/drawing/2014/main" id="{048243E0-827E-60CB-CB94-2B8061FBDA12}"/>
              </a:ext>
            </a:extLst>
          </p:cNvPr>
          <p:cNvSpPr txBox="1"/>
          <p:nvPr/>
        </p:nvSpPr>
        <p:spPr>
          <a:xfrm>
            <a:off x="-363056" y="1887210"/>
            <a:ext cx="9805506"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accent1"/>
                </a:solidFill>
                <a:latin typeface="Times New Roman" panose="02020603050405020304" pitchFamily="18" charset="0"/>
                <a:ea typeface="Calibri" panose="020F0502020204030204" pitchFamily="34" charset="0"/>
              </a:rPr>
              <a:t>Learning the role of technology and digitalisation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accent1"/>
                </a:solidFill>
                <a:latin typeface="Times New Roman" panose="02020603050405020304" pitchFamily="18" charset="0"/>
                <a:ea typeface="Calibri" panose="020F0502020204030204" pitchFamily="34" charset="0"/>
              </a:rPr>
              <a:t>in innovation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800" b="1" dirty="0">
              <a:solidFill>
                <a:schemeClr val="accent1"/>
              </a:solidFill>
              <a:latin typeface="Times New Roman" panose="02020603050405020304" pitchFamily="18" charset="0"/>
              <a:ea typeface="Calibri" panose="020F0502020204030204" pitchFamily="34" charset="0"/>
            </a:endParaRPr>
          </a:p>
        </p:txBody>
      </p:sp>
      <p:pic>
        <p:nvPicPr>
          <p:cNvPr id="3" name="Picture 2">
            <a:extLst>
              <a:ext uri="{FF2B5EF4-FFF2-40B4-BE49-F238E27FC236}">
                <a16:creationId xmlns:a16="http://schemas.microsoft.com/office/drawing/2014/main" id="{B2213BDF-29E6-12B1-FBCD-3A25F36763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33C6B401-E003-8A07-E27A-8BE24DAB5B81}"/>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5E2141A4-9487-9E1E-9DE3-ADD47C220580}"/>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2AD9C41B-B821-4BB2-FBED-F393B676935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BFC99823-663A-8B43-6A93-8309294FCE8B}"/>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457610B0-5603-50F3-E129-8FF7B48EFCC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73C81458-58D7-246D-D38D-9AF87ADF555E}"/>
              </a:ext>
            </a:extLst>
          </p:cNvPr>
          <p:cNvSpPr txBox="1"/>
          <p:nvPr/>
        </p:nvSpPr>
        <p:spPr>
          <a:xfrm>
            <a:off x="796460" y="1466200"/>
            <a:ext cx="788547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 - Cooperation partnerships in vocational education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2023-1-</a:t>
            </a:r>
            <a:r>
              <a:rPr kumimoji="0" lang="en-GB" sz="1000" b="1" i="0" u="none" strike="noStrike" kern="1200" cap="none" spc="0" normalizeH="0" baseline="0" noProof="0" err="1">
                <a:ln>
                  <a:noFill/>
                </a:ln>
                <a:solidFill>
                  <a:srgbClr val="7030A0"/>
                </a:solidFill>
                <a:effectLst/>
                <a:uLnTx/>
                <a:uFillTx/>
                <a:latin typeface="Calibri" panose="020F0502020204030204"/>
                <a:ea typeface="+mn-ea"/>
                <a:cs typeface="+mn-cs"/>
              </a:rPr>
              <a:t>RO01</a:t>
            </a: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-KA220-VET-000156711</a:t>
            </a:r>
          </a:p>
        </p:txBody>
      </p:sp>
      <p:sp>
        <p:nvSpPr>
          <p:cNvPr id="12" name="Title 1">
            <a:extLst>
              <a:ext uri="{FF2B5EF4-FFF2-40B4-BE49-F238E27FC236}">
                <a16:creationId xmlns:a16="http://schemas.microsoft.com/office/drawing/2014/main" id="{B670234F-AD78-57B9-56B9-7BF9CE4CED8C}"/>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dirty="0">
              <a:solidFill>
                <a:srgbClr val="0000FF"/>
              </a:solidFill>
              <a:effectLst>
                <a:outerShdw blurRad="38100" dist="38100" dir="2700000" algn="tl">
                  <a:srgbClr val="000000">
                    <a:alpha val="43137"/>
                  </a:srgbClr>
                </a:outerShdw>
              </a:effectLst>
              <a:highlight>
                <a:srgbClr val="FFFF00"/>
              </a:highlight>
            </a:endParaRPr>
          </a:p>
        </p:txBody>
      </p:sp>
      <p:pic>
        <p:nvPicPr>
          <p:cNvPr id="10" name="Картина 9">
            <a:extLst>
              <a:ext uri="{FF2B5EF4-FFF2-40B4-BE49-F238E27FC236}">
                <a16:creationId xmlns:a16="http://schemas.microsoft.com/office/drawing/2014/main" id="{4BEDD4DA-E35D-7330-668E-8CA699A0A816}"/>
              </a:ext>
            </a:extLst>
          </p:cNvPr>
          <p:cNvPicPr>
            <a:picLocks noChangeAspect="1"/>
          </p:cNvPicPr>
          <p:nvPr/>
        </p:nvPicPr>
        <p:blipFill>
          <a:blip r:embed="rId10"/>
          <a:srcRect t="23333" b="18056"/>
          <a:stretch/>
        </p:blipFill>
        <p:spPr>
          <a:xfrm>
            <a:off x="0" y="2871789"/>
            <a:ext cx="9144000" cy="3214688"/>
          </a:xfrm>
          <a:prstGeom prst="rect">
            <a:avLst/>
          </a:prstGeom>
        </p:spPr>
      </p:pic>
    </p:spTree>
    <p:extLst>
      <p:ext uri="{BB962C8B-B14F-4D97-AF65-F5344CB8AC3E}">
        <p14:creationId xmlns:p14="http://schemas.microsoft.com/office/powerpoint/2010/main" val="430909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753B9-1D49-7045-39BC-BFCCB1330C6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A3B56FC-7E7D-A35C-C6DC-2039A43475D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C61B817-417E-C8ED-CC8D-B4B2B41585B1}"/>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Importance of Increased Efficiency and Automation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D8E16AE-407A-30D9-1F95-774D8CA80E2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3AF378DC-C8FD-E225-2609-016BAC85083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6BD7421-DC5C-CF99-262B-6085FD67842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DB0A58A-0302-D85D-DE3C-40A57F698C80}"/>
              </a:ext>
            </a:extLst>
          </p:cNvPr>
          <p:cNvSpPr txBox="1"/>
          <p:nvPr/>
        </p:nvSpPr>
        <p:spPr>
          <a:xfrm>
            <a:off x="4272627" y="1704255"/>
            <a:ext cx="454782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1.2.	The role of automation and technological innovation in the warehouse</a:t>
            </a:r>
          </a:p>
          <a:p>
            <a:r>
              <a:rPr lang="en-US" b="1" dirty="0"/>
              <a:t>IoT (Internet of Things) technologies and RFID (Radio-Frequency Identification) </a:t>
            </a:r>
            <a:r>
              <a:rPr lang="en-US" dirty="0"/>
              <a:t>systems create the conditions for contactless and automatic inventory tracking. RFID tags attached to each product or pallet allow automated identification, which significantly speeds up and refines the inventory process and reduces the risk of errors. IoT sensors can measure storage conditions (temperature, humidity, atmospheric pressure) and automatically alert on deviations.</a:t>
            </a:r>
          </a:p>
        </p:txBody>
      </p:sp>
      <p:sp>
        <p:nvSpPr>
          <p:cNvPr id="3" name="Rectangle 2">
            <a:extLst>
              <a:ext uri="{FF2B5EF4-FFF2-40B4-BE49-F238E27FC236}">
                <a16:creationId xmlns:a16="http://schemas.microsoft.com/office/drawing/2014/main" id="{5880507D-F64C-6311-7BCE-42D03FB117A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A3E4A15-BBA2-F82A-7366-A6173DECB8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9410ECC-74CA-A71C-B03B-F73A02F7A0E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62D09F6-BC6D-FD75-DA7B-2E0EF7E3ED4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73F9071-F0E7-0172-3B57-4477438C729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5049C4F-2DE4-C5CB-78DD-1B975BCE82D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D4A52B1-ACC3-2F31-12E9-4BB6D2F06BF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1D42B5BE-52F3-49F0-0EFD-E030F0643942}"/>
              </a:ext>
            </a:extLst>
          </p:cNvPr>
          <p:cNvPicPr>
            <a:picLocks noChangeAspect="1"/>
          </p:cNvPicPr>
          <p:nvPr/>
        </p:nvPicPr>
        <p:blipFill>
          <a:blip r:embed="rId11"/>
          <a:srcRect l="10914" r="13930"/>
          <a:stretch/>
        </p:blipFill>
        <p:spPr>
          <a:xfrm>
            <a:off x="0" y="1650827"/>
            <a:ext cx="4143375" cy="4134780"/>
          </a:xfrm>
          <a:prstGeom prst="rect">
            <a:avLst/>
          </a:prstGeom>
        </p:spPr>
      </p:pic>
    </p:spTree>
    <p:extLst>
      <p:ext uri="{BB962C8B-B14F-4D97-AF65-F5344CB8AC3E}">
        <p14:creationId xmlns:p14="http://schemas.microsoft.com/office/powerpoint/2010/main" val="4284891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D0DD6-14D7-BE19-60D4-C2DBE26EF49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4D0DC7C-60DD-DA45-9C13-B9317DFB03A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1A44FF0-A5E5-E7D7-B6DC-CC44BE2AA6B5}"/>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Importance of Increased Efficiency and Automation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DCD46BF-10FC-DD13-DAC5-F843F3C67DA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074AC12-2D37-AD41-DFB1-315FEB80442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ACEA147-496D-9A6F-5D09-1787DE0D5A6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A65D113-87E6-C690-E8CC-8BD7DCCF62FF}"/>
              </a:ext>
            </a:extLst>
          </p:cNvPr>
          <p:cNvSpPr txBox="1"/>
          <p:nvPr/>
        </p:nvSpPr>
        <p:spPr>
          <a:xfrm>
            <a:off x="4843463" y="1704255"/>
            <a:ext cx="3976993"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1.2.	The role of automation and technological innovation in the warehouse</a:t>
            </a:r>
          </a:p>
          <a:p>
            <a:r>
              <a:rPr lang="en-US" dirty="0"/>
              <a:t>Robotic and automated warehousing systems provide opportunities to fully or partially replace human </a:t>
            </a:r>
            <a:r>
              <a:rPr lang="en-US" dirty="0" err="1"/>
              <a:t>labour</a:t>
            </a:r>
            <a:r>
              <a:rPr lang="en-US" dirty="0"/>
              <a:t> in tasks that require high precision or are monotonously repetitive. Examples of such systems include automated </a:t>
            </a:r>
            <a:r>
              <a:rPr lang="en-US" dirty="0" err="1"/>
              <a:t>palletising</a:t>
            </a:r>
            <a:r>
              <a:rPr lang="en-US" dirty="0"/>
              <a:t> and </a:t>
            </a:r>
            <a:r>
              <a:rPr lang="en-US" dirty="0" err="1"/>
              <a:t>depalletising</a:t>
            </a:r>
            <a:r>
              <a:rPr lang="en-US" dirty="0"/>
              <a:t> systems, automated vertical storage towers, and robotic carts for transporting products to various points in the ship.</a:t>
            </a:r>
          </a:p>
        </p:txBody>
      </p:sp>
      <p:sp>
        <p:nvSpPr>
          <p:cNvPr id="3" name="Rectangle 2">
            <a:extLst>
              <a:ext uri="{FF2B5EF4-FFF2-40B4-BE49-F238E27FC236}">
                <a16:creationId xmlns:a16="http://schemas.microsoft.com/office/drawing/2014/main" id="{1E1D3EC5-B5DE-6C51-C5AC-1D69B01B845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4EAFD80-9F4F-E0B7-E9C1-A9A163260C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EB52494-284E-7B4F-61DC-4D7F0A88233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F00591C-99F4-6CAD-9B81-ED5E5926838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90FE7A-2ED4-B068-0C4F-429242F2B93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2D51580-2F38-C8E8-4B6F-0A1E3F94F88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648FBD6-0E0E-810D-61E0-AD9131381DC7}"/>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24646AF-8CA5-D1B2-2B2E-67BFD855F8F7}"/>
              </a:ext>
            </a:extLst>
          </p:cNvPr>
          <p:cNvPicPr>
            <a:picLocks noChangeAspect="1"/>
          </p:cNvPicPr>
          <p:nvPr/>
        </p:nvPicPr>
        <p:blipFill>
          <a:blip r:embed="rId11"/>
          <a:stretch>
            <a:fillRect/>
          </a:stretch>
        </p:blipFill>
        <p:spPr>
          <a:xfrm>
            <a:off x="0" y="1795877"/>
            <a:ext cx="4621169" cy="3609145"/>
          </a:xfrm>
          <a:prstGeom prst="rect">
            <a:avLst/>
          </a:prstGeom>
        </p:spPr>
      </p:pic>
    </p:spTree>
    <p:extLst>
      <p:ext uri="{BB962C8B-B14F-4D97-AF65-F5344CB8AC3E}">
        <p14:creationId xmlns:p14="http://schemas.microsoft.com/office/powerpoint/2010/main" val="477375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81EA3-B0A0-3999-17CE-A5040463F93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54A20AA-1FE5-8CB7-9B31-449C7957241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0C3311C-5DDF-A009-5A69-95E2BDC72871}"/>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Importance of Increased Efficiency and Automation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80824A1-13C9-EA10-4401-A9B7219335F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6323094-D53F-4C71-9D29-1E1B263DAB4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057B7C2-0593-DCD6-1E00-F0EC70701C4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0312285-2303-74D8-F053-3F27259B119D}"/>
              </a:ext>
            </a:extLst>
          </p:cNvPr>
          <p:cNvSpPr txBox="1"/>
          <p:nvPr/>
        </p:nvSpPr>
        <p:spPr>
          <a:xfrm>
            <a:off x="4272627" y="1704255"/>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1.3.	Benefits of introducing automation and digital technologies</a:t>
            </a:r>
          </a:p>
          <a:p>
            <a:r>
              <a:rPr lang="en-US" dirty="0"/>
              <a:t>The benefits of increased efficiency and automation in ship warehouse management are both operational and strategic:</a:t>
            </a:r>
          </a:p>
          <a:p>
            <a:pPr marL="285750" indent="-285750">
              <a:buFont typeface="Arial" panose="020B0604020202020204" pitchFamily="34" charset="0"/>
              <a:buChar char="•"/>
            </a:pPr>
            <a:r>
              <a:rPr lang="en-US" dirty="0"/>
              <a:t>Reduce human error: automation </a:t>
            </a:r>
            <a:r>
              <a:rPr lang="en-US" dirty="0" err="1"/>
              <a:t>minimises</a:t>
            </a:r>
            <a:r>
              <a:rPr lang="en-US" dirty="0"/>
              <a:t> the risk of wrong entries, product loss and documentation inaccuracies.</a:t>
            </a:r>
          </a:p>
          <a:p>
            <a:pPr marL="285750" indent="-285750">
              <a:buFont typeface="Arial" panose="020B0604020202020204" pitchFamily="34" charset="0"/>
              <a:buChar char="•"/>
            </a:pPr>
            <a:r>
              <a:rPr lang="en-US" dirty="0" err="1"/>
              <a:t>Optimisation</a:t>
            </a:r>
            <a:r>
              <a:rPr lang="en-US" dirty="0"/>
              <a:t> of resources and space: intelligent technologies enable more accurate and efficient use of limited onboard storage space, increasing storage options without compromising safety.</a:t>
            </a:r>
          </a:p>
          <a:p>
            <a:endParaRPr lang="en-US" dirty="0"/>
          </a:p>
        </p:txBody>
      </p:sp>
      <p:sp>
        <p:nvSpPr>
          <p:cNvPr id="3" name="Rectangle 2">
            <a:extLst>
              <a:ext uri="{FF2B5EF4-FFF2-40B4-BE49-F238E27FC236}">
                <a16:creationId xmlns:a16="http://schemas.microsoft.com/office/drawing/2014/main" id="{2AD18F6D-053C-9FCF-48AF-6FE43F4AC41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811B2B0-F03D-1831-9751-262F26C536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1D3D679-D5A1-9B29-F2FB-33AC157B6CE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FA3E7D0-8AB4-F246-730F-1E48F3B7D94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668B85C-9991-73E4-2E73-DF65B4FBEEB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EF06303-E249-F05C-117A-3166014A615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819BABE-29D4-0935-24D3-07300367677A}"/>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FC88065A-44DB-9353-D796-EFA084E500CA}"/>
              </a:ext>
            </a:extLst>
          </p:cNvPr>
          <p:cNvPicPr>
            <a:picLocks noChangeAspect="1"/>
          </p:cNvPicPr>
          <p:nvPr/>
        </p:nvPicPr>
        <p:blipFill>
          <a:blip r:embed="rId11"/>
          <a:srcRect l="10369" t="1501" r="32338" b="17500"/>
          <a:stretch/>
        </p:blipFill>
        <p:spPr>
          <a:xfrm>
            <a:off x="0" y="1896731"/>
            <a:ext cx="4086226" cy="4061156"/>
          </a:xfrm>
          <a:prstGeom prst="rect">
            <a:avLst/>
          </a:prstGeom>
        </p:spPr>
      </p:pic>
    </p:spTree>
    <p:extLst>
      <p:ext uri="{BB962C8B-B14F-4D97-AF65-F5344CB8AC3E}">
        <p14:creationId xmlns:p14="http://schemas.microsoft.com/office/powerpoint/2010/main" val="2333862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51CD3-6EB0-CD12-9864-0270D58176F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8D39566-7169-8067-F806-8F7DAC2E4B6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8EC3191-8961-D0E4-E9F2-3059F9CC4939}"/>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Importance of Increased Efficiency and Automation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9E71596-4577-E52F-C4ED-3B22F60537C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8213539-1F76-E79D-FBF9-BC3B9262714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5B43316-03C6-5A58-46CE-37733BBC483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69140BF-DE1F-9F62-BB26-5EBE52E6EF6E}"/>
              </a:ext>
            </a:extLst>
          </p:cNvPr>
          <p:cNvSpPr txBox="1"/>
          <p:nvPr/>
        </p:nvSpPr>
        <p:spPr>
          <a:xfrm>
            <a:off x="4272627" y="1704255"/>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1.3.	Benefits of introducing automation and digital technologies</a:t>
            </a:r>
          </a:p>
          <a:p>
            <a:r>
              <a:rPr lang="en-US" dirty="0"/>
              <a:t>•	Accelerate logistics operations: Automated systems ensure faster and more accurate warehouse operations, freeing up the crew for more critical and strategic tasks.</a:t>
            </a:r>
          </a:p>
          <a:p>
            <a:r>
              <a:rPr lang="en-US" dirty="0"/>
              <a:t>•	Improved traceability and transparency: automatic inventory tracking ensures clear and accurate information on stock, consumption and required supplies.</a:t>
            </a:r>
          </a:p>
          <a:p>
            <a:r>
              <a:rPr lang="en-US" dirty="0"/>
              <a:t>•	Enhanced safety and quality control: constant automated monitoring of warehouse conditions ensures products are stored in optimal conditions, </a:t>
            </a:r>
            <a:r>
              <a:rPr lang="en-US" dirty="0" err="1"/>
              <a:t>minimising</a:t>
            </a:r>
            <a:r>
              <a:rPr lang="en-US" dirty="0"/>
              <a:t> the risks of damage or loss of quality.</a:t>
            </a:r>
          </a:p>
          <a:p>
            <a:r>
              <a:rPr lang="en-US" dirty="0"/>
              <a:t> </a:t>
            </a:r>
          </a:p>
        </p:txBody>
      </p:sp>
      <p:sp>
        <p:nvSpPr>
          <p:cNvPr id="3" name="Rectangle 2">
            <a:extLst>
              <a:ext uri="{FF2B5EF4-FFF2-40B4-BE49-F238E27FC236}">
                <a16:creationId xmlns:a16="http://schemas.microsoft.com/office/drawing/2014/main" id="{E26F7320-1041-5E9C-2E14-0DA61AB3C3A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F99EC01-2596-BCF0-732B-7ED2754F0D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F3FC33D-32B5-0E39-CAD2-0D129C9CCA8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1EF6F03-A9B5-5CB5-E1D4-8E677D05EDD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6F2305B-758E-42BD-9F5A-F15652C1A03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486A055-EE33-8B31-64A5-4FE86CA3679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7EDAD50-589C-E173-2293-90778075AF1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7C29FDDD-0B42-F74A-B10A-921E3DB63FCA}"/>
              </a:ext>
            </a:extLst>
          </p:cNvPr>
          <p:cNvPicPr>
            <a:picLocks noChangeAspect="1"/>
          </p:cNvPicPr>
          <p:nvPr/>
        </p:nvPicPr>
        <p:blipFill>
          <a:blip r:embed="rId11"/>
          <a:srcRect l="28749" t="25150" r="23125" b="18117"/>
          <a:stretch/>
        </p:blipFill>
        <p:spPr>
          <a:xfrm>
            <a:off x="0" y="1957387"/>
            <a:ext cx="4129088" cy="3457576"/>
          </a:xfrm>
          <a:prstGeom prst="rect">
            <a:avLst/>
          </a:prstGeom>
        </p:spPr>
      </p:pic>
    </p:spTree>
    <p:extLst>
      <p:ext uri="{BB962C8B-B14F-4D97-AF65-F5344CB8AC3E}">
        <p14:creationId xmlns:p14="http://schemas.microsoft.com/office/powerpoint/2010/main" val="3231472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BC92-2353-5104-19B4-CEBCED7ABF5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F18DAB8-3D59-48E9-038F-D7DAD69C67D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6EB6A29-5ECD-7AD3-BDFA-E688F7FB2AEF}"/>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Importance of Increased Efficiency and Automation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8CFC211-6AC2-3721-B967-38345983CCE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C03AAB8-4F40-2FAF-3AD7-BA1DF98604F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809E20B-13AB-08CB-54EE-92020D9CBE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3F9BE84-BE9A-A747-F37B-17B7FBC8E8B7}"/>
              </a:ext>
            </a:extLst>
          </p:cNvPr>
          <p:cNvSpPr txBox="1"/>
          <p:nvPr/>
        </p:nvSpPr>
        <p:spPr>
          <a:xfrm>
            <a:off x="4272627" y="1704255"/>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1.4.	The entrepreneurial perspective on automation</a:t>
            </a:r>
          </a:p>
          <a:p>
            <a:r>
              <a:rPr lang="en-US" dirty="0"/>
              <a:t>From an entrepreneurial perspective, the introduction of automation and technology into the warehouse represents not just a technical </a:t>
            </a:r>
            <a:r>
              <a:rPr lang="en-US" dirty="0" err="1"/>
              <a:t>optimisation</a:t>
            </a:r>
            <a:r>
              <a:rPr lang="en-US" dirty="0"/>
              <a:t> but a strategic initiative that generates significant value. By using technology innovatively, a shipper or manager has the opportunity to not only respond effectively to problems but also turn them into a competitive advantage. Technology enables rapid identification and resolution of problems before they become critical, as well as better adaptability to unforeseen situations.</a:t>
            </a:r>
          </a:p>
        </p:txBody>
      </p:sp>
      <p:sp>
        <p:nvSpPr>
          <p:cNvPr id="3" name="Rectangle 2">
            <a:extLst>
              <a:ext uri="{FF2B5EF4-FFF2-40B4-BE49-F238E27FC236}">
                <a16:creationId xmlns:a16="http://schemas.microsoft.com/office/drawing/2014/main" id="{FA551494-CB16-440D-D793-BC54C641A20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80381A4-84AE-DE82-14FD-09EC4CEE4D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1D88BAF-4270-7431-9111-FADDCD71200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172AFB6-38C6-4998-CBBF-8F46A09A041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0559C6D-E2CE-8158-DDC0-EF79D6A67A0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FE44AAF-2C6D-9958-D56F-C4D6E7A7D5C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80DB79F-0395-4EB3-3804-D01A196CE245}"/>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FD36E0DD-2C5F-C094-CF1A-F54FFA50B7B0}"/>
              </a:ext>
            </a:extLst>
          </p:cNvPr>
          <p:cNvPicPr>
            <a:picLocks noChangeAspect="1"/>
          </p:cNvPicPr>
          <p:nvPr/>
        </p:nvPicPr>
        <p:blipFill>
          <a:blip r:embed="rId11"/>
          <a:srcRect l="16876" t="15394" r="24844" b="9124"/>
          <a:stretch/>
        </p:blipFill>
        <p:spPr>
          <a:xfrm>
            <a:off x="0" y="2134545"/>
            <a:ext cx="4100513" cy="3308993"/>
          </a:xfrm>
          <a:prstGeom prst="rect">
            <a:avLst/>
          </a:prstGeom>
        </p:spPr>
      </p:pic>
    </p:spTree>
    <p:extLst>
      <p:ext uri="{BB962C8B-B14F-4D97-AF65-F5344CB8AC3E}">
        <p14:creationId xmlns:p14="http://schemas.microsoft.com/office/powerpoint/2010/main" val="962540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0029F-E780-2056-3FEF-2A5CD3A0D31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CD825C3-878A-F975-4A83-CA9061B93B7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A12427B-92E1-677E-6BCD-E458E1ECBC12}"/>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Safety and Security Issues in Technology Usage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08C43A7-C838-FB27-8A4A-3C6AAD5EB70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D0485A16-D4D5-4665-21B0-50023225452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A9E0F9E-52D1-DEF7-2F80-1B533D37402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85332BDD-1B34-4B67-30CB-17A139B759E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2FDBBDFD-A79F-0B92-9545-D10CC50884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4C1B0CF-B3CC-0AD8-DD03-C0E33C7DA6C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09B7123-4B00-DDAF-BEDD-6770DB09AB8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756546B-68C1-83B2-88D0-6C97F6A5988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CD6D68F-868E-E971-5AFD-4FE683C1A14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4530CC3-DFC7-77EC-532F-C9253BE3B80A}"/>
              </a:ext>
            </a:extLst>
          </p:cNvPr>
          <p:cNvPicPr>
            <a:picLocks noChangeAspect="1"/>
          </p:cNvPicPr>
          <p:nvPr/>
        </p:nvPicPr>
        <p:blipFill>
          <a:blip r:embed="rId10"/>
          <a:stretch>
            <a:fillRect/>
          </a:stretch>
        </p:blipFill>
        <p:spPr>
          <a:xfrm>
            <a:off x="7704595" y="0"/>
            <a:ext cx="1227464" cy="1224789"/>
          </a:xfrm>
          <a:prstGeom prst="rect">
            <a:avLst/>
          </a:prstGeom>
        </p:spPr>
      </p:pic>
      <p:pic>
        <p:nvPicPr>
          <p:cNvPr id="2050" name="Picture 2" descr="Warehouse with a forklift truck in the center. the forklift is white and has a yellow pallet attached to it. on the left side of the image, there is a small robot with a camera attached to its arm. the robot is lifting a cardboard box from the forklift. in the background, there are several other pallets with boxes on them. the warehouse has a high ceiling with white walls and a large window on the right side. the image also has a lightbulb-like shape in the middle, representing the idea of a light bulb.">
            <a:extLst>
              <a:ext uri="{FF2B5EF4-FFF2-40B4-BE49-F238E27FC236}">
                <a16:creationId xmlns:a16="http://schemas.microsoft.com/office/drawing/2014/main" id="{0F7B7794-8072-28DF-C5BB-4B47FD28F9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111"/>
          <a:stretch/>
        </p:blipFill>
        <p:spPr bwMode="auto">
          <a:xfrm>
            <a:off x="-114300" y="2071687"/>
            <a:ext cx="914400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10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1EBEF-5B30-B5A0-7059-E42E72A4C7A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BFE3869-A0B4-D806-35F4-FF650C1B58B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AB4DB9C-BCC6-B592-CB02-1FE2F573ACA5}"/>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Safety and Security Issues in Technology Usage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AA27A6E-64BB-C22D-801C-D0D524E82D00}"/>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6CB9C83-8016-E83B-9A3E-A257AEFB016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51FB2D0E-011A-1357-06FA-C8ECD18BFEF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97EF2CB-56F5-1825-AE6A-0937DFA14D49}"/>
              </a:ext>
            </a:extLst>
          </p:cNvPr>
          <p:cNvSpPr txBox="1"/>
          <p:nvPr/>
        </p:nvSpPr>
        <p:spPr>
          <a:xfrm>
            <a:off x="4272627" y="1704255"/>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dirty="0"/>
              <a:t>With the advent of technology and digitalisation in shipping operations and logistics, many new opportunities are opening up, but along with this, new specific risks are being created. The introduction of intelligent systems, automated solutions and digital technologies on board is accompanied by the need for increased attention to safety and security. In the maritime environment, where emergency response resources are limited, even small technological errors or omissions can have serious consequences. Understanding the risks and being able to manage them effectively is, therefore, key to the success of any technology initiative.</a:t>
            </a:r>
          </a:p>
        </p:txBody>
      </p:sp>
      <p:sp>
        <p:nvSpPr>
          <p:cNvPr id="3" name="Rectangle 2">
            <a:extLst>
              <a:ext uri="{FF2B5EF4-FFF2-40B4-BE49-F238E27FC236}">
                <a16:creationId xmlns:a16="http://schemas.microsoft.com/office/drawing/2014/main" id="{F71F1FF5-50A1-4A44-A7B0-AB9BF6602D5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7635761-E573-1749-FAFC-6833C4D061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98FA10C-1D39-5C0E-3902-C7CE008C1A2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A1FB483-F720-1B30-E5B6-982321E2140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0E4B0ED-4F4A-8058-C17D-9ED75B8B898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9F925AE-89FE-3461-8E13-D40E1C03740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6FF35BC-A511-EB4E-2086-63FC3EC036EC}"/>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73BBD3B9-CA56-A836-53D2-B9CE6BACC9E5}"/>
              </a:ext>
            </a:extLst>
          </p:cNvPr>
          <p:cNvPicPr>
            <a:picLocks noChangeAspect="1"/>
          </p:cNvPicPr>
          <p:nvPr/>
        </p:nvPicPr>
        <p:blipFill>
          <a:blip r:embed="rId11"/>
          <a:stretch>
            <a:fillRect/>
          </a:stretch>
        </p:blipFill>
        <p:spPr>
          <a:xfrm>
            <a:off x="0" y="1828802"/>
            <a:ext cx="4014786" cy="4014786"/>
          </a:xfrm>
          <a:prstGeom prst="rect">
            <a:avLst/>
          </a:prstGeom>
        </p:spPr>
      </p:pic>
    </p:spTree>
    <p:extLst>
      <p:ext uri="{BB962C8B-B14F-4D97-AF65-F5344CB8AC3E}">
        <p14:creationId xmlns:p14="http://schemas.microsoft.com/office/powerpoint/2010/main" val="1106903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6594D-990F-DC23-30CD-5C31DB52484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ACCB7AE-4B67-AC44-439C-355C19CE9D7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B6091CE-0B01-F4C4-FBA9-B3F4D6F4D509}"/>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Safety and Security Issues in Technology Usage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F32699A-3EA9-A263-95C3-FAE907C57311}"/>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3169591-C875-0BF4-EEE4-52870523773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D8DC42F-F6A3-A303-1805-F35D90A4670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19C22AB-79B2-B781-D90C-59C3CED1D23E}"/>
              </a:ext>
            </a:extLst>
          </p:cNvPr>
          <p:cNvSpPr txBox="1"/>
          <p:nvPr/>
        </p:nvSpPr>
        <p:spPr>
          <a:xfrm>
            <a:off x="4272627" y="1704255"/>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bg-BG" b="1" dirty="0"/>
              <a:t>2.1. </a:t>
            </a:r>
            <a:r>
              <a:rPr lang="en-US" b="1" dirty="0"/>
              <a:t>Key risks and threats in onboarding technology solutions</a:t>
            </a:r>
          </a:p>
          <a:p>
            <a:r>
              <a:rPr lang="en-US" dirty="0"/>
              <a:t>Bringing technology and automation on board poses several key risks that require special attention:</a:t>
            </a:r>
          </a:p>
          <a:p>
            <a:pPr marL="285750" indent="-285750">
              <a:buFont typeface="Arial" panose="020B0604020202020204" pitchFamily="34" charset="0"/>
              <a:buChar char="•"/>
            </a:pPr>
            <a:r>
              <a:rPr lang="en-US" b="1" dirty="0"/>
              <a:t>Technical malfunctions: </a:t>
            </a:r>
            <a:r>
              <a:rPr lang="en-US" dirty="0"/>
              <a:t>Any technology can fail or malfunction, especially in a marine environment that is subject to extreme weather changes, vibration, high humidity and salt air. Such malfunctions can result in temporary or permanent loss of data, disruption of warehouse operations or even physical damage to stored products and equipment.</a:t>
            </a:r>
          </a:p>
          <a:p>
            <a:r>
              <a:rPr lang="en-US" dirty="0"/>
              <a:t>•	</a:t>
            </a:r>
          </a:p>
        </p:txBody>
      </p:sp>
      <p:sp>
        <p:nvSpPr>
          <p:cNvPr id="3" name="Rectangle 2">
            <a:extLst>
              <a:ext uri="{FF2B5EF4-FFF2-40B4-BE49-F238E27FC236}">
                <a16:creationId xmlns:a16="http://schemas.microsoft.com/office/drawing/2014/main" id="{87B28F5E-EF47-1805-D84E-FC22C1C33FC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5BDDC757-32AB-DEF0-F414-2857F6B0C9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7279FDC-D496-4498-D6E2-1688B0EC3C1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A8ACAF5-7925-3560-54A4-1D859E2B0BD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073D383-BF64-A6EB-03BF-E533FC03837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D7390BE-6615-E547-65CB-A33395AA730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29B209D-6187-F4DE-A0BA-99BB8FF7B35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4887F83A-D075-7A77-3AD2-BA9F9C097FF2}"/>
              </a:ext>
            </a:extLst>
          </p:cNvPr>
          <p:cNvPicPr>
            <a:picLocks noChangeAspect="1"/>
          </p:cNvPicPr>
          <p:nvPr/>
        </p:nvPicPr>
        <p:blipFill>
          <a:blip r:embed="rId11"/>
          <a:stretch>
            <a:fillRect/>
          </a:stretch>
        </p:blipFill>
        <p:spPr>
          <a:xfrm>
            <a:off x="0" y="1743074"/>
            <a:ext cx="4029075" cy="4029075"/>
          </a:xfrm>
          <a:prstGeom prst="rect">
            <a:avLst/>
          </a:prstGeom>
        </p:spPr>
      </p:pic>
    </p:spTree>
    <p:extLst>
      <p:ext uri="{BB962C8B-B14F-4D97-AF65-F5344CB8AC3E}">
        <p14:creationId xmlns:p14="http://schemas.microsoft.com/office/powerpoint/2010/main" val="588203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A4660-949C-3AB6-5E7B-4E435FA12A5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861D56F-DE0B-4555-10E6-656549DE4B8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DF37FEC-7D56-B159-C406-8C3A9290CEBE}"/>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Safety and Security Issues in Technology Usage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FB023B9-1722-BB0F-E861-A75F21CA2E3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1A3D2F5-779B-60AF-024C-80DDD588116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94DCF5D-C6A3-525F-ACC4-A64F21AB72D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87E490F-FE28-9739-8364-6DB1E2870F67}"/>
              </a:ext>
            </a:extLst>
          </p:cNvPr>
          <p:cNvSpPr txBox="1"/>
          <p:nvPr/>
        </p:nvSpPr>
        <p:spPr>
          <a:xfrm>
            <a:off x="4272627" y="1704255"/>
            <a:ext cx="4547829"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bg-BG" b="1" dirty="0"/>
              <a:t>2.1. </a:t>
            </a:r>
            <a:r>
              <a:rPr lang="en-US" b="1" dirty="0"/>
              <a:t>Key risks and threats in onboarding technology solutions</a:t>
            </a:r>
          </a:p>
          <a:p>
            <a:pPr marL="285750" indent="-285750">
              <a:buFont typeface="Arial" panose="020B0604020202020204" pitchFamily="34" charset="0"/>
              <a:buChar char="•"/>
            </a:pPr>
            <a:r>
              <a:rPr lang="en-US" b="1" dirty="0"/>
              <a:t>Communication channel failure: </a:t>
            </a:r>
            <a:r>
              <a:rPr lang="en-US" dirty="0"/>
              <a:t>maritime logistics depend heavily on communication systems that are sometimes unstable or unreliable due to the remoteness of ships. The loss or failure of communications can leave the crew without access to critical information, necessary instructions or the ability to perform remote technical support, increasing the risk of errors and accidents.	</a:t>
            </a:r>
          </a:p>
        </p:txBody>
      </p:sp>
      <p:sp>
        <p:nvSpPr>
          <p:cNvPr id="3" name="Rectangle 2">
            <a:extLst>
              <a:ext uri="{FF2B5EF4-FFF2-40B4-BE49-F238E27FC236}">
                <a16:creationId xmlns:a16="http://schemas.microsoft.com/office/drawing/2014/main" id="{957602FE-4A98-6287-2ABE-5ABC22B8326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8068222-FD66-7718-6A2F-C808C01645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00DEB94-F6F5-F954-86E6-CED324FB787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6C3CDB5-A989-6B7B-796E-01541635B52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C727C18-54BA-0082-CC39-406A92C8F21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F063782-2B63-DDBC-92B0-0109F44657D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2E8A8E2-FBB7-5A45-7D66-1F4B8E5FE9E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F72220F7-3C70-6A35-8B16-09BD0518CA94}"/>
              </a:ext>
            </a:extLst>
          </p:cNvPr>
          <p:cNvPicPr>
            <a:picLocks noChangeAspect="1"/>
          </p:cNvPicPr>
          <p:nvPr/>
        </p:nvPicPr>
        <p:blipFill>
          <a:blip r:embed="rId11"/>
          <a:stretch>
            <a:fillRect/>
          </a:stretch>
        </p:blipFill>
        <p:spPr>
          <a:xfrm>
            <a:off x="0" y="1743074"/>
            <a:ext cx="4029075" cy="4029075"/>
          </a:xfrm>
          <a:prstGeom prst="rect">
            <a:avLst/>
          </a:prstGeom>
        </p:spPr>
      </p:pic>
    </p:spTree>
    <p:extLst>
      <p:ext uri="{BB962C8B-B14F-4D97-AF65-F5344CB8AC3E}">
        <p14:creationId xmlns:p14="http://schemas.microsoft.com/office/powerpoint/2010/main" val="3111967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DA9D6-0D6B-ED48-E55C-3D267DD64F1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D083885-084E-A536-DA82-3B802B0581B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3C22897-9D88-2380-5672-CB5C00B7B828}"/>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Safety and Security Issues in Technology Usage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9F967C8-C98F-8F2B-0D7D-2E6CE3BB0968}"/>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39889FA-FE3B-7D20-9874-2505762023F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95F73EC-02D1-DFCF-79BB-0721FCDA39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B504D6B-9E63-C1B0-8DF4-C49CD6D8DA15}"/>
              </a:ext>
            </a:extLst>
          </p:cNvPr>
          <p:cNvSpPr txBox="1"/>
          <p:nvPr/>
        </p:nvSpPr>
        <p:spPr>
          <a:xfrm>
            <a:off x="4272627" y="1704255"/>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bg-BG" b="1" dirty="0"/>
              <a:t>2.1. </a:t>
            </a:r>
            <a:r>
              <a:rPr lang="en-US" b="1" dirty="0"/>
              <a:t>Key risks and threats in onboarding technology solutions</a:t>
            </a:r>
          </a:p>
          <a:p>
            <a:pPr marL="285750" indent="-285750">
              <a:buFont typeface="Arial" panose="020B0604020202020204" pitchFamily="34" charset="0"/>
              <a:buChar char="•"/>
            </a:pPr>
            <a:r>
              <a:rPr lang="en-US" b="1" dirty="0"/>
              <a:t>Cybersecurity and vulnerability of information systems</a:t>
            </a:r>
            <a:r>
              <a:rPr lang="en-US" dirty="0"/>
              <a:t>: automated and digital systems are at risk of </a:t>
            </a:r>
            <a:r>
              <a:rPr lang="en-US" dirty="0" err="1"/>
              <a:t>unauthorised</a:t>
            </a:r>
            <a:r>
              <a:rPr lang="en-US" dirty="0"/>
              <a:t> access and hacking attacks. In the context of shipping logistics, this could mean manipulation of warehouse documentation, blocking of tracking systems or even complete loss of control over key processes. Such attacks can compromise the security of the entire ship and cause serious financial and operational consequences.	</a:t>
            </a:r>
          </a:p>
        </p:txBody>
      </p:sp>
      <p:sp>
        <p:nvSpPr>
          <p:cNvPr id="3" name="Rectangle 2">
            <a:extLst>
              <a:ext uri="{FF2B5EF4-FFF2-40B4-BE49-F238E27FC236}">
                <a16:creationId xmlns:a16="http://schemas.microsoft.com/office/drawing/2014/main" id="{DF7C60C7-5981-661B-D532-B102A789480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3779DBA-AFFF-EDC8-6C96-4951529A13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12C7058-20A3-C8AC-97F1-EB1CDE95400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C577216-6DD5-96A0-3DE7-80E70249A98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D462226-A35A-F1EE-F7C7-95F3A50C66A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D3EFC4C-535A-1DC6-78AB-FCC7F47E97C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72300B4-C0BC-DBA6-9499-D9C6D827698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4F0BDAE7-2359-0396-A6FE-26F384CE4DA1}"/>
              </a:ext>
            </a:extLst>
          </p:cNvPr>
          <p:cNvPicPr>
            <a:picLocks noChangeAspect="1"/>
          </p:cNvPicPr>
          <p:nvPr/>
        </p:nvPicPr>
        <p:blipFill>
          <a:blip r:embed="rId11"/>
          <a:stretch>
            <a:fillRect/>
          </a:stretch>
        </p:blipFill>
        <p:spPr>
          <a:xfrm>
            <a:off x="0" y="1743074"/>
            <a:ext cx="4029075" cy="4029075"/>
          </a:xfrm>
          <a:prstGeom prst="rect">
            <a:avLst/>
          </a:prstGeom>
        </p:spPr>
      </p:pic>
    </p:spTree>
    <p:extLst>
      <p:ext uri="{BB962C8B-B14F-4D97-AF65-F5344CB8AC3E}">
        <p14:creationId xmlns:p14="http://schemas.microsoft.com/office/powerpoint/2010/main" val="2646465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en-GB" sz="1100" b="1" noProof="0">
                    <a:effectLst/>
                    <a:latin typeface="coranto-2"/>
                  </a:rPr>
                  <a:t>Disclaimer</a:t>
                </a:r>
                <a:r>
                  <a:rPr lang="en-GB" sz="1100" b="0" i="1" noProof="0">
                    <a:solidFill>
                      <a:srgbClr val="0000FF"/>
                    </a:solidFill>
                    <a:effectLst/>
                    <a:latin typeface="coranto-2"/>
                  </a:rPr>
                  <a:t>: “Funded by the European Union. Views and opinions expressed are however those of the author(s) only and do not necessarily reflect those of the European Union or the </a:t>
                </a:r>
                <a:r>
                  <a:rPr lang="en-GB" sz="1100" b="0" i="1" noProof="0" err="1">
                    <a:solidFill>
                      <a:srgbClr val="0000FF"/>
                    </a:solidFill>
                    <a:effectLst/>
                    <a:latin typeface="coranto-2"/>
                  </a:rPr>
                  <a:t>ANPCDEFP</a:t>
                </a:r>
                <a:r>
                  <a:rPr lang="en-GB" sz="1100" b="0" i="1" noProof="0">
                    <a:solidFill>
                      <a:srgbClr val="0000FF"/>
                    </a:solidFill>
                    <a:effectLst/>
                    <a:latin typeface="coranto-2"/>
                  </a:rPr>
                  <a:t>. Neither the European Union nor the </a:t>
                </a:r>
                <a:r>
                  <a:rPr lang="en-GB" sz="1100" b="0" i="1" noProof="0" err="1">
                    <a:solidFill>
                      <a:srgbClr val="0000FF"/>
                    </a:solidFill>
                    <a:effectLst/>
                    <a:latin typeface="coranto-2"/>
                  </a:rPr>
                  <a:t>ANPCDEFP</a:t>
                </a:r>
                <a:r>
                  <a:rPr lang="en-GB" sz="1100" b="0" i="1" noProof="0">
                    <a:solidFill>
                      <a:srgbClr val="0000FF"/>
                    </a:solidFill>
                    <a:effectLst/>
                    <a:latin typeface="coranto-2"/>
                  </a:rPr>
                  <a:t> can be held responsible for them”</a:t>
                </a:r>
                <a:endParaRPr lang="en-GB" sz="1100" i="1" noProof="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895472" y="2297831"/>
            <a:ext cx="7885472" cy="4534575"/>
          </a:xfrm>
          <a:prstGeom prst="rect">
            <a:avLst/>
          </a:prstGeom>
          <a:noFill/>
        </p:spPr>
        <p:txBody>
          <a:bodyPr wrap="square">
            <a:spAutoFit/>
          </a:bodyPr>
          <a:lstStyle/>
          <a:p>
            <a:pPr algn="ctr">
              <a:lnSpc>
                <a:spcPct val="150000"/>
              </a:lnSpc>
              <a:spcAft>
                <a:spcPts val="1000"/>
              </a:spcAft>
            </a:pPr>
            <a:r>
              <a:rPr lang="en-GB"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endParaRPr lang="bg-BG"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r>
              <a:rPr lang="en-GB" sz="3200" b="1" noProof="0" dirty="0">
                <a:solidFill>
                  <a:schemeClr val="accent1"/>
                </a:solidFill>
                <a:effectLst/>
                <a:latin typeface="Times New Roman" panose="02020603050405020304" pitchFamily="18" charset="0"/>
                <a:ea typeface="Calibri" panose="020F0502020204030204" pitchFamily="34" charset="0"/>
              </a:rPr>
              <a:t>COURSE </a:t>
            </a:r>
            <a:r>
              <a:rPr lang="en-GB" sz="3200" b="1" dirty="0">
                <a:solidFill>
                  <a:schemeClr val="accent1"/>
                </a:solidFill>
                <a:latin typeface="Times New Roman" panose="02020603050405020304" pitchFamily="18" charset="0"/>
                <a:ea typeface="Calibri" panose="020F0502020204030204" pitchFamily="34" charset="0"/>
              </a:rPr>
              <a:t>Week I</a:t>
            </a:r>
            <a:r>
              <a:rPr lang="en-US" sz="3200" b="1" dirty="0">
                <a:solidFill>
                  <a:schemeClr val="accent1"/>
                </a:solidFill>
                <a:latin typeface="Times New Roman" panose="02020603050405020304" pitchFamily="18" charset="0"/>
                <a:ea typeface="Calibri" panose="020F0502020204030204" pitchFamily="34" charset="0"/>
              </a:rPr>
              <a:t>V</a:t>
            </a:r>
            <a:endParaRPr lang="en-GB" sz="3200" b="1" dirty="0">
              <a:solidFill>
                <a:schemeClr val="accent1"/>
              </a:solidFill>
              <a:latin typeface="Times New Roman" panose="02020603050405020304" pitchFamily="18" charset="0"/>
              <a:ea typeface="Calibri" panose="020F0502020204030204" pitchFamily="34" charset="0"/>
            </a:endParaRPr>
          </a:p>
          <a:p>
            <a:pPr algn="ctr"/>
            <a:r>
              <a:rPr lang="en-US" sz="3200" b="1" noProof="0" dirty="0">
                <a:solidFill>
                  <a:srgbClr val="FF0000"/>
                </a:solidFill>
                <a:latin typeface="Times New Roman" panose="02020603050405020304" pitchFamily="18" charset="0"/>
                <a:ea typeface="Calibri" panose="020F0502020204030204" pitchFamily="34" charset="0"/>
              </a:rPr>
              <a:t>Learning the role of technology and digitalisation in innovation</a:t>
            </a:r>
          </a:p>
          <a:p>
            <a:pPr algn="ctr"/>
            <a:endParaRPr lang="en-US" sz="3200" b="1" noProof="0" dirty="0">
              <a:solidFill>
                <a:srgbClr val="FF0000"/>
              </a:solidFill>
              <a:latin typeface="Times New Roman" panose="02020603050405020304" pitchFamily="18" charset="0"/>
              <a:ea typeface="Calibri" panose="020F0502020204030204" pitchFamily="34" charset="0"/>
            </a:endParaRPr>
          </a:p>
          <a:p>
            <a:pPr algn="ctr"/>
            <a:endParaRPr lang="en-GB" sz="3200" b="1" noProof="0" dirty="0">
              <a:solidFill>
                <a:srgbClr val="FF0000"/>
              </a:solidFill>
              <a:latin typeface="Times New Roman" panose="02020603050405020304" pitchFamily="18" charset="0"/>
              <a:ea typeface="Calibri" panose="020F0502020204030204" pitchFamily="34"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noProof="0">
                <a:solidFill>
                  <a:srgbClr val="7030A0"/>
                </a:solidFill>
              </a:rPr>
              <a:t>KA220-VET - Cooperation partnerships in vocational education and training</a:t>
            </a:r>
          </a:p>
          <a:p>
            <a:pPr algn="ctr"/>
            <a:r>
              <a:rPr lang="en-GB" sz="1000" b="1" i="0" u="none" strike="noStrike" baseline="0" noProof="0">
                <a:solidFill>
                  <a:srgbClr val="7030A0"/>
                </a:solidFill>
              </a:rPr>
              <a:t>2023-1-</a:t>
            </a:r>
            <a:r>
              <a:rPr lang="en-GB" sz="1000" b="1" i="0" u="none" strike="noStrike" baseline="0" noProof="0" err="1">
                <a:solidFill>
                  <a:srgbClr val="7030A0"/>
                </a:solidFill>
              </a:rPr>
              <a:t>RO01</a:t>
            </a:r>
            <a:r>
              <a:rPr lang="en-GB" sz="1000" b="1" i="0" u="none" strike="noStrike" baseline="0" noProof="0">
                <a:solidFill>
                  <a:srgbClr val="7030A0"/>
                </a:solidFill>
              </a:rPr>
              <a:t>-KA220-VET-000156711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C8456-D61E-F55C-D94D-754926DCAD0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30FCF40-8703-D1C8-8C02-A43E8B31C68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D6B30EE-E2E9-E8A5-EC1B-72FC9C2E74B5}"/>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Safety and Security Issues in Technology Usage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8D58974-CD6F-856A-66C6-45B22962D00F}"/>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7CAAF85-0CDE-FFC9-4940-F762B7D3350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B2B4283-614F-06BE-B171-2DE508B6E2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CEC84B0-E145-0698-DA4B-D6AD092E8E87}"/>
              </a:ext>
            </a:extLst>
          </p:cNvPr>
          <p:cNvSpPr txBox="1"/>
          <p:nvPr/>
        </p:nvSpPr>
        <p:spPr>
          <a:xfrm>
            <a:off x="4272627" y="1704255"/>
            <a:ext cx="4547829" cy="2585323"/>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bg-BG" b="1" dirty="0"/>
              <a:t>2.1. </a:t>
            </a:r>
            <a:r>
              <a:rPr lang="en-US" b="1" dirty="0"/>
              <a:t>Key risks and threats in onboarding technology solutions</a:t>
            </a:r>
          </a:p>
          <a:p>
            <a:pPr marL="285750" indent="-285750">
              <a:buFont typeface="Arial" panose="020B0604020202020204" pitchFamily="34" charset="0"/>
              <a:buChar char="•"/>
            </a:pPr>
            <a:r>
              <a:rPr lang="en-US" b="1" dirty="0"/>
              <a:t>Information loss and corruption</a:t>
            </a:r>
            <a:r>
              <a:rPr lang="en-US" dirty="0"/>
              <a:t>: even the best-protected systems can be susceptible to data loss due to software errors, negligence, human factors or technical malfunction. In maritime isolation, recovery of such information is difficult and slow, making the risk particularly critical.</a:t>
            </a:r>
          </a:p>
        </p:txBody>
      </p:sp>
      <p:sp>
        <p:nvSpPr>
          <p:cNvPr id="3" name="Rectangle 2">
            <a:extLst>
              <a:ext uri="{FF2B5EF4-FFF2-40B4-BE49-F238E27FC236}">
                <a16:creationId xmlns:a16="http://schemas.microsoft.com/office/drawing/2014/main" id="{8D422381-AE9D-66C0-87CE-9D199E6F395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2937E24-7A9C-BD05-28BF-A91093B431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303F241-566F-1128-6DF7-BA99DA1F9A8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ABB5DC1-3F50-1C4C-FE59-1ABADC86AE0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E5079AC-A820-42F9-D717-50F2489C210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F398308-0BE9-D120-0044-B1A1AB363AC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5DFD35B-4C55-BE39-6805-8DB22A4DC03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D81A071E-B1C7-79D2-1BDC-9A39E2177B3A}"/>
              </a:ext>
            </a:extLst>
          </p:cNvPr>
          <p:cNvPicPr>
            <a:picLocks noChangeAspect="1"/>
          </p:cNvPicPr>
          <p:nvPr/>
        </p:nvPicPr>
        <p:blipFill>
          <a:blip r:embed="rId11"/>
          <a:stretch>
            <a:fillRect/>
          </a:stretch>
        </p:blipFill>
        <p:spPr>
          <a:xfrm>
            <a:off x="0" y="1743074"/>
            <a:ext cx="4029075" cy="4029075"/>
          </a:xfrm>
          <a:prstGeom prst="rect">
            <a:avLst/>
          </a:prstGeom>
        </p:spPr>
      </p:pic>
    </p:spTree>
    <p:extLst>
      <p:ext uri="{BB962C8B-B14F-4D97-AF65-F5344CB8AC3E}">
        <p14:creationId xmlns:p14="http://schemas.microsoft.com/office/powerpoint/2010/main" val="2941897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2812B-4107-15CF-9402-864AF54D076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FFA919D-8032-0071-0BB5-3FF46A6B2A5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AD6E227-5384-2BE8-1EB0-8E6324330C13}"/>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Safety and Security Issues in Technology Usage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61D8208-CF67-B5B0-43DB-D3C83161AB4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D49C4A9-AA8A-C65A-BFC4-3A486CCC928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9FD763E-2137-64A4-D739-6F89C1ED13A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79BE568-6FB9-2FD3-702A-DEE98DEB8839}"/>
              </a:ext>
            </a:extLst>
          </p:cNvPr>
          <p:cNvSpPr txBox="1"/>
          <p:nvPr/>
        </p:nvSpPr>
        <p:spPr>
          <a:xfrm>
            <a:off x="4272627" y="1704255"/>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2.2. Risk assessment of technological systems</a:t>
            </a:r>
          </a:p>
          <a:p>
            <a:r>
              <a:rPr lang="en-US" dirty="0"/>
              <a:t>For effective risk management in technology deployment and ship digitalisation, a structured risk assessment approach should be put in place. The risk assessment should contain at least the following steps: </a:t>
            </a:r>
          </a:p>
          <a:p>
            <a:pPr marL="285750" indent="-285750">
              <a:buFont typeface="Arial" panose="020B0604020202020204" pitchFamily="34" charset="0"/>
              <a:buChar char="•"/>
            </a:pPr>
            <a:r>
              <a:rPr lang="en-US" b="1" dirty="0"/>
              <a:t>Identification of potential threats: </a:t>
            </a:r>
            <a:r>
              <a:rPr lang="en-US" dirty="0"/>
              <a:t>identification of all possible technical, operational and information risks that may arise in the implementation of new technologies.</a:t>
            </a:r>
          </a:p>
          <a:p>
            <a:pPr marL="285750" indent="-285750">
              <a:buFont typeface="Arial" panose="020B0604020202020204" pitchFamily="34" charset="0"/>
              <a:buChar char="•"/>
            </a:pPr>
            <a:r>
              <a:rPr lang="en-US" b="1" dirty="0"/>
              <a:t>Vulnerability assessment: </a:t>
            </a:r>
            <a:r>
              <a:rPr lang="en-US" dirty="0"/>
              <a:t>assessing the vulnerability of each system to different types of threats (technical failure, human error, cyber-attacks).</a:t>
            </a:r>
          </a:p>
        </p:txBody>
      </p:sp>
      <p:sp>
        <p:nvSpPr>
          <p:cNvPr id="3" name="Rectangle 2">
            <a:extLst>
              <a:ext uri="{FF2B5EF4-FFF2-40B4-BE49-F238E27FC236}">
                <a16:creationId xmlns:a16="http://schemas.microsoft.com/office/drawing/2014/main" id="{3ADF8CD0-3B2D-5735-88C7-D90505DFD30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5C43BF6E-05A6-9FA0-B46A-F4CA02F80E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7B1D774-C00F-9A84-5597-7A161FE619B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F1E8461-3BCF-1C29-FD53-556C77A96B9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81FCD45-9EDC-FB40-F927-838A5E65756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037F6DA-D744-9918-B93A-1D5BC25E1E2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9248B01-398E-A0D8-5A3C-D2E6D96423FE}"/>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CC1555EC-D250-3354-5962-24DD1AB60364}"/>
              </a:ext>
            </a:extLst>
          </p:cNvPr>
          <p:cNvPicPr>
            <a:picLocks noChangeAspect="1"/>
          </p:cNvPicPr>
          <p:nvPr/>
        </p:nvPicPr>
        <p:blipFill>
          <a:blip r:embed="rId11"/>
          <a:stretch>
            <a:fillRect/>
          </a:stretch>
        </p:blipFill>
        <p:spPr>
          <a:xfrm>
            <a:off x="0" y="1743074"/>
            <a:ext cx="4029075" cy="4029075"/>
          </a:xfrm>
          <a:prstGeom prst="rect">
            <a:avLst/>
          </a:prstGeom>
        </p:spPr>
      </p:pic>
    </p:spTree>
    <p:extLst>
      <p:ext uri="{BB962C8B-B14F-4D97-AF65-F5344CB8AC3E}">
        <p14:creationId xmlns:p14="http://schemas.microsoft.com/office/powerpoint/2010/main" val="4128960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ADEDB-68B7-1E0D-AC9B-928700070FB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6C6CF98-E880-E2EB-11B2-1E84DBF5272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D6B14F7-8F7F-CE04-35EB-8D0AF10BDC91}"/>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Safety and Security Issues in Technology Usage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BAE4758-CC3F-808B-3573-EF5A727287F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92D8F8C-A482-B12C-327D-E21E8084322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F27F7C7-4EBD-4C53-7C25-E08215DDE58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BFEAEAB-D48C-AA5D-F973-0C39AC20F4FF}"/>
              </a:ext>
            </a:extLst>
          </p:cNvPr>
          <p:cNvSpPr txBox="1"/>
          <p:nvPr/>
        </p:nvSpPr>
        <p:spPr>
          <a:xfrm>
            <a:off x="4272627" y="1704255"/>
            <a:ext cx="4547829" cy="2585323"/>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2.2. Risk assessment of technological systems</a:t>
            </a:r>
          </a:p>
          <a:p>
            <a:pPr marL="285750" indent="-285750">
              <a:buFont typeface="Arial" panose="020B0604020202020204" pitchFamily="34" charset="0"/>
              <a:buChar char="•"/>
            </a:pPr>
            <a:r>
              <a:rPr lang="en-US" dirty="0"/>
              <a:t>Potential Consequence Analysis: Detailed assessment of the likely impact on vessel operations and crew if the risks are </a:t>
            </a:r>
            <a:r>
              <a:rPr lang="en-US" dirty="0" err="1"/>
              <a:t>realised</a:t>
            </a:r>
            <a:r>
              <a:rPr lang="en-US" dirty="0"/>
              <a:t>.</a:t>
            </a:r>
            <a:endParaRPr lang="bg-BG" dirty="0"/>
          </a:p>
          <a:p>
            <a:pPr marL="285750" indent="-285750">
              <a:buFont typeface="Arial" panose="020B0604020202020204" pitchFamily="34" charset="0"/>
              <a:buChar char="•"/>
            </a:pPr>
            <a:r>
              <a:rPr lang="en-US"/>
              <a:t>Determining </a:t>
            </a:r>
            <a:r>
              <a:rPr lang="en-US" dirty="0"/>
              <a:t>the level of risk: </a:t>
            </a:r>
            <a:r>
              <a:rPr lang="en-US" dirty="0" err="1"/>
              <a:t>categorising</a:t>
            </a:r>
            <a:r>
              <a:rPr lang="en-US" dirty="0"/>
              <a:t> risks by importance and priority so they can be addressed in a timely and effective manner.</a:t>
            </a:r>
          </a:p>
        </p:txBody>
      </p:sp>
      <p:sp>
        <p:nvSpPr>
          <p:cNvPr id="3" name="Rectangle 2">
            <a:extLst>
              <a:ext uri="{FF2B5EF4-FFF2-40B4-BE49-F238E27FC236}">
                <a16:creationId xmlns:a16="http://schemas.microsoft.com/office/drawing/2014/main" id="{03A32CBE-7E8F-BF70-5E71-DCF585A19F9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13BB65F-C40C-8859-E78B-F5B77639D5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3D4708-E03C-BB98-10B3-D8B8A827CE7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3F0187B-FE4E-2CA2-FCAD-A9859DD9E03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8D27FE2-32E2-4190-E266-06285FB59CC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F579963-BCA9-A163-6899-9073D7F55BC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406134B-511D-BF33-11D0-E3FDF758331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0ACD4EF7-5D4B-13CC-6735-0C60E289685E}"/>
              </a:ext>
            </a:extLst>
          </p:cNvPr>
          <p:cNvPicPr>
            <a:picLocks noChangeAspect="1"/>
          </p:cNvPicPr>
          <p:nvPr/>
        </p:nvPicPr>
        <p:blipFill>
          <a:blip r:embed="rId11"/>
          <a:stretch>
            <a:fillRect/>
          </a:stretch>
        </p:blipFill>
        <p:spPr>
          <a:xfrm>
            <a:off x="0" y="1743074"/>
            <a:ext cx="4029075" cy="4029075"/>
          </a:xfrm>
          <a:prstGeom prst="rect">
            <a:avLst/>
          </a:prstGeom>
        </p:spPr>
      </p:pic>
    </p:spTree>
    <p:extLst>
      <p:ext uri="{BB962C8B-B14F-4D97-AF65-F5344CB8AC3E}">
        <p14:creationId xmlns:p14="http://schemas.microsoft.com/office/powerpoint/2010/main" val="2782908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1A403-CF3C-993A-3053-554C9194E09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D7CB56C-63CD-ADB9-80FF-0DEC1BEDD83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FD9AB2A-74EF-185D-50C8-505C6513BE7C}"/>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Safety and Security Issues in Technology Usage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C827135-2979-93D4-6CB9-454721F60CD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53B12890-47A8-BCCD-F1BD-6C54F46F341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37BD0E5-A4DC-0BDB-4371-DC3961AD0C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56A86DC-CA16-E461-BD02-0BAFDB9980D6}"/>
              </a:ext>
            </a:extLst>
          </p:cNvPr>
          <p:cNvSpPr txBox="1"/>
          <p:nvPr/>
        </p:nvSpPr>
        <p:spPr>
          <a:xfrm>
            <a:off x="4672013" y="1704255"/>
            <a:ext cx="4148443"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bg-BG" b="1" dirty="0"/>
              <a:t>2.3 </a:t>
            </a:r>
            <a:r>
              <a:rPr lang="en-US" b="1" dirty="0"/>
              <a:t>Effective measures and procedures to prevent and manage technological incidents</a:t>
            </a:r>
          </a:p>
          <a:p>
            <a:r>
              <a:rPr lang="en-US" b="1" dirty="0"/>
              <a:t>Clear preventive and operational measures should be taken to ensure the safety and security of onboard technologies:</a:t>
            </a:r>
          </a:p>
          <a:p>
            <a:r>
              <a:rPr lang="en-US" b="1" dirty="0"/>
              <a:t>Critical Systems Backup: </a:t>
            </a:r>
            <a:r>
              <a:rPr lang="en-US" dirty="0"/>
              <a:t>Maintaining backup copies of information databases, as well as providing backup equipment and systems that can be activated in the event of a failure of the primary.</a:t>
            </a:r>
          </a:p>
        </p:txBody>
      </p:sp>
      <p:sp>
        <p:nvSpPr>
          <p:cNvPr id="3" name="Rectangle 2">
            <a:extLst>
              <a:ext uri="{FF2B5EF4-FFF2-40B4-BE49-F238E27FC236}">
                <a16:creationId xmlns:a16="http://schemas.microsoft.com/office/drawing/2014/main" id="{D3C702EC-1F94-2694-0015-3AF0FB7F8B4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EA1E361-4D8C-845A-AC4A-97456267E4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15F7B0C-CBBE-5115-F35F-CD5CCFB2CC3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007C930-EE22-CEAD-2D26-41AA5D3A014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23EB78A-A685-D8C4-BB9D-27CF97539AC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0603CE6-9766-3E18-0EAA-C078E4F2E06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54EA432-C81B-1054-D2B0-6E0EBF65A81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8641BB3-4F7F-D3C8-62CE-191E98ED15FB}"/>
              </a:ext>
            </a:extLst>
          </p:cNvPr>
          <p:cNvPicPr>
            <a:picLocks noChangeAspect="1"/>
          </p:cNvPicPr>
          <p:nvPr/>
        </p:nvPicPr>
        <p:blipFill>
          <a:blip r:embed="rId11"/>
          <a:srcRect l="19687" t="10176" r="17344" b="11581"/>
          <a:stretch/>
        </p:blipFill>
        <p:spPr>
          <a:xfrm>
            <a:off x="0" y="1906620"/>
            <a:ext cx="4543426" cy="3765518"/>
          </a:xfrm>
          <a:prstGeom prst="rect">
            <a:avLst/>
          </a:prstGeom>
        </p:spPr>
      </p:pic>
    </p:spTree>
    <p:extLst>
      <p:ext uri="{BB962C8B-B14F-4D97-AF65-F5344CB8AC3E}">
        <p14:creationId xmlns:p14="http://schemas.microsoft.com/office/powerpoint/2010/main" val="1266306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206FB-5B93-BB9C-98E6-693E0E47176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074E01D-8614-C077-6694-545B1A3E993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A8496B3-1B7A-C9B4-FE82-DE7D5516964D}"/>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Safety and Security Issues in Technology Usage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1E5134F-FA85-D760-6EE9-6BC24379EF9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7878748-3BB1-FCCB-3BF5-37F1F52A938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A601DC9-D568-6795-8047-B0499D2AA47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DFEBA83-1D23-AB9C-BAED-8E17DF414A33}"/>
              </a:ext>
            </a:extLst>
          </p:cNvPr>
          <p:cNvSpPr txBox="1"/>
          <p:nvPr/>
        </p:nvSpPr>
        <p:spPr>
          <a:xfrm>
            <a:off x="4672013" y="1704255"/>
            <a:ext cx="4148443"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Incident Management Procedures: </a:t>
            </a:r>
            <a:r>
              <a:rPr lang="en-US" dirty="0"/>
              <a:t>Clearly outlined steps for the crew to follow in the event of a technology failure, loss of communication or </a:t>
            </a:r>
            <a:r>
              <a:rPr lang="en-US" dirty="0" err="1"/>
              <a:t>cyber attack</a:t>
            </a:r>
            <a:r>
              <a:rPr lang="en-US" dirty="0"/>
              <a:t>. This includes precise instructions on who should be informed, what the backup plans are, and how processes are restored.</a:t>
            </a:r>
          </a:p>
          <a:p>
            <a:r>
              <a:rPr lang="en-US" b="1" dirty="0"/>
              <a:t>Cybersecurity and information protection: </a:t>
            </a:r>
            <a:r>
              <a:rPr lang="en-US" dirty="0"/>
              <a:t>implementation of data protection systems, encryption, access control, regular software updates and crew training on good information security practices.</a:t>
            </a:r>
          </a:p>
        </p:txBody>
      </p:sp>
      <p:sp>
        <p:nvSpPr>
          <p:cNvPr id="3" name="Rectangle 2">
            <a:extLst>
              <a:ext uri="{FF2B5EF4-FFF2-40B4-BE49-F238E27FC236}">
                <a16:creationId xmlns:a16="http://schemas.microsoft.com/office/drawing/2014/main" id="{4959F930-1A0E-39F7-7C98-3AA8A099A6C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00DD7E5-982D-A53F-FBF1-771AB49DB2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447535C-C730-E345-B6FF-20C94993504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04DFDCE-91DB-E2CA-DD47-648E0381889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DEE6DD1-E151-4F7E-108B-296BA1CF4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239FB13-27FA-5315-37F6-723809F23AA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3A06E4E-6E88-5B4D-F508-184A9E0978B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677A2BDB-5584-0BB2-6C4C-F3EFA590AE9A}"/>
              </a:ext>
            </a:extLst>
          </p:cNvPr>
          <p:cNvPicPr>
            <a:picLocks noChangeAspect="1"/>
          </p:cNvPicPr>
          <p:nvPr/>
        </p:nvPicPr>
        <p:blipFill>
          <a:blip r:embed="rId11"/>
          <a:srcRect l="19687" t="10176" r="17344" b="11581"/>
          <a:stretch/>
        </p:blipFill>
        <p:spPr>
          <a:xfrm>
            <a:off x="0" y="1906620"/>
            <a:ext cx="4543426" cy="3765518"/>
          </a:xfrm>
          <a:prstGeom prst="rect">
            <a:avLst/>
          </a:prstGeom>
        </p:spPr>
      </p:pic>
    </p:spTree>
    <p:extLst>
      <p:ext uri="{BB962C8B-B14F-4D97-AF65-F5344CB8AC3E}">
        <p14:creationId xmlns:p14="http://schemas.microsoft.com/office/powerpoint/2010/main" val="2249390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B052A-E782-D24B-B00E-01521A05BCC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868040A-B180-350D-9097-F78C255CF6C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13DCE38-B70D-3AB9-EC65-BE714A99C833}"/>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Safety and Security Issues in Technology Usage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31F381B-827B-43B2-3AE4-3A34812FF790}"/>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9BD195D-57E6-A25E-3B72-A13BA832D12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FD3BF54-D1F2-3922-E3FF-3FD849232FF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9D7BD76-0187-F6D0-E902-7925DB80F535}"/>
              </a:ext>
            </a:extLst>
          </p:cNvPr>
          <p:cNvSpPr txBox="1"/>
          <p:nvPr/>
        </p:nvSpPr>
        <p:spPr>
          <a:xfrm>
            <a:off x="4672013" y="1904280"/>
            <a:ext cx="4148443" cy="2862322"/>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Regular technical checks and monitoring: </a:t>
            </a:r>
            <a:r>
              <a:rPr lang="en-US" dirty="0"/>
              <a:t>systematic reviews and technical inspections of all technological systems to identify potential malfunctions or security threats in a timely manner.</a:t>
            </a:r>
          </a:p>
          <a:p>
            <a:r>
              <a:rPr lang="en-US" b="1" dirty="0"/>
              <a:t>Training and Awareness Raising: </a:t>
            </a:r>
            <a:r>
              <a:rPr lang="en-US" dirty="0"/>
              <a:t>Conduct regular training for crew on the safe use of technology and security measures, as well as building a culture of responsibility and attention to technological risks.</a:t>
            </a:r>
          </a:p>
        </p:txBody>
      </p:sp>
      <p:sp>
        <p:nvSpPr>
          <p:cNvPr id="3" name="Rectangle 2">
            <a:extLst>
              <a:ext uri="{FF2B5EF4-FFF2-40B4-BE49-F238E27FC236}">
                <a16:creationId xmlns:a16="http://schemas.microsoft.com/office/drawing/2014/main" id="{20B0757A-B6E8-FD83-9AFA-39B205F439F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EB71396-56F0-282D-B275-73E9F38239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81B8E28-DD3D-B4E6-6386-76DAA2837DE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EB2510D-01D7-C42D-0C15-966B4ACFC67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CC94416-A94E-32CB-BF6E-BB1A8BFD5DF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3978011-9776-383F-2FDE-8BDC8C83567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CF9CB23-C344-166F-2E3C-6C22ED60EF17}"/>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2772B1B-3F07-F0B2-F12A-71DC1D3FB1AB}"/>
              </a:ext>
            </a:extLst>
          </p:cNvPr>
          <p:cNvPicPr>
            <a:picLocks noChangeAspect="1"/>
          </p:cNvPicPr>
          <p:nvPr/>
        </p:nvPicPr>
        <p:blipFill>
          <a:blip r:embed="rId11"/>
          <a:srcRect l="19687" t="10176" r="17344" b="11581"/>
          <a:stretch/>
        </p:blipFill>
        <p:spPr>
          <a:xfrm>
            <a:off x="0" y="1906620"/>
            <a:ext cx="4543426" cy="3765518"/>
          </a:xfrm>
          <a:prstGeom prst="rect">
            <a:avLst/>
          </a:prstGeom>
        </p:spPr>
      </p:pic>
    </p:spTree>
    <p:extLst>
      <p:ext uri="{BB962C8B-B14F-4D97-AF65-F5344CB8AC3E}">
        <p14:creationId xmlns:p14="http://schemas.microsoft.com/office/powerpoint/2010/main" val="142863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A26E8-D982-19B9-2217-D4D6ADB33F2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BC1BAB3-AAC7-7275-483C-B0E152135B6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D9C6F30-224D-FBBC-8DF4-AC1CDAB81ECA}"/>
              </a:ext>
            </a:extLst>
          </p:cNvPr>
          <p:cNvSpPr>
            <a:spLocks noGrp="1"/>
          </p:cNvSpPr>
          <p:nvPr>
            <p:ph type="title"/>
          </p:nvPr>
        </p:nvSpPr>
        <p:spPr>
          <a:xfrm>
            <a:off x="-185736" y="1221474"/>
            <a:ext cx="9115424" cy="571213"/>
          </a:xfrm>
        </p:spPr>
        <p:txBody>
          <a:bodyPr>
            <a:noAutofit/>
          </a:bodyPr>
          <a:lstStyle/>
          <a:p>
            <a:pPr algn="ctr"/>
            <a:r>
              <a:rPr lang="en-US" sz="2400" b="1" noProof="0" dirty="0">
                <a:latin typeface="Times New Roman" panose="02020603050405020304" pitchFamily="18" charset="0"/>
                <a:cs typeface="Times New Roman" panose="02020603050405020304" pitchFamily="18" charset="0"/>
              </a:rPr>
              <a:t>2. Safety and Security Issues in Technology Usage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B832A1E-9830-EFD1-95F9-74AF41E664B8}"/>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AC1A52F-E698-474F-59C2-B1E3FBE4AA6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45C3A57-D855-1707-8401-A0F14C9B35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30CF2A0-73D4-FF07-1B32-1878CFA0DCAD}"/>
              </a:ext>
            </a:extLst>
          </p:cNvPr>
          <p:cNvSpPr txBox="1"/>
          <p:nvPr/>
        </p:nvSpPr>
        <p:spPr>
          <a:xfrm>
            <a:off x="4672013" y="1904280"/>
            <a:ext cx="4148443"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bg-BG" b="1" dirty="0"/>
              <a:t>2.4. </a:t>
            </a:r>
            <a:r>
              <a:rPr lang="en-US" b="1" dirty="0"/>
              <a:t>The entrepreneurial perspective on technology security</a:t>
            </a:r>
          </a:p>
          <a:p>
            <a:r>
              <a:rPr lang="en-US" dirty="0"/>
              <a:t>From an entrepreneurial point of view, good security and safety management of technology is not just an obligation but an essential part of the sustainability and competitiveness of maritime operations. Entrepreneurially oriented ship managers and suppliers view technology security not as an additional burden but as a key enabler for </a:t>
            </a:r>
            <a:r>
              <a:rPr lang="en-US" dirty="0" err="1"/>
              <a:t>realising</a:t>
            </a:r>
            <a:r>
              <a:rPr lang="en-US" dirty="0"/>
              <a:t> long-term value, stability and successful innovation.</a:t>
            </a:r>
          </a:p>
        </p:txBody>
      </p:sp>
      <p:sp>
        <p:nvSpPr>
          <p:cNvPr id="3" name="Rectangle 2">
            <a:extLst>
              <a:ext uri="{FF2B5EF4-FFF2-40B4-BE49-F238E27FC236}">
                <a16:creationId xmlns:a16="http://schemas.microsoft.com/office/drawing/2014/main" id="{3C9304D1-5AB3-5201-B6FD-3BC18234A6B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42ECD78-27B7-40F9-E4AE-379BBEE040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2FE1483-5BBE-B723-9513-D0B7514DB18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0A18A30-7F28-5EFF-7DE8-E838E28AF33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9B8F4D7-B537-874D-900C-C2B63524344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660739A-43A6-5C17-0C7D-14E7945984B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38F418C-DD45-3CD1-E94C-D886F58A064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5E3C9C0-A502-C727-1B5E-F229FEE0765C}"/>
              </a:ext>
            </a:extLst>
          </p:cNvPr>
          <p:cNvPicPr>
            <a:picLocks noChangeAspect="1"/>
          </p:cNvPicPr>
          <p:nvPr/>
        </p:nvPicPr>
        <p:blipFill>
          <a:blip r:embed="rId11"/>
          <a:srcRect l="19687" t="10176" r="17344" b="11581"/>
          <a:stretch/>
        </p:blipFill>
        <p:spPr>
          <a:xfrm>
            <a:off x="0" y="1906620"/>
            <a:ext cx="4543426" cy="3765518"/>
          </a:xfrm>
          <a:prstGeom prst="rect">
            <a:avLst/>
          </a:prstGeom>
        </p:spPr>
      </p:pic>
    </p:spTree>
    <p:extLst>
      <p:ext uri="{BB962C8B-B14F-4D97-AF65-F5344CB8AC3E}">
        <p14:creationId xmlns:p14="http://schemas.microsoft.com/office/powerpoint/2010/main" val="4069081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8C44-2B6F-692C-867E-7D64B01FAFD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0953835-2053-3F29-F1B4-7835A3D600F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D69254C-F138-00A8-D7BB-B97267402C14}"/>
              </a:ext>
            </a:extLst>
          </p:cNvPr>
          <p:cNvSpPr>
            <a:spLocks noGrp="1"/>
          </p:cNvSpPr>
          <p:nvPr>
            <p:ph type="title"/>
          </p:nvPr>
        </p:nvSpPr>
        <p:spPr>
          <a:xfrm>
            <a:off x="-185736" y="1535799"/>
            <a:ext cx="9329736" cy="571213"/>
          </a:xfrm>
        </p:spPr>
        <p:txBody>
          <a:bodyPr>
            <a:noAutofit/>
          </a:bodyPr>
          <a:lstStyle/>
          <a:p>
            <a:pPr algn="ctr"/>
            <a:r>
              <a:rPr lang="en-US" sz="2000" b="1" noProof="0" dirty="0">
                <a:latin typeface="Times New Roman" panose="02020603050405020304" pitchFamily="18" charset="0"/>
                <a:cs typeface="Times New Roman" panose="02020603050405020304" pitchFamily="18" charset="0"/>
              </a:rPr>
              <a:t>3.</a:t>
            </a:r>
            <a:r>
              <a:rPr lang="bg-BG" sz="2000" b="1" noProof="0" dirty="0">
                <a:latin typeface="Times New Roman" panose="02020603050405020304" pitchFamily="18" charset="0"/>
                <a:cs typeface="Times New Roman" panose="02020603050405020304" pitchFamily="18" charset="0"/>
              </a:rPr>
              <a:t> </a:t>
            </a:r>
            <a:r>
              <a:rPr lang="en-US" sz="2000" b="1" noProof="0" dirty="0">
                <a:latin typeface="Times New Roman" panose="02020603050405020304" pitchFamily="18" charset="0"/>
                <a:cs typeface="Times New Roman" panose="02020603050405020304" pitchFamily="18" charset="0"/>
              </a:rPr>
              <a:t>Role of Digitalization in the Development of Innovative Ideas for Storage</a:t>
            </a:r>
            <a:br>
              <a:rPr lang="en-GB" sz="2000" b="1" noProof="0" dirty="0">
                <a:latin typeface="Times New Roman" panose="02020603050405020304" pitchFamily="18" charset="0"/>
                <a:cs typeface="Times New Roman" panose="02020603050405020304" pitchFamily="18" charset="0"/>
              </a:rPr>
            </a:br>
            <a:endParaRPr lang="en-GB" sz="20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4AB0CD0-4F44-7DCD-71E9-020AF442D76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A358AF3-F3DA-D6F3-8C7B-ED684483004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D76CD43-96C3-0FBF-AB01-AF1C1AA361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D28E499-FD7E-5C4A-6F41-0E2F6F9E2BD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E3F899F-E01F-5B70-5469-95E8E1D42C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D2E3FA3-C724-542B-B551-27647494CE8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876DA3C-609E-0586-7D34-3F359DE0134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E5CCE70-9F41-AD2E-9A70-380B53AC667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26C287B-7D42-A859-0612-85B4175C49A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09D2598-EEBB-4DE5-7865-C26351EB9F9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A2EDD80D-B9F5-4005-0DC6-A1FEC82E86D2}"/>
              </a:ext>
            </a:extLst>
          </p:cNvPr>
          <p:cNvPicPr>
            <a:picLocks noChangeAspect="1"/>
          </p:cNvPicPr>
          <p:nvPr/>
        </p:nvPicPr>
        <p:blipFill>
          <a:blip r:embed="rId11"/>
          <a:srcRect t="13200" b="7440"/>
          <a:stretch/>
        </p:blipFill>
        <p:spPr>
          <a:xfrm>
            <a:off x="0" y="2157412"/>
            <a:ext cx="9144000" cy="3543301"/>
          </a:xfrm>
          <a:prstGeom prst="rect">
            <a:avLst/>
          </a:prstGeom>
        </p:spPr>
      </p:pic>
    </p:spTree>
    <p:extLst>
      <p:ext uri="{BB962C8B-B14F-4D97-AF65-F5344CB8AC3E}">
        <p14:creationId xmlns:p14="http://schemas.microsoft.com/office/powerpoint/2010/main" val="2125372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7337D-F575-4D2C-43AA-0CB44212D07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9150CB9-085B-0DBE-6E8F-5743A636463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3A2C8AA-A389-B2EF-15BD-C75E94F24C4D}"/>
              </a:ext>
            </a:extLst>
          </p:cNvPr>
          <p:cNvSpPr>
            <a:spLocks noGrp="1"/>
          </p:cNvSpPr>
          <p:nvPr>
            <p:ph type="title"/>
          </p:nvPr>
        </p:nvSpPr>
        <p:spPr>
          <a:xfrm>
            <a:off x="-185736" y="1221474"/>
            <a:ext cx="9115424" cy="571213"/>
          </a:xfrm>
        </p:spPr>
        <p:txBody>
          <a:bodyPr>
            <a:noAutofit/>
          </a:bodyPr>
          <a:lstStyle/>
          <a:p>
            <a:pPr algn="ct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bg-BG"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Role of Digitalization in the Development of Innovative Ideas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875C9B7-BEB9-C4AA-C188-981410D9B38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F570EF6-287F-6FBB-6695-E919940FE7C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E31CB91-FBD3-30FA-5BDD-1C735BAC10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65E5001-080B-386D-0CD4-E11B2F2BC9B9}"/>
              </a:ext>
            </a:extLst>
          </p:cNvPr>
          <p:cNvSpPr txBox="1"/>
          <p:nvPr/>
        </p:nvSpPr>
        <p:spPr>
          <a:xfrm>
            <a:off x="4672013" y="1675680"/>
            <a:ext cx="4148443"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Digitalisation is a phenomenon that is often perceived as something new or modern, but in fact, represents a profound transformation of basic logistics principles and processes known for centuries. In the shipping environment, this transformation not only </a:t>
            </a:r>
            <a:r>
              <a:rPr lang="en-US" b="1" dirty="0" err="1"/>
              <a:t>optimises</a:t>
            </a:r>
            <a:r>
              <a:rPr lang="en-US" b="1" dirty="0"/>
              <a:t> operational efficiency but also creates entirely new opportunities to generate innovative ideas and approaches to warehousing. This is why it is particularly important to take an analytical and logical approach to the opportunities that digital platforms and analytical tools offer for creating innovative warehousing solutions.</a:t>
            </a:r>
            <a:endParaRPr lang="en-US" dirty="0"/>
          </a:p>
        </p:txBody>
      </p:sp>
      <p:sp>
        <p:nvSpPr>
          <p:cNvPr id="3" name="Rectangle 2">
            <a:extLst>
              <a:ext uri="{FF2B5EF4-FFF2-40B4-BE49-F238E27FC236}">
                <a16:creationId xmlns:a16="http://schemas.microsoft.com/office/drawing/2014/main" id="{1BEAB1CD-6A2C-6ABF-57E8-2ACDE164177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B2AA7426-CEAB-2336-3FBA-1FD4B0E0D7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FFF2829-8165-EA37-69D0-0F40F023B98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E88411C-6E85-15A7-14D3-7BB6BB3202D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E2388F2-35C0-4467-C277-A24C5BE5F83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909D083-E6FF-FDF8-BD0A-06846C41FFE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646AFB5-E376-7492-A27E-DF397F645413}"/>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B3C37EE7-70B7-732D-BE39-6DBFCAF6451C}"/>
              </a:ext>
            </a:extLst>
          </p:cNvPr>
          <p:cNvPicPr>
            <a:picLocks noChangeAspect="1"/>
          </p:cNvPicPr>
          <p:nvPr/>
        </p:nvPicPr>
        <p:blipFill>
          <a:blip r:embed="rId11"/>
          <a:srcRect l="18124" t="3889" r="33751" b="14166"/>
          <a:stretch/>
        </p:blipFill>
        <p:spPr>
          <a:xfrm>
            <a:off x="0" y="1671636"/>
            <a:ext cx="4400550" cy="4214813"/>
          </a:xfrm>
          <a:prstGeom prst="rect">
            <a:avLst/>
          </a:prstGeom>
        </p:spPr>
      </p:pic>
    </p:spTree>
    <p:extLst>
      <p:ext uri="{BB962C8B-B14F-4D97-AF65-F5344CB8AC3E}">
        <p14:creationId xmlns:p14="http://schemas.microsoft.com/office/powerpoint/2010/main" val="1957102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0996F-DEA4-3E01-509D-553EE98D225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062F0DD-426F-2004-23C0-990A4D083D7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969EA47-1E31-D1CE-A2F8-AC3C0855B96D}"/>
              </a:ext>
            </a:extLst>
          </p:cNvPr>
          <p:cNvSpPr>
            <a:spLocks noGrp="1"/>
          </p:cNvSpPr>
          <p:nvPr>
            <p:ph type="title"/>
          </p:nvPr>
        </p:nvSpPr>
        <p:spPr>
          <a:xfrm>
            <a:off x="-185736" y="1221474"/>
            <a:ext cx="9115424" cy="571213"/>
          </a:xfrm>
        </p:spPr>
        <p:txBody>
          <a:bodyPr>
            <a:noAutofit/>
          </a:bodyPr>
          <a:lstStyle/>
          <a:p>
            <a:pPr algn="ct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bg-BG"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Role of Digitalization in the Development of Innovative Ideas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FF9C978-BEF6-FE2F-E9A2-384A4F58E580}"/>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C02256A-CC9F-9702-951C-52B802EE6DF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1DCCAC7-58F4-3D2C-13B1-0DC110340CA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E2219DD-260D-746F-9331-4E97C6D9ECDB}"/>
              </a:ext>
            </a:extLst>
          </p:cNvPr>
          <p:cNvSpPr txBox="1"/>
          <p:nvPr/>
        </p:nvSpPr>
        <p:spPr>
          <a:xfrm>
            <a:off x="4672013" y="1675680"/>
            <a:ext cx="4148443"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3.1.	A conceptual framework of digitalisation as a source of innovation</a:t>
            </a:r>
          </a:p>
          <a:p>
            <a:r>
              <a:rPr lang="en-US" b="1" dirty="0"/>
              <a:t>Ship warehousing, traditionally managed through manual documentation and physical planning, is today facing a significant change. This change is not only related to the introduction of individual technologies but to the overall digital integration of all warehouse processes. In the context of digitalisation, onboard warehousing is now seen as an integrated logistics system managed and </a:t>
            </a:r>
            <a:r>
              <a:rPr lang="en-US" b="1" dirty="0" err="1"/>
              <a:t>optimised</a:t>
            </a:r>
            <a:r>
              <a:rPr lang="en-US" b="1" dirty="0"/>
              <a:t> through the continuous generation and analysis of digital data.</a:t>
            </a:r>
          </a:p>
          <a:p>
            <a:endParaRPr lang="bg-BG" b="1" dirty="0"/>
          </a:p>
        </p:txBody>
      </p:sp>
      <p:sp>
        <p:nvSpPr>
          <p:cNvPr id="3" name="Rectangle 2">
            <a:extLst>
              <a:ext uri="{FF2B5EF4-FFF2-40B4-BE49-F238E27FC236}">
                <a16:creationId xmlns:a16="http://schemas.microsoft.com/office/drawing/2014/main" id="{B477774C-1B46-F4A8-43CB-867D0997330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4AEE129-9148-58BD-5BC5-172E212D8E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AF1AE62-D5C9-4F1E-AEBE-6F1C9E5269B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A342082-3F5A-0DFA-CE36-91500C5D7EF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CB04AD5-48CE-F5EA-37A3-EA82F93B85B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41D335B-9DDA-95AA-951B-08A7182553B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164EF39-6BB8-2181-6B8F-167EC0B9184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4F11032B-0E1E-0F37-C0BF-FF21CA18B599}"/>
              </a:ext>
            </a:extLst>
          </p:cNvPr>
          <p:cNvPicPr>
            <a:picLocks noChangeAspect="1"/>
          </p:cNvPicPr>
          <p:nvPr/>
        </p:nvPicPr>
        <p:blipFill>
          <a:blip r:embed="rId11"/>
          <a:srcRect l="18124" t="3889" r="33751" b="14166"/>
          <a:stretch/>
        </p:blipFill>
        <p:spPr>
          <a:xfrm>
            <a:off x="0" y="1671636"/>
            <a:ext cx="4400550" cy="4214813"/>
          </a:xfrm>
          <a:prstGeom prst="rect">
            <a:avLst/>
          </a:prstGeom>
        </p:spPr>
      </p:pic>
    </p:spTree>
    <p:extLst>
      <p:ext uri="{BB962C8B-B14F-4D97-AF65-F5344CB8AC3E}">
        <p14:creationId xmlns:p14="http://schemas.microsoft.com/office/powerpoint/2010/main" val="833024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574573" y="934388"/>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FOREWORD</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257175" y="1779655"/>
            <a:ext cx="8633499" cy="4401205"/>
          </a:xfrm>
          <a:prstGeom prst="rect">
            <a:avLst/>
          </a:prstGeom>
          <a:noFill/>
        </p:spPr>
        <p:txBody>
          <a:bodyPr wrap="square" rtlCol="0">
            <a:spAutoFit/>
          </a:bodyPr>
          <a:lstStyle/>
          <a:p>
            <a:pPr algn="just"/>
            <a:r>
              <a:rPr lang="en-US" sz="1400" b="1" dirty="0">
                <a:ea typeface="+mn-lt"/>
                <a:cs typeface="+mn-lt"/>
              </a:rPr>
              <a:t>WEEK 4 - Learning the role of technology and digitalisation in innovation</a:t>
            </a:r>
          </a:p>
          <a:p>
            <a:pPr algn="just"/>
            <a:endParaRPr lang="en-US" sz="1400" b="1" dirty="0">
              <a:ea typeface="+mn-lt"/>
              <a:cs typeface="+mn-lt"/>
            </a:endParaRPr>
          </a:p>
          <a:p>
            <a:pPr algn="just"/>
            <a:r>
              <a:rPr lang="en-US" sz="1400" b="1" dirty="0">
                <a:ea typeface="+mn-lt"/>
                <a:cs typeface="+mn-lt"/>
              </a:rPr>
              <a:t>Maritime logistics has never been isolated from the technological changes shaping the world around us. On the contrary, it is often the first to feel the effects of new technologies, whether positive or negative. In this week's show, we'll dive into the role that technology and </a:t>
            </a:r>
            <a:r>
              <a:rPr lang="en-US" sz="1400" b="1" dirty="0" err="1">
                <a:ea typeface="+mn-lt"/>
                <a:cs typeface="+mn-lt"/>
              </a:rPr>
              <a:t>digitisation</a:t>
            </a:r>
            <a:r>
              <a:rPr lang="en-US" sz="1400" b="1" dirty="0">
                <a:ea typeface="+mn-lt"/>
                <a:cs typeface="+mn-lt"/>
              </a:rPr>
              <a:t> play in driving innovation, increasing efficiency and managing risk in the shipping environment.</a:t>
            </a:r>
          </a:p>
          <a:p>
            <a:pPr algn="just"/>
            <a:r>
              <a:rPr lang="en-US" sz="1400" b="1" dirty="0">
                <a:ea typeface="+mn-lt"/>
                <a:cs typeface="+mn-lt"/>
              </a:rPr>
              <a:t>Technology and automation in modern ship warehousing are not just an upgrade; and it is a necessity. They create significant opportunities to streamline and shorten processes, as well as free up time and resources that can be used for more valuable and strategic tasks. At the same time, any introduction of new technology also brings specific risks - especially in a sensitive and closed environment such as shipping.</a:t>
            </a:r>
          </a:p>
          <a:p>
            <a:pPr algn="just"/>
            <a:r>
              <a:rPr lang="en-US" sz="1400" b="1" dirty="0">
                <a:ea typeface="+mn-lt"/>
                <a:cs typeface="+mn-lt"/>
              </a:rPr>
              <a:t>Therefore, the focus of this week will not only be on the benefits of </a:t>
            </a:r>
            <a:r>
              <a:rPr lang="en-US" sz="1400" b="1" dirty="0" err="1">
                <a:ea typeface="+mn-lt"/>
                <a:cs typeface="+mn-lt"/>
              </a:rPr>
              <a:t>digitisation</a:t>
            </a:r>
            <a:r>
              <a:rPr lang="en-US" sz="1400" b="1" dirty="0">
                <a:ea typeface="+mn-lt"/>
                <a:cs typeface="+mn-lt"/>
              </a:rPr>
              <a:t> and technology but also on the serious safety and security issues of technology solutions in maritime environments. We will look in detail at how technology can transform from a risk to a tool to improve the safety, transparency and security of ship storage systems.</a:t>
            </a:r>
          </a:p>
          <a:p>
            <a:pPr algn="just"/>
            <a:r>
              <a:rPr lang="en-US" sz="1400" b="1" dirty="0">
                <a:ea typeface="+mn-lt"/>
                <a:cs typeface="+mn-lt"/>
              </a:rPr>
              <a:t>Finally, we'll explore how digitalisation fosters innovative ideas and creative strategies for onboard storage and resource management. We will discover how, through smart technology, IoT solutions and management software, we can create more adaptable, sustainable and efficient ship warehouses that support both day-to-day operations and the long-term strategic goals of the crew and the company.</a:t>
            </a:r>
          </a:p>
          <a:p>
            <a:pPr algn="just"/>
            <a:r>
              <a:rPr lang="en-US" sz="1400" b="1" dirty="0">
                <a:ea typeface="+mn-lt"/>
                <a:cs typeface="+mn-lt"/>
              </a:rPr>
              <a:t>This week is an opportunity to look at technology not as a threat or additional burden but as a key component of an entrepreneurial strategy for value creation, innovation and maritime security</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1FDDE-9919-E7C0-3589-8E331A526C0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3112C02-D717-E5A5-E8A4-65ABCD9A698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E514138-0047-76B9-0093-85C2DAE203E7}"/>
              </a:ext>
            </a:extLst>
          </p:cNvPr>
          <p:cNvSpPr>
            <a:spLocks noGrp="1"/>
          </p:cNvSpPr>
          <p:nvPr>
            <p:ph type="title"/>
          </p:nvPr>
        </p:nvSpPr>
        <p:spPr>
          <a:xfrm>
            <a:off x="-185736" y="1221474"/>
            <a:ext cx="9115424" cy="571213"/>
          </a:xfrm>
        </p:spPr>
        <p:txBody>
          <a:bodyPr>
            <a:noAutofit/>
          </a:bodyPr>
          <a:lstStyle/>
          <a:p>
            <a:pPr algn="ct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bg-BG"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Role of Digitalization in the Development of Innovative Ideas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03526CB-5DAA-015D-963C-0996469B491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6DBEE0B-0E2C-ECE3-771A-2B86D5B7D05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131D778-AD05-74C2-A684-58BBCB2DC35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3D48E18-0976-366D-916C-CABD5EFD01F8}"/>
              </a:ext>
            </a:extLst>
          </p:cNvPr>
          <p:cNvSpPr txBox="1"/>
          <p:nvPr/>
        </p:nvSpPr>
        <p:spPr>
          <a:xfrm>
            <a:off x="4672013" y="1675680"/>
            <a:ext cx="4329112" cy="433965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Digitalisation in the marine environment means:</a:t>
            </a:r>
          </a:p>
          <a:p>
            <a:pPr marL="285750" indent="-285750">
              <a:buFont typeface="Arial" panose="020B0604020202020204" pitchFamily="34" charset="0"/>
              <a:buChar char="•"/>
            </a:pPr>
            <a:r>
              <a:rPr lang="en-US" sz="1600" b="1" dirty="0"/>
              <a:t>Use of analytical platforms and planning software systems that allow real-time forecasting and scenario generation.</a:t>
            </a:r>
          </a:p>
          <a:p>
            <a:pPr marL="285750" indent="-285750">
              <a:buFont typeface="Arial" panose="020B0604020202020204" pitchFamily="34" charset="0"/>
              <a:buChar char="•"/>
            </a:pPr>
            <a:r>
              <a:rPr lang="en-US" sz="1600" b="1" dirty="0"/>
              <a:t>Introduction of automated monitoring of stock, storage conditions and resource utilization.</a:t>
            </a:r>
          </a:p>
          <a:p>
            <a:pPr marL="285750" indent="-285750">
              <a:buFont typeface="Arial" panose="020B0604020202020204" pitchFamily="34" charset="0"/>
              <a:buChar char="•"/>
            </a:pPr>
            <a:r>
              <a:rPr lang="en-US" sz="1600" b="1" dirty="0"/>
              <a:t>Comprehensive integration of information into cloud-based systems, enabling continuous data access and management regardless of the physical location of the ship.</a:t>
            </a:r>
          </a:p>
          <a:p>
            <a:pPr marL="285750" indent="-285750">
              <a:buFont typeface="Arial" panose="020B0604020202020204" pitchFamily="34" charset="0"/>
              <a:buChar char="•"/>
            </a:pPr>
            <a:r>
              <a:rPr lang="en-US" sz="1600" b="1" dirty="0"/>
              <a:t>Digitalisation must be seen as a holistic process involving both technological renewal and a fundamental change in the mental and </a:t>
            </a:r>
            <a:r>
              <a:rPr lang="en-US" sz="1600" b="1" dirty="0" err="1"/>
              <a:t>organisational</a:t>
            </a:r>
            <a:r>
              <a:rPr lang="en-US" sz="1600" b="1" dirty="0"/>
              <a:t> models by which the ship's warehouse infrastructure is managed.</a:t>
            </a:r>
          </a:p>
        </p:txBody>
      </p:sp>
      <p:sp>
        <p:nvSpPr>
          <p:cNvPr id="3" name="Rectangle 2">
            <a:extLst>
              <a:ext uri="{FF2B5EF4-FFF2-40B4-BE49-F238E27FC236}">
                <a16:creationId xmlns:a16="http://schemas.microsoft.com/office/drawing/2014/main" id="{5752A8DA-E124-845F-7063-DDF7CC2A23F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89253EA-6A13-E696-3A87-5337A4981B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78B3D00-62E5-3EAD-484E-3CF2D9CC879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77F2439-B41F-1F34-A57E-183B58C302E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3BD52B7-789A-3135-154B-376FB9DC058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0EC8EA5-4564-0A5D-B442-DBA3878FE77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007B6BE-39E4-82BA-6F0A-64170072A74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26B92589-183A-140D-6739-975D1E27C6F2}"/>
              </a:ext>
            </a:extLst>
          </p:cNvPr>
          <p:cNvPicPr>
            <a:picLocks noChangeAspect="1"/>
          </p:cNvPicPr>
          <p:nvPr/>
        </p:nvPicPr>
        <p:blipFill>
          <a:blip r:embed="rId11"/>
          <a:srcRect l="18124" t="3889" r="33751" b="14166"/>
          <a:stretch/>
        </p:blipFill>
        <p:spPr>
          <a:xfrm>
            <a:off x="0" y="1671636"/>
            <a:ext cx="4400550" cy="4214813"/>
          </a:xfrm>
          <a:prstGeom prst="rect">
            <a:avLst/>
          </a:prstGeom>
        </p:spPr>
      </p:pic>
    </p:spTree>
    <p:extLst>
      <p:ext uri="{BB962C8B-B14F-4D97-AF65-F5344CB8AC3E}">
        <p14:creationId xmlns:p14="http://schemas.microsoft.com/office/powerpoint/2010/main" val="3425362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E69D1-2784-B97A-93B1-8BD6DAF86C9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2F18B47-B5AA-F709-DAAC-53D5ECB9EED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8A5EB9F-D238-05FD-C909-FF3C3AC9BD0D}"/>
              </a:ext>
            </a:extLst>
          </p:cNvPr>
          <p:cNvSpPr>
            <a:spLocks noGrp="1"/>
          </p:cNvSpPr>
          <p:nvPr>
            <p:ph type="title"/>
          </p:nvPr>
        </p:nvSpPr>
        <p:spPr>
          <a:xfrm>
            <a:off x="-185736" y="1221474"/>
            <a:ext cx="9115424" cy="571213"/>
          </a:xfrm>
        </p:spPr>
        <p:txBody>
          <a:bodyPr>
            <a:noAutofit/>
          </a:bodyPr>
          <a:lstStyle/>
          <a:p>
            <a:pPr algn="ct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bg-BG"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Role of Digitalization in the Development of Innovative Ideas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4B53B38-0F37-CA15-A34A-3F62549FB9E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564E703-26F3-4E27-D4BC-4A8499C5FA9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4107E0E-5C4A-5A1B-2BF0-984222297E4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149E32B-2622-A180-FA45-2A2AD662963F}"/>
              </a:ext>
            </a:extLst>
          </p:cNvPr>
          <p:cNvSpPr txBox="1"/>
          <p:nvPr/>
        </p:nvSpPr>
        <p:spPr>
          <a:xfrm>
            <a:off x="4486276" y="1675680"/>
            <a:ext cx="4514850"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3.2.	Digital technologies supporting warehouse innovation</a:t>
            </a:r>
          </a:p>
          <a:p>
            <a:r>
              <a:rPr lang="en-US" b="1" dirty="0"/>
              <a:t>Some of the most important technologies driving innovation in shipping storage are:</a:t>
            </a:r>
          </a:p>
          <a:p>
            <a:pPr marL="285750" indent="-285750">
              <a:buFont typeface="Arial" panose="020B0604020202020204" pitchFamily="34" charset="0"/>
              <a:buChar char="•"/>
            </a:pPr>
            <a:r>
              <a:rPr lang="en-US" b="1" dirty="0"/>
              <a:t>Predictive Analytics</a:t>
            </a:r>
          </a:p>
          <a:p>
            <a:r>
              <a:rPr lang="en-US" dirty="0"/>
              <a:t>Predictive analytics uses historical inventory, consumption and supply data to predict future needs and potential risks. It allows warehouse managers and ship cooks to act proactively rather than reactively. For example, if analytical models indicate a potential risk of a lack of fresh produce for the next port, managers can trigger alternative logistics solutions in advance. This not only optimizes warehouse planning but also significantly reduces the risk of crisis situations.</a:t>
            </a:r>
          </a:p>
        </p:txBody>
      </p:sp>
      <p:sp>
        <p:nvSpPr>
          <p:cNvPr id="3" name="Rectangle 2">
            <a:extLst>
              <a:ext uri="{FF2B5EF4-FFF2-40B4-BE49-F238E27FC236}">
                <a16:creationId xmlns:a16="http://schemas.microsoft.com/office/drawing/2014/main" id="{67508AF9-5E96-EFC3-9C18-79CC3F9542C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416DCEA-3E32-F5F6-AC02-1ADA92E6F4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A43A9DA-49EF-9BBC-4D9D-7A4F0D8D040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301DEEF-8609-1742-2528-59ACBB8F577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4C9F0B3-A49B-BE04-1B9A-DB86DD0BA9A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742A30E-232D-E59C-F0E3-422F44132A3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D590CCA-0D0C-5C41-9E7D-B2457A2F7B2E}"/>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464E14EB-416E-69E1-5B1F-8E62724CA3F4}"/>
              </a:ext>
            </a:extLst>
          </p:cNvPr>
          <p:cNvPicPr>
            <a:picLocks noChangeAspect="1"/>
          </p:cNvPicPr>
          <p:nvPr/>
        </p:nvPicPr>
        <p:blipFill>
          <a:blip r:embed="rId11"/>
          <a:srcRect l="18124" t="3889" r="33751" b="14166"/>
          <a:stretch/>
        </p:blipFill>
        <p:spPr>
          <a:xfrm>
            <a:off x="0" y="1671636"/>
            <a:ext cx="4400550" cy="4214813"/>
          </a:xfrm>
          <a:prstGeom prst="rect">
            <a:avLst/>
          </a:prstGeom>
        </p:spPr>
      </p:pic>
    </p:spTree>
    <p:extLst>
      <p:ext uri="{BB962C8B-B14F-4D97-AF65-F5344CB8AC3E}">
        <p14:creationId xmlns:p14="http://schemas.microsoft.com/office/powerpoint/2010/main" val="1831778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F87C1-BDB2-2570-5035-221EF1F801B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87F4341-5589-D67C-A2CB-83FCD6973EF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B6C1111-5B98-1558-1774-2E3D96BCC43D}"/>
              </a:ext>
            </a:extLst>
          </p:cNvPr>
          <p:cNvSpPr>
            <a:spLocks noGrp="1"/>
          </p:cNvSpPr>
          <p:nvPr>
            <p:ph type="title"/>
          </p:nvPr>
        </p:nvSpPr>
        <p:spPr>
          <a:xfrm>
            <a:off x="-185736" y="1221474"/>
            <a:ext cx="9115424" cy="571213"/>
          </a:xfrm>
        </p:spPr>
        <p:txBody>
          <a:bodyPr>
            <a:noAutofit/>
          </a:bodyPr>
          <a:lstStyle/>
          <a:p>
            <a:pPr algn="ct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bg-BG"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Role of Digitalization in the Development of Innovative Ideas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8DFF521-5A09-D7A1-224C-DF54282A78B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A1AF02E-1F1D-F364-8F60-47813AD15F5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4F225F0-72F3-0598-028C-3C457EABAD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6D2E4C7-38CA-349D-0FB6-2CC2456EFE71}"/>
              </a:ext>
            </a:extLst>
          </p:cNvPr>
          <p:cNvSpPr txBox="1"/>
          <p:nvPr/>
        </p:nvSpPr>
        <p:spPr>
          <a:xfrm>
            <a:off x="4672013" y="1675680"/>
            <a:ext cx="4329112"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Quality Monitoring Sensors (IoT Sensors)</a:t>
            </a:r>
          </a:p>
          <a:p>
            <a:r>
              <a:rPr lang="en-US" dirty="0"/>
              <a:t>The introduction of IoT-based sensors to monitor temperature, humidity and air quality in storage rooms allows continuous monitoring of storage conditions. These devices automatically provide alerts and notifications when deviations occur, helping to prevent product damage and ensure consistently high quality. These technologies not only improve warehouse efficiency but also create new ideas for improved space utilization and organisations.</a:t>
            </a:r>
          </a:p>
        </p:txBody>
      </p:sp>
      <p:sp>
        <p:nvSpPr>
          <p:cNvPr id="3" name="Rectangle 2">
            <a:extLst>
              <a:ext uri="{FF2B5EF4-FFF2-40B4-BE49-F238E27FC236}">
                <a16:creationId xmlns:a16="http://schemas.microsoft.com/office/drawing/2014/main" id="{8F77CC15-B335-2B04-977B-4206F80A06A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600EA79-0154-F2B0-463C-76AAC0A64C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BEB332-01D9-CD8A-995F-224448E704D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4B1053B-A219-B9BD-7599-BCFE6B10534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900EB84-D0DE-8B8B-5C4C-508E3644645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0B98A6A-35F4-4365-96D2-3FABD1E5387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D7077CA-EC29-3DA0-32E3-125613CA2ED6}"/>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75DD9C92-1575-D3B1-E080-5D72E5850F12}"/>
              </a:ext>
            </a:extLst>
          </p:cNvPr>
          <p:cNvPicPr>
            <a:picLocks noChangeAspect="1"/>
          </p:cNvPicPr>
          <p:nvPr/>
        </p:nvPicPr>
        <p:blipFill>
          <a:blip r:embed="rId11"/>
          <a:srcRect l="18124" t="3889" r="33751" b="14166"/>
          <a:stretch/>
        </p:blipFill>
        <p:spPr>
          <a:xfrm>
            <a:off x="0" y="1671636"/>
            <a:ext cx="4400550" cy="4214813"/>
          </a:xfrm>
          <a:prstGeom prst="rect">
            <a:avLst/>
          </a:prstGeom>
        </p:spPr>
      </p:pic>
    </p:spTree>
    <p:extLst>
      <p:ext uri="{BB962C8B-B14F-4D97-AF65-F5344CB8AC3E}">
        <p14:creationId xmlns:p14="http://schemas.microsoft.com/office/powerpoint/2010/main" val="91914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46D94-08EE-3669-1461-5C6355AC058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3C8141D-9718-3B07-4359-2CFFA3189BF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44F7917-18C2-17F4-3551-CC9EE892C6A5}"/>
              </a:ext>
            </a:extLst>
          </p:cNvPr>
          <p:cNvSpPr>
            <a:spLocks noGrp="1"/>
          </p:cNvSpPr>
          <p:nvPr>
            <p:ph type="title"/>
          </p:nvPr>
        </p:nvSpPr>
        <p:spPr>
          <a:xfrm>
            <a:off x="-185736" y="1221474"/>
            <a:ext cx="9115424" cy="571213"/>
          </a:xfrm>
        </p:spPr>
        <p:txBody>
          <a:bodyPr>
            <a:noAutofit/>
          </a:bodyPr>
          <a:lstStyle/>
          <a:p>
            <a:pPr algn="ct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bg-BG"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Role of Digitalization in the Development of Innovative Ideas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2990CB0-0D1D-F066-3D7D-C092E7BAD2F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6FF3B38-6ABB-C60B-76D7-059C8C07D3A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56C0B62-2127-A2C5-0C5C-0AF841AC91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A1A75EC-5EDA-38BC-81E6-5BCACF682705}"/>
              </a:ext>
            </a:extLst>
          </p:cNvPr>
          <p:cNvSpPr txBox="1"/>
          <p:nvPr/>
        </p:nvSpPr>
        <p:spPr>
          <a:xfrm>
            <a:off x="4672013" y="1675680"/>
            <a:ext cx="4329112"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Cloud storage and data management systems</a:t>
            </a:r>
          </a:p>
          <a:p>
            <a:r>
              <a:rPr lang="en-US" dirty="0"/>
              <a:t>Cloud-based systems allow centralized storage, processing and access to warehouse data from anywhere in the world. This capability creates an entirely new model for ship logistics, where information on stock and requirements is always up-to-date and accessible to suppliers on land and crew on board. This integrates shipping operations into the global supply chain in a way that has not been possible until recently.</a:t>
            </a:r>
          </a:p>
        </p:txBody>
      </p:sp>
      <p:sp>
        <p:nvSpPr>
          <p:cNvPr id="3" name="Rectangle 2">
            <a:extLst>
              <a:ext uri="{FF2B5EF4-FFF2-40B4-BE49-F238E27FC236}">
                <a16:creationId xmlns:a16="http://schemas.microsoft.com/office/drawing/2014/main" id="{B814A77C-1260-C7D7-9719-73E7FCCE2F4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B5C5495-07DF-2665-B935-B591B2EAB3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1C65381-B9A0-C1B4-F363-6627D25DFF1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1AB1567-8A25-A4D1-6392-F2A12653B87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CC5E399-E2A2-8A53-E160-854E8E40AED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A78D036-1B41-284F-15FE-6FC543576D8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A93CAF4-2E51-5B3F-8681-83518572B67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83EE2B75-3AD3-639B-B082-D14EAF086F9D}"/>
              </a:ext>
            </a:extLst>
          </p:cNvPr>
          <p:cNvPicPr>
            <a:picLocks noChangeAspect="1"/>
          </p:cNvPicPr>
          <p:nvPr/>
        </p:nvPicPr>
        <p:blipFill>
          <a:blip r:embed="rId11"/>
          <a:srcRect l="18124" t="3889" r="33751" b="14166"/>
          <a:stretch/>
        </p:blipFill>
        <p:spPr>
          <a:xfrm>
            <a:off x="0" y="1671636"/>
            <a:ext cx="4400550" cy="4214813"/>
          </a:xfrm>
          <a:prstGeom prst="rect">
            <a:avLst/>
          </a:prstGeom>
        </p:spPr>
      </p:pic>
    </p:spTree>
    <p:extLst>
      <p:ext uri="{BB962C8B-B14F-4D97-AF65-F5344CB8AC3E}">
        <p14:creationId xmlns:p14="http://schemas.microsoft.com/office/powerpoint/2010/main" val="188272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82AB0-A4DA-D583-53C3-5B9950F203D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5B634F6-06AA-21C4-B58E-3A1C64EB146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A45A50F-B9F6-E8C8-1085-C173F7918669}"/>
              </a:ext>
            </a:extLst>
          </p:cNvPr>
          <p:cNvSpPr>
            <a:spLocks noGrp="1"/>
          </p:cNvSpPr>
          <p:nvPr>
            <p:ph type="title"/>
          </p:nvPr>
        </p:nvSpPr>
        <p:spPr>
          <a:xfrm>
            <a:off x="-185736" y="1221474"/>
            <a:ext cx="9115424" cy="571213"/>
          </a:xfrm>
        </p:spPr>
        <p:txBody>
          <a:bodyPr>
            <a:noAutofit/>
          </a:bodyPr>
          <a:lstStyle/>
          <a:p>
            <a:pPr algn="ct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bg-BG"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Role of Digitalization in the Development of Innovative Ideas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ED00239-F4E5-8830-013B-CF2FE574277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4BB9EF0-07B9-293D-282F-A2371DC52B2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CF2DC02-C6BF-69DB-D558-D38DF79BABF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0EA2D13-469B-F746-AF77-83BC71B16AD0}"/>
              </a:ext>
            </a:extLst>
          </p:cNvPr>
          <p:cNvSpPr txBox="1"/>
          <p:nvPr/>
        </p:nvSpPr>
        <p:spPr>
          <a:xfrm>
            <a:off x="4672013" y="1675680"/>
            <a:ext cx="4329112" cy="313932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3.3.	Real examples of innovation through digitalisation in warehousing</a:t>
            </a:r>
          </a:p>
          <a:p>
            <a:r>
              <a:rPr lang="en-US" dirty="0"/>
              <a:t>As evidence for the analytical thesis we follow, we will look at concrete examples of successful digital technology integration:</a:t>
            </a:r>
          </a:p>
          <a:p>
            <a:pPr marL="285750" indent="-285750">
              <a:buFont typeface="Arial" panose="020B0604020202020204" pitchFamily="34" charset="0"/>
              <a:buChar char="•"/>
            </a:pPr>
            <a:r>
              <a:rPr lang="en-US" dirty="0"/>
              <a:t>Integrated WMS systems on Maersk Line's ships: the system enables continuous monitoring of stock levels and automatic planning of future deliveries, significantly reducing wastage and improving supply efficiency.</a:t>
            </a:r>
          </a:p>
        </p:txBody>
      </p:sp>
      <p:sp>
        <p:nvSpPr>
          <p:cNvPr id="3" name="Rectangle 2">
            <a:extLst>
              <a:ext uri="{FF2B5EF4-FFF2-40B4-BE49-F238E27FC236}">
                <a16:creationId xmlns:a16="http://schemas.microsoft.com/office/drawing/2014/main" id="{3F20CAF9-CEB1-0CC9-E2A8-AFD13C12DD8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5D6601F5-3558-6B45-732D-FD173338EC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7BB10CF-7EDB-1C55-113B-67673ADD621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16B722C-55A1-9AB1-A0A1-FF034C2A0B3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7BF0739-54E4-CF36-5B24-76BA52A432F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947DFDE-9D1D-1C99-3CAF-9A6FD7B70DB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EA9FC85-2B56-9244-9A12-75F5B934325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8F0249F-4BE5-1AA0-3B95-20332E442DA1}"/>
              </a:ext>
            </a:extLst>
          </p:cNvPr>
          <p:cNvPicPr>
            <a:picLocks noChangeAspect="1"/>
          </p:cNvPicPr>
          <p:nvPr/>
        </p:nvPicPr>
        <p:blipFill>
          <a:blip r:embed="rId11"/>
          <a:srcRect l="45325" r="57"/>
          <a:stretch/>
        </p:blipFill>
        <p:spPr>
          <a:xfrm>
            <a:off x="109538" y="1581149"/>
            <a:ext cx="4562476" cy="4695825"/>
          </a:xfrm>
          <a:prstGeom prst="rect">
            <a:avLst/>
          </a:prstGeom>
        </p:spPr>
      </p:pic>
    </p:spTree>
    <p:extLst>
      <p:ext uri="{BB962C8B-B14F-4D97-AF65-F5344CB8AC3E}">
        <p14:creationId xmlns:p14="http://schemas.microsoft.com/office/powerpoint/2010/main" val="1407816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EB1D3-7E64-9185-A40C-A558414CE15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3D07B92-4933-E84D-9CF4-30406FB998D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84C034B-E2D1-F6DD-3053-75C58DBA3A26}"/>
              </a:ext>
            </a:extLst>
          </p:cNvPr>
          <p:cNvSpPr>
            <a:spLocks noGrp="1"/>
          </p:cNvSpPr>
          <p:nvPr>
            <p:ph type="title"/>
          </p:nvPr>
        </p:nvSpPr>
        <p:spPr>
          <a:xfrm>
            <a:off x="-185736" y="1221474"/>
            <a:ext cx="9115424" cy="571213"/>
          </a:xfrm>
        </p:spPr>
        <p:txBody>
          <a:bodyPr>
            <a:noAutofit/>
          </a:bodyPr>
          <a:lstStyle/>
          <a:p>
            <a:pPr algn="ct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bg-BG"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Role of Digitalization in the Development of Innovative Ideas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3F2416D-8294-27DE-1C45-9527A766EED0}"/>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A3CFC3F-60DE-B8E0-3063-7EDCA999C96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57FB3C0-4E30-FB39-5B46-F07CE654F84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D14CA1D-010D-133B-2A87-32016D501CFE}"/>
              </a:ext>
            </a:extLst>
          </p:cNvPr>
          <p:cNvSpPr txBox="1"/>
          <p:nvPr/>
        </p:nvSpPr>
        <p:spPr>
          <a:xfrm>
            <a:off x="4686301" y="1661393"/>
            <a:ext cx="4329112"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3.3.	Real examples of innovation through digitalisation in warehousing</a:t>
            </a:r>
          </a:p>
          <a:p>
            <a:pPr marL="285750" indent="-285750">
              <a:buFont typeface="Arial" panose="020B0604020202020204" pitchFamily="34" charset="0"/>
              <a:buChar char="•"/>
            </a:pPr>
            <a:r>
              <a:rPr lang="en-US" dirty="0"/>
              <a:t>Use of IoT sensors by MSC Cruises: the introduction of sensors to monitor storage conditions has led to a 30% reduction in food waste and better planning of storage space and resources.</a:t>
            </a:r>
          </a:p>
          <a:p>
            <a:pPr marL="285750" indent="-285750">
              <a:buFont typeface="Arial" panose="020B0604020202020204" pitchFamily="34" charset="0"/>
              <a:buChar char="•"/>
            </a:pPr>
            <a:r>
              <a:rPr lang="en-US" dirty="0"/>
              <a:t>These examples show how digitalisation directly leads to significant improvements in operational efficiency, sustainability and competitiveness of shipping operations.</a:t>
            </a:r>
          </a:p>
        </p:txBody>
      </p:sp>
      <p:sp>
        <p:nvSpPr>
          <p:cNvPr id="3" name="Rectangle 2">
            <a:extLst>
              <a:ext uri="{FF2B5EF4-FFF2-40B4-BE49-F238E27FC236}">
                <a16:creationId xmlns:a16="http://schemas.microsoft.com/office/drawing/2014/main" id="{8E80A0D5-DC81-6544-0E10-7978F90EC06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149F324-9D40-EF00-C246-A60DD91B53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7C0DBF-48F1-3DDE-42F0-1287C68E26A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A56F98E-BE0D-1808-EF61-E31BD46E5D4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17C4C5C-C56F-B301-337A-70062C14A63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F627680-E468-D0E5-1403-1A746970CCE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EC049CC-FF89-F514-8AE6-15CA219FD2EC}"/>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410F896C-D69A-5AC5-16BD-F105E67B6E86}"/>
              </a:ext>
            </a:extLst>
          </p:cNvPr>
          <p:cNvPicPr>
            <a:picLocks noChangeAspect="1"/>
          </p:cNvPicPr>
          <p:nvPr/>
        </p:nvPicPr>
        <p:blipFill>
          <a:blip r:embed="rId11"/>
          <a:srcRect l="26362" r="12282"/>
          <a:stretch/>
        </p:blipFill>
        <p:spPr>
          <a:xfrm>
            <a:off x="0" y="1704975"/>
            <a:ext cx="4700588" cy="4524376"/>
          </a:xfrm>
          <a:prstGeom prst="rect">
            <a:avLst/>
          </a:prstGeom>
        </p:spPr>
      </p:pic>
    </p:spTree>
    <p:extLst>
      <p:ext uri="{BB962C8B-B14F-4D97-AF65-F5344CB8AC3E}">
        <p14:creationId xmlns:p14="http://schemas.microsoft.com/office/powerpoint/2010/main" val="466245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45D03-1F25-F54D-DF97-D1298D9009C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B01FBAF-3769-02B5-B0D9-045E3F91443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CB46209-A241-D61D-9CC4-38E31AB5021D}"/>
              </a:ext>
            </a:extLst>
          </p:cNvPr>
          <p:cNvSpPr>
            <a:spLocks noGrp="1"/>
          </p:cNvSpPr>
          <p:nvPr>
            <p:ph type="title"/>
          </p:nvPr>
        </p:nvSpPr>
        <p:spPr>
          <a:xfrm>
            <a:off x="-185736" y="1221474"/>
            <a:ext cx="9115424" cy="571213"/>
          </a:xfrm>
        </p:spPr>
        <p:txBody>
          <a:bodyPr>
            <a:noAutofit/>
          </a:bodyPr>
          <a:lstStyle/>
          <a:p>
            <a:pPr algn="ct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bg-BG"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Role of Digitalization in the Development of Innovative Ideas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1764C20-DFF1-A6B6-98E6-38D09AECC0E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4D5D134-FA16-28B8-5850-5F59C1EC949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D54373D-5296-67ED-76E8-D44F701161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DF136CE-A5F6-145D-2335-8868EBD97A29}"/>
              </a:ext>
            </a:extLst>
          </p:cNvPr>
          <p:cNvSpPr txBox="1"/>
          <p:nvPr/>
        </p:nvSpPr>
        <p:spPr>
          <a:xfrm>
            <a:off x="4686301" y="1704256"/>
            <a:ext cx="4329112"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3.4.	Digitalisation and entrepreneurial thinking in warehousing</a:t>
            </a:r>
          </a:p>
          <a:p>
            <a:r>
              <a:rPr lang="en-US" dirty="0"/>
              <a:t>From a strategic and entrepreneurial perspective, digitalisation is not just a process of technical renewal or automation of individual functions but represents a profound transformation of the overall approach to warehouse resource management and onboarding processes. In this perspective, it should be seen as a key driver for creating a sustainable innovation environment that actively stimulates the generation of innovative solutions and an overall culture of continuous improvement.</a:t>
            </a:r>
          </a:p>
        </p:txBody>
      </p:sp>
      <p:sp>
        <p:nvSpPr>
          <p:cNvPr id="3" name="Rectangle 2">
            <a:extLst>
              <a:ext uri="{FF2B5EF4-FFF2-40B4-BE49-F238E27FC236}">
                <a16:creationId xmlns:a16="http://schemas.microsoft.com/office/drawing/2014/main" id="{160A0F75-7DAC-442F-9F79-2CED14968F0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85F350B-EFB1-01CF-6704-4A83C31827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9ED8720-E55F-7092-B062-CF990DE590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1EE1819-A46E-8C84-241A-6EAEB4FF74A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9285F92-B634-6136-E1BE-251CF0FA005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B40A824-A1B4-11DC-51D1-878F2F30A8B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274D190-2883-F212-6D52-2867EE8D36E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D22288E1-9E6A-BE93-FFB6-AE6F14B560B0}"/>
              </a:ext>
            </a:extLst>
          </p:cNvPr>
          <p:cNvPicPr>
            <a:picLocks noChangeAspect="1"/>
          </p:cNvPicPr>
          <p:nvPr/>
        </p:nvPicPr>
        <p:blipFill>
          <a:blip r:embed="rId11"/>
          <a:srcRect l="26362" r="12282"/>
          <a:stretch/>
        </p:blipFill>
        <p:spPr>
          <a:xfrm>
            <a:off x="0" y="1704975"/>
            <a:ext cx="4700588" cy="4524376"/>
          </a:xfrm>
          <a:prstGeom prst="rect">
            <a:avLst/>
          </a:prstGeom>
        </p:spPr>
      </p:pic>
    </p:spTree>
    <p:extLst>
      <p:ext uri="{BB962C8B-B14F-4D97-AF65-F5344CB8AC3E}">
        <p14:creationId xmlns:p14="http://schemas.microsoft.com/office/powerpoint/2010/main" val="4230547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735CC-7804-A148-3810-484DDEE68CC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2F82256-C9A2-4A93-5821-CE06649270E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8F7E364-3A68-06E2-C2CA-A7292DAFF6F0}"/>
              </a:ext>
            </a:extLst>
          </p:cNvPr>
          <p:cNvSpPr>
            <a:spLocks noGrp="1"/>
          </p:cNvSpPr>
          <p:nvPr>
            <p:ph type="title"/>
          </p:nvPr>
        </p:nvSpPr>
        <p:spPr>
          <a:xfrm>
            <a:off x="-185736" y="1221474"/>
            <a:ext cx="9115424" cy="571213"/>
          </a:xfrm>
        </p:spPr>
        <p:txBody>
          <a:bodyPr>
            <a:noAutofit/>
          </a:bodyPr>
          <a:lstStyle/>
          <a:p>
            <a:pPr algn="ct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bg-BG"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Role of Digitalization in the Development of Innovative Ideas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30063BE-D8C2-002B-D2DA-F88DC5FEFEF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64B51CA-ECD9-7269-FF42-FBBA3B3FEC8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DF294F9-9C62-E172-F825-60D532FF5B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7B58100-6115-CC62-94F0-7F078C88D5C5}"/>
              </a:ext>
            </a:extLst>
          </p:cNvPr>
          <p:cNvSpPr txBox="1"/>
          <p:nvPr/>
        </p:nvSpPr>
        <p:spPr>
          <a:xfrm>
            <a:off x="4686301" y="1704256"/>
            <a:ext cx="4329112"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3.4.	Digitalisation and entrepreneurial thinking in warehousing</a:t>
            </a:r>
          </a:p>
          <a:p>
            <a:r>
              <a:rPr lang="en-US" b="1" dirty="0"/>
              <a:t>3.4.1.	Analytical understanding of the role of digitalisation as a basis for entrepreneurial innovation</a:t>
            </a:r>
          </a:p>
          <a:p>
            <a:pPr marL="285750" indent="-285750">
              <a:buFont typeface="Arial" panose="020B0604020202020204" pitchFamily="34" charset="0"/>
              <a:buChar char="•"/>
            </a:pPr>
            <a:r>
              <a:rPr lang="en-US" b="1" dirty="0"/>
              <a:t>Transparency and analytical clarity</a:t>
            </a:r>
            <a:endParaRPr lang="bg-BG" b="1" dirty="0"/>
          </a:p>
          <a:p>
            <a:pPr marL="285750" indent="-285750">
              <a:buFont typeface="Arial" panose="020B0604020202020204" pitchFamily="34" charset="0"/>
              <a:buChar char="•"/>
            </a:pPr>
            <a:r>
              <a:rPr lang="en-US" b="1" dirty="0"/>
              <a:t>Opportunity for continuous improvement and innovation</a:t>
            </a:r>
          </a:p>
          <a:p>
            <a:pPr marL="285750" indent="-285750">
              <a:buFont typeface="Arial" panose="020B0604020202020204" pitchFamily="34" charset="0"/>
              <a:buChar char="•"/>
            </a:pPr>
            <a:r>
              <a:rPr lang="en-US" b="1" dirty="0"/>
              <a:t>Development of adaptive and flexible strategies</a:t>
            </a:r>
          </a:p>
          <a:p>
            <a:pPr marL="285750" indent="-285750">
              <a:buFont typeface="Arial" panose="020B0604020202020204" pitchFamily="34" charset="0"/>
              <a:buChar char="•"/>
            </a:pPr>
            <a:r>
              <a:rPr lang="en-US" b="1" dirty="0"/>
              <a:t>Building cooperation and integrated networks</a:t>
            </a:r>
          </a:p>
          <a:p>
            <a:endParaRPr lang="en-US" b="1" dirty="0"/>
          </a:p>
        </p:txBody>
      </p:sp>
      <p:sp>
        <p:nvSpPr>
          <p:cNvPr id="3" name="Rectangle 2">
            <a:extLst>
              <a:ext uri="{FF2B5EF4-FFF2-40B4-BE49-F238E27FC236}">
                <a16:creationId xmlns:a16="http://schemas.microsoft.com/office/drawing/2014/main" id="{96670C84-6E5B-FF86-822C-DE8F7048617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2613DA8-53DD-F08F-C400-074CC677B2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FD003C8-CE0A-F723-F223-D274F35EE41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44E2747-E4FE-C5FC-A263-D4E8052BFF3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D30F783-3E0B-BCBB-3877-F6EAC78F8B9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3B9C519-642E-25FE-7088-0EBB0546842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FEA5565-182A-8B70-1E0F-6268218E5353}"/>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615B783A-1F29-5AF2-D0FE-7396783BF65C}"/>
              </a:ext>
            </a:extLst>
          </p:cNvPr>
          <p:cNvPicPr>
            <a:picLocks noChangeAspect="1"/>
          </p:cNvPicPr>
          <p:nvPr/>
        </p:nvPicPr>
        <p:blipFill>
          <a:blip r:embed="rId11"/>
          <a:srcRect l="26362" r="12282"/>
          <a:stretch/>
        </p:blipFill>
        <p:spPr>
          <a:xfrm>
            <a:off x="0" y="1704975"/>
            <a:ext cx="4700588" cy="4524376"/>
          </a:xfrm>
          <a:prstGeom prst="rect">
            <a:avLst/>
          </a:prstGeom>
        </p:spPr>
      </p:pic>
    </p:spTree>
    <p:extLst>
      <p:ext uri="{BB962C8B-B14F-4D97-AF65-F5344CB8AC3E}">
        <p14:creationId xmlns:p14="http://schemas.microsoft.com/office/powerpoint/2010/main" val="3521185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70F7D-1838-C482-75DC-93AB5A1133B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05E04A6-4EAA-A544-7C84-AA63AA11355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3C1BA00-4953-6D47-5453-19878F14AEEF}"/>
              </a:ext>
            </a:extLst>
          </p:cNvPr>
          <p:cNvSpPr>
            <a:spLocks noGrp="1"/>
          </p:cNvSpPr>
          <p:nvPr>
            <p:ph type="title"/>
          </p:nvPr>
        </p:nvSpPr>
        <p:spPr>
          <a:xfrm>
            <a:off x="-185736" y="1221474"/>
            <a:ext cx="9115424" cy="571213"/>
          </a:xfrm>
        </p:spPr>
        <p:txBody>
          <a:bodyPr>
            <a:noAutofit/>
          </a:bodyPr>
          <a:lstStyle/>
          <a:p>
            <a:pPr algn="ct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bg-BG"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Role of Digitalization in the Development of Innovative Ideas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E6ED3BE-2FB6-3305-70DC-870954290C8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F4BB3CB-29D1-D4B5-95A2-07C99D323CD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45F0630-83DC-E9C0-EC27-97A3B42C1BC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723D70B-BABD-D5BB-E131-665DF507C781}"/>
              </a:ext>
            </a:extLst>
          </p:cNvPr>
          <p:cNvSpPr txBox="1"/>
          <p:nvPr/>
        </p:nvSpPr>
        <p:spPr>
          <a:xfrm>
            <a:off x="4686301" y="1704256"/>
            <a:ext cx="4329112"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3.4.	Digitalisation and entrepreneurial thinking in warehousing</a:t>
            </a:r>
          </a:p>
          <a:p>
            <a:r>
              <a:rPr lang="en-US" b="1" dirty="0"/>
              <a:t>3.4.2.	Examples and practical applications of the entrepreneurial approach to digitalisation</a:t>
            </a:r>
          </a:p>
          <a:p>
            <a:r>
              <a:rPr lang="en-US" b="1" dirty="0"/>
              <a:t>•	Maersk: </a:t>
            </a:r>
            <a:r>
              <a:rPr lang="en-US" dirty="0"/>
              <a:t>The introduction of an integrated digital platform through which ships share real-time data with ports and warehouse managers, creating the ability to dynamically and flexibly supply according to the needs of the moment.</a:t>
            </a:r>
          </a:p>
          <a:p>
            <a:r>
              <a:rPr lang="en-US" b="1" dirty="0"/>
              <a:t>•	Carnival Cruise Line: </a:t>
            </a:r>
            <a:r>
              <a:rPr lang="en-US" dirty="0"/>
              <a:t>Using an analytics platform to forecast food and beverage needs, which has resulted in over 20% reduction in waste and </a:t>
            </a:r>
            <a:r>
              <a:rPr lang="en-US" dirty="0" err="1"/>
              <a:t>optimisation</a:t>
            </a:r>
            <a:r>
              <a:rPr lang="en-US" dirty="0"/>
              <a:t> of warehouse resources.</a:t>
            </a:r>
            <a:endParaRPr lang="en-US" b="1" dirty="0"/>
          </a:p>
        </p:txBody>
      </p:sp>
      <p:sp>
        <p:nvSpPr>
          <p:cNvPr id="3" name="Rectangle 2">
            <a:extLst>
              <a:ext uri="{FF2B5EF4-FFF2-40B4-BE49-F238E27FC236}">
                <a16:creationId xmlns:a16="http://schemas.microsoft.com/office/drawing/2014/main" id="{7B8375F9-2B23-F29B-B728-EF65E465CD7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5087604-AF41-84A2-5BF9-0A5B3E4D5B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CCD7D49-D036-43B0-4E1D-1BB51D285F7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F99B8E6-DE1D-F655-3715-A8C45E68F4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8377E41-2A49-FD63-CC36-0CF7662950F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BB4471E-C630-51B9-84E9-A56D336D14A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3E5F6FC-43BD-B27F-CC4D-A56DAE04730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66A6FA02-ADDC-4F70-9B93-AC9E810CF4A3}"/>
              </a:ext>
            </a:extLst>
          </p:cNvPr>
          <p:cNvPicPr>
            <a:picLocks noChangeAspect="1"/>
          </p:cNvPicPr>
          <p:nvPr/>
        </p:nvPicPr>
        <p:blipFill>
          <a:blip r:embed="rId11"/>
          <a:srcRect l="26362" r="12282"/>
          <a:stretch/>
        </p:blipFill>
        <p:spPr>
          <a:xfrm>
            <a:off x="0" y="1704975"/>
            <a:ext cx="4700588" cy="4524376"/>
          </a:xfrm>
          <a:prstGeom prst="rect">
            <a:avLst/>
          </a:prstGeom>
        </p:spPr>
      </p:pic>
    </p:spTree>
    <p:extLst>
      <p:ext uri="{BB962C8B-B14F-4D97-AF65-F5344CB8AC3E}">
        <p14:creationId xmlns:p14="http://schemas.microsoft.com/office/powerpoint/2010/main" val="533876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5455C-9E86-6D4A-5B5E-92185DDCD28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A050EA6-3B93-73A9-D03B-ED60ACA2578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B91C0F4-88F2-1F3B-6622-0F3B787EFA35}"/>
              </a:ext>
            </a:extLst>
          </p:cNvPr>
          <p:cNvSpPr>
            <a:spLocks noGrp="1"/>
          </p:cNvSpPr>
          <p:nvPr>
            <p:ph type="title"/>
          </p:nvPr>
        </p:nvSpPr>
        <p:spPr>
          <a:xfrm>
            <a:off x="-185736" y="1221474"/>
            <a:ext cx="9115424" cy="571213"/>
          </a:xfrm>
        </p:spPr>
        <p:txBody>
          <a:bodyPr>
            <a:noAutofit/>
          </a:bodyPr>
          <a:lstStyle/>
          <a:p>
            <a:pPr algn="ct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a:t>
            </a:r>
            <a:r>
              <a:rPr kumimoji="0" lang="bg-BG"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Role of Digitalization in the Development of Innovative Ideas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D834272-88A2-8DED-9B05-547F3C9B0279}"/>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6C87730-CB90-A2C7-F816-EB17C95BA0E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34A0DC7-4356-940D-FD0A-AFBD549C529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9ECA3B7-06DA-90C2-78DD-96949219A498}"/>
              </a:ext>
            </a:extLst>
          </p:cNvPr>
          <p:cNvSpPr txBox="1"/>
          <p:nvPr/>
        </p:nvSpPr>
        <p:spPr>
          <a:xfrm>
            <a:off x="4686301" y="1704256"/>
            <a:ext cx="4329112"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In conclusion, from an analytical and logistical perspective, digitalisation represents not just a set of technological tools but a key strategic resource for developing an entrepreneurial approach to managing ship warehousing. The ability to identify, develop and integrate digital solutions capable of adding real value to operational processes will become one of the most important competencies for successful maritime logistics professionals. It is not just a matter of technology but of analytical, strategic and visionary thinking that will determine the competitiveness and sustainability of shipping operations in the future.</a:t>
            </a:r>
          </a:p>
        </p:txBody>
      </p:sp>
      <p:sp>
        <p:nvSpPr>
          <p:cNvPr id="3" name="Rectangle 2">
            <a:extLst>
              <a:ext uri="{FF2B5EF4-FFF2-40B4-BE49-F238E27FC236}">
                <a16:creationId xmlns:a16="http://schemas.microsoft.com/office/drawing/2014/main" id="{A71B3F4B-B95B-9BBA-C977-E4B4C54052D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F312C1C-883E-F046-2542-776566AB9D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00EB7E8-D2D6-2B36-B789-3B91844FEDF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8F14F82-E20A-B38C-4756-A88AD9AB65F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4FFA022-8E4D-EDD2-813D-6BF98983C90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91B68B5-DEB8-8B21-513E-895E522E57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0528905-10A5-2844-3A60-81B6C42C800D}"/>
              </a:ext>
            </a:extLst>
          </p:cNvPr>
          <p:cNvPicPr>
            <a:picLocks noChangeAspect="1"/>
          </p:cNvPicPr>
          <p:nvPr/>
        </p:nvPicPr>
        <p:blipFill>
          <a:blip r:embed="rId10"/>
          <a:stretch>
            <a:fillRect/>
          </a:stretch>
        </p:blipFill>
        <p:spPr>
          <a:xfrm>
            <a:off x="7704595" y="0"/>
            <a:ext cx="1227464" cy="1224789"/>
          </a:xfrm>
          <a:prstGeom prst="rect">
            <a:avLst/>
          </a:prstGeom>
        </p:spPr>
      </p:pic>
      <p:pic>
        <p:nvPicPr>
          <p:cNvPr id="1026" name="Picture 2" descr="mscworldamerica | Steven G.">
            <a:extLst>
              <a:ext uri="{FF2B5EF4-FFF2-40B4-BE49-F238E27FC236}">
                <a16:creationId xmlns:a16="http://schemas.microsoft.com/office/drawing/2014/main" id="{F0FE1726-6C76-8ACC-7348-228775945DC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8333"/>
          <a:stretch/>
        </p:blipFill>
        <p:spPr bwMode="auto">
          <a:xfrm>
            <a:off x="214313" y="1771650"/>
            <a:ext cx="3934047"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22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B700-34FD-9349-54B8-31893BF24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2C36E-E176-C2A3-FEAE-AA9FE47E9D5C}"/>
              </a:ext>
            </a:extLst>
          </p:cNvPr>
          <p:cNvSpPr>
            <a:spLocks noGrp="1"/>
          </p:cNvSpPr>
          <p:nvPr>
            <p:ph type="title"/>
          </p:nvPr>
        </p:nvSpPr>
        <p:spPr>
          <a:xfrm>
            <a:off x="639479" y="1043090"/>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Learning outcomes of the course </a:t>
            </a:r>
          </a:p>
        </p:txBody>
      </p:sp>
      <p:grpSp>
        <p:nvGrpSpPr>
          <p:cNvPr id="4" name="Group 3">
            <a:extLst>
              <a:ext uri="{FF2B5EF4-FFF2-40B4-BE49-F238E27FC236}">
                <a16:creationId xmlns:a16="http://schemas.microsoft.com/office/drawing/2014/main" id="{53B99FC2-EA23-F43C-5BAD-DE935647D6BC}"/>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B09CFCD-06B3-5A72-9B7A-1AF2AE053590}"/>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1B14D0B-9169-E759-AE03-CE492939F2DC}"/>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72274A6B-D275-80FB-B3A6-7A668CCD4F7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B41D4C04-3B25-D405-B209-73C877DD14FB}"/>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AA9BEE4D-8C66-7C70-E179-50E995AA44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38990CE9-976C-2283-A546-A986ACB6E43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F1669525-DC1C-0489-9E76-7351F83B899C}"/>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FCC15012-7A6A-6682-8A77-E85A182D3129}"/>
              </a:ext>
            </a:extLst>
          </p:cNvPr>
          <p:cNvSpPr txBox="1"/>
          <p:nvPr/>
        </p:nvSpPr>
        <p:spPr>
          <a:xfrm>
            <a:off x="280946" y="1415484"/>
            <a:ext cx="8493617" cy="4662815"/>
          </a:xfrm>
          <a:prstGeom prst="rect">
            <a:avLst/>
          </a:prstGeom>
          <a:noFill/>
        </p:spPr>
        <p:txBody>
          <a:bodyPr wrap="square" rtlCol="0">
            <a:spAutoFit/>
          </a:bodyPr>
          <a:lstStyle/>
          <a:p>
            <a:pPr algn="just">
              <a:spcAft>
                <a:spcPts val="200"/>
              </a:spcAft>
              <a:buNone/>
            </a:pPr>
            <a:r>
              <a:rPr lang="en-GB" sz="1600" noProof="0" dirty="0">
                <a:effectLst/>
                <a:latin typeface="Times New Roman" panose="02020603050405020304" pitchFamily="18" charset="0"/>
                <a:ea typeface="Arial" panose="020B0604020202020204" pitchFamily="34" charset="0"/>
              </a:rPr>
              <a:t>LEARNING OBJECTIVES</a:t>
            </a:r>
          </a:p>
          <a:p>
            <a:pPr algn="just">
              <a:spcAft>
                <a:spcPts val="200"/>
              </a:spcAft>
            </a:pPr>
            <a:r>
              <a:rPr lang="en-US" sz="1400" dirty="0">
                <a:effectLst/>
                <a:latin typeface="Times New Roman" panose="02020603050405020304" pitchFamily="18" charset="0"/>
                <a:ea typeface="Arial" panose="020B0604020202020204" pitchFamily="34" charset="0"/>
              </a:rPr>
              <a:t>Upon completion of this training module, participants will be able to:</a:t>
            </a:r>
          </a:p>
          <a:p>
            <a:pPr algn="just">
              <a:spcAft>
                <a:spcPts val="200"/>
              </a:spcAft>
            </a:pPr>
            <a:r>
              <a:rPr lang="en-US" sz="1400" dirty="0">
                <a:effectLst/>
                <a:latin typeface="Times New Roman" panose="02020603050405020304" pitchFamily="18" charset="0"/>
                <a:ea typeface="Arial" panose="020B0604020202020204" pitchFamily="34" charset="0"/>
              </a:rPr>
              <a:t>− Analyses the role of technology and digitalisation in the process of innovation in ship warehousing, including how automation and digital tools can improve efficiency and </a:t>
            </a:r>
            <a:r>
              <a:rPr lang="en-US" sz="1400" dirty="0" err="1">
                <a:effectLst/>
                <a:latin typeface="Times New Roman" panose="02020603050405020304" pitchFamily="18" charset="0"/>
                <a:ea typeface="Arial" panose="020B0604020202020204" pitchFamily="34" charset="0"/>
              </a:rPr>
              <a:t>optimise</a:t>
            </a:r>
            <a:r>
              <a:rPr lang="en-US" sz="1400" dirty="0">
                <a:effectLst/>
                <a:latin typeface="Times New Roman" panose="02020603050405020304" pitchFamily="18" charset="0"/>
                <a:ea typeface="Arial" panose="020B0604020202020204" pitchFamily="34" charset="0"/>
              </a:rPr>
              <a:t> warehousing operations.</a:t>
            </a:r>
          </a:p>
          <a:p>
            <a:pPr algn="just">
              <a:spcAft>
                <a:spcPts val="200"/>
              </a:spcAft>
            </a:pPr>
            <a:r>
              <a:rPr lang="en-US" sz="1400" dirty="0">
                <a:effectLst/>
                <a:latin typeface="Times New Roman" panose="02020603050405020304" pitchFamily="18" charset="0"/>
                <a:ea typeface="Arial" panose="020B0604020202020204" pitchFamily="34" charset="0"/>
              </a:rPr>
              <a:t>− Appreciate the importance of automation and digitalisation to increase productivity, reduce errors and make optimal use of available space and resources in ship storage areas.</a:t>
            </a:r>
          </a:p>
          <a:p>
            <a:pPr algn="just">
              <a:spcAft>
                <a:spcPts val="200"/>
              </a:spcAft>
            </a:pPr>
            <a:r>
              <a:rPr lang="en-US" sz="1400" dirty="0">
                <a:effectLst/>
                <a:latin typeface="Times New Roman" panose="02020603050405020304" pitchFamily="18" charset="0"/>
                <a:ea typeface="Arial" panose="020B0604020202020204" pitchFamily="34" charset="0"/>
              </a:rPr>
              <a:t>− Identify and manage the risks associated with deploying technology and digital solutions across the board, including data security, cyber security and technology systems reliability issues in a maritime environment.</a:t>
            </a:r>
          </a:p>
          <a:p>
            <a:pPr algn="just">
              <a:spcAft>
                <a:spcPts val="200"/>
              </a:spcAft>
            </a:pPr>
            <a:r>
              <a:rPr lang="en-US" sz="1400" dirty="0">
                <a:effectLst/>
                <a:latin typeface="Times New Roman" panose="02020603050405020304" pitchFamily="18" charset="0"/>
                <a:ea typeface="Arial" panose="020B0604020202020204" pitchFamily="34" charset="0"/>
              </a:rPr>
              <a:t>− Develop specific strategies to ensure safety and security in the use of technology in ship stores, including access management, protection of information systems, and the establishment of procedures to prevent technological accidents.</a:t>
            </a:r>
          </a:p>
          <a:p>
            <a:pPr algn="just">
              <a:spcAft>
                <a:spcPts val="200"/>
              </a:spcAft>
            </a:pPr>
            <a:r>
              <a:rPr lang="en-US" sz="1400" dirty="0">
                <a:effectLst/>
                <a:latin typeface="Times New Roman" panose="02020603050405020304" pitchFamily="18" charset="0"/>
                <a:ea typeface="Arial" panose="020B0604020202020204" pitchFamily="34" charset="0"/>
              </a:rPr>
              <a:t>−  They use digital solutions as a platform to generate and implement innovative warehousing ideas by introducing advanced technologies (IoT, RFID, inventory management software) to improve traceability, inventory accuracy and forecast planning.</a:t>
            </a:r>
          </a:p>
          <a:p>
            <a:pPr algn="just">
              <a:spcAft>
                <a:spcPts val="200"/>
              </a:spcAft>
            </a:pPr>
            <a:r>
              <a:rPr lang="en-US" sz="1400" dirty="0">
                <a:effectLst/>
                <a:latin typeface="Times New Roman" panose="02020603050405020304" pitchFamily="18" charset="0"/>
                <a:ea typeface="Arial" panose="020B0604020202020204" pitchFamily="34" charset="0"/>
              </a:rPr>
              <a:t>− Apply examples of successful </a:t>
            </a:r>
            <a:r>
              <a:rPr lang="en-US" sz="1400" dirty="0" err="1">
                <a:effectLst/>
                <a:latin typeface="Times New Roman" panose="02020603050405020304" pitchFamily="18" charset="0"/>
                <a:ea typeface="Arial" panose="020B0604020202020204" pitchFamily="34" charset="0"/>
              </a:rPr>
              <a:t>digitisation</a:t>
            </a:r>
            <a:r>
              <a:rPr lang="en-US" sz="1400" dirty="0">
                <a:effectLst/>
                <a:latin typeface="Times New Roman" panose="02020603050405020304" pitchFamily="18" charset="0"/>
                <a:ea typeface="Arial" panose="020B0604020202020204" pitchFamily="34" charset="0"/>
              </a:rPr>
              <a:t> practices in ship warehousing, demonstrating the ability to create and implement their own solutions for innovation and </a:t>
            </a:r>
            <a:r>
              <a:rPr lang="en-US" sz="1400" dirty="0" err="1">
                <a:effectLst/>
                <a:latin typeface="Times New Roman" panose="02020603050405020304" pitchFamily="18" charset="0"/>
                <a:ea typeface="Arial" panose="020B0604020202020204" pitchFamily="34" charset="0"/>
              </a:rPr>
              <a:t>optimisation</a:t>
            </a:r>
            <a:r>
              <a:rPr lang="en-US" sz="1400" dirty="0">
                <a:effectLst/>
                <a:latin typeface="Times New Roman" panose="02020603050405020304" pitchFamily="18" charset="0"/>
                <a:ea typeface="Arial" panose="020B0604020202020204" pitchFamily="34" charset="0"/>
              </a:rPr>
              <a:t> in warehousing processes.</a:t>
            </a:r>
          </a:p>
          <a:p>
            <a:pPr algn="just">
              <a:spcAft>
                <a:spcPts val="200"/>
              </a:spcAft>
            </a:pPr>
            <a:r>
              <a:rPr lang="en-US" sz="1400" dirty="0">
                <a:effectLst/>
                <a:latin typeface="Times New Roman" panose="02020603050405020304" pitchFamily="18" charset="0"/>
                <a:ea typeface="Arial" panose="020B0604020202020204" pitchFamily="34" charset="0"/>
              </a:rPr>
              <a:t>− They integrate technology tools and digitalisation into an entrepreneurial approach to shipping logistics, creating value through continuous improvement, adaptability and resilience of operations in conditions of isolation and limited onboard resources. </a:t>
            </a:r>
          </a:p>
          <a:p>
            <a:pPr marL="285750" indent="-285750" algn="just">
              <a:spcAft>
                <a:spcPts val="200"/>
              </a:spcAft>
              <a:buFont typeface="Arial" panose="020B0604020202020204" pitchFamily="34" charset="0"/>
              <a:buChar char="•"/>
            </a:pPr>
            <a:endParaRPr lang="en-US" sz="14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1D8B30D3-7099-FCE4-0F67-43E44C79FE9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33A720FF-D7EC-7B3D-8DB4-E67E1DF95FA9}"/>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E99385D7-5879-F6A0-EC86-D31FD64E87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15C7BB08-4EB6-4237-9AEF-8B4D54FF59C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CFA5058E-3B20-EAE7-62BE-B95C4A0F83E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28E021C0-8832-9410-94B5-D973CD7C58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CE27593-26B4-3F34-7368-D0161099CF54}"/>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7B6778C4-903C-233E-922A-F381425999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7C7ED8B-7FFD-FFDA-519D-94F0CBCBB97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1599A04-FBD3-43F0-A77C-5DFC64AF7E1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D6679B7-1B1B-C917-405C-A922FE71F24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62E3B7D-F31A-0FD7-ACBE-2E1D4B9AC02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D664D59-D9ED-7EF1-185F-D47B692EAE3B}"/>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78066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C659298-F00E-C160-AC98-57C2AB9D9A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49867" y="1957477"/>
            <a:ext cx="8311785" cy="3549690"/>
          </a:xfrm>
          <a:prstGeom prst="rect">
            <a:avLst/>
          </a:prstGeom>
          <a:noFill/>
        </p:spPr>
        <p:txBody>
          <a:bodyPr wrap="square" rtlCol="0">
            <a:spAutoFit/>
          </a:bodyPr>
          <a:lstStyle/>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How can digitalisation and automation contribute to improving warehouse efficiency across the board? Give specific examples from practice.</a:t>
            </a:r>
          </a:p>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What are the main challenges and limitations associated with automating warehouse operations in a shipping environment? Explain with examples.</a:t>
            </a:r>
          </a:p>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What specific risks does the use of digital technologies in shipping logistics pose in terms of safety and security?</a:t>
            </a:r>
          </a:p>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Why is risk assessment a critical step in implementing new technology solutions across the board? Give specific examples of the consequences of gaps in assessment.</a:t>
            </a:r>
          </a:p>
          <a:p>
            <a:pPr marL="342900" lvl="0" indent="-342900" algn="just">
              <a:spcBef>
                <a:spcPts val="400"/>
              </a:spcBef>
              <a:spcAft>
                <a:spcPts val="400"/>
              </a:spcAft>
              <a:buFont typeface="+mj-lt"/>
              <a:buAutoNum type="arabicPeriod"/>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What are the most effective procedures for preventing cyber security incidents in the shipping environment, and why does crew training play an important role in this process?</a:t>
            </a:r>
          </a:p>
        </p:txBody>
      </p:sp>
      <p:sp>
        <p:nvSpPr>
          <p:cNvPr id="3" name="Rectangle 2">
            <a:extLst>
              <a:ext uri="{FF2B5EF4-FFF2-40B4-BE49-F238E27FC236}">
                <a16:creationId xmlns:a16="http://schemas.microsoft.com/office/drawing/2014/main" id="{E76D60A6-DDFD-3A8D-48D7-8E665365027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35676861-8818-6076-3817-BD6BF0AC64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839E2EA-BDC9-72FD-E8CC-CA7F0BF6A8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398C495-6DFD-9F72-3738-E70E7F8260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1E3FE27-5F93-FDAA-872B-010CFBF4BD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2D5DFBE6-7AA2-C609-8643-5DC4E9AA1B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CB5E319-9B81-9AA2-B4B1-BA5AEED2EAF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26043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4C8D3-A88B-9A91-726A-6BE8EE2F2901}"/>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68763E72-AC40-8EB1-624E-D1B300582FA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FAF5C4C-4948-D5CE-E463-08D487590318}"/>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FBA06624-6ADE-7041-4163-BDE2075456D7}"/>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157B571-88B3-8DE8-DF55-D179DF40DA2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95F4635-4F29-97D7-340D-B2D25662A1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5CFFEF2-A512-1C12-C3BD-895EE3B8BEE8}"/>
              </a:ext>
            </a:extLst>
          </p:cNvPr>
          <p:cNvSpPr txBox="1"/>
          <p:nvPr/>
        </p:nvSpPr>
        <p:spPr>
          <a:xfrm>
            <a:off x="592729" y="1843177"/>
            <a:ext cx="8311785" cy="3549690"/>
          </a:xfrm>
          <a:prstGeom prst="rect">
            <a:avLst/>
          </a:prstGeom>
          <a:noFill/>
        </p:spPr>
        <p:txBody>
          <a:bodyPr wrap="square" rtlCol="0">
            <a:spAutoFit/>
          </a:bodyPr>
          <a:lstStyle/>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How can Predictive Analytics create entrepreneurial opportunities in warehouse resource management?</a:t>
            </a:r>
          </a:p>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How can IoT sensors help reduce waste and improve storage quality in the ship's galley and warehouses?</a:t>
            </a:r>
          </a:p>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How can digital cloud systems improve collaboration between the ship and its suppliers? Give clear examples.</a:t>
            </a:r>
          </a:p>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What is the relationship between digitalisation and entrepreneurial thinking in developing innovative ideas for warehouse process </a:t>
            </a:r>
            <a:r>
              <a:rPr lang="en-US" sz="1800" i="1" dirty="0" err="1">
                <a:solidFill>
                  <a:srgbClr val="0070C0"/>
                </a:solidFill>
                <a:effectLst/>
                <a:latin typeface="Times New Roman" panose="02020603050405020304" pitchFamily="18" charset="0"/>
                <a:ea typeface="Arial" panose="020B0604020202020204" pitchFamily="34" charset="0"/>
              </a:rPr>
              <a:t>optimisation</a:t>
            </a:r>
            <a:r>
              <a:rPr lang="en-US" sz="1800" i="1" dirty="0">
                <a:solidFill>
                  <a:srgbClr val="0070C0"/>
                </a:solidFill>
                <a:effectLst/>
                <a:latin typeface="Times New Roman" panose="02020603050405020304" pitchFamily="18" charset="0"/>
                <a:ea typeface="Arial" panose="020B0604020202020204" pitchFamily="34" charset="0"/>
              </a:rPr>
              <a:t>?</a:t>
            </a:r>
          </a:p>
          <a:p>
            <a:pPr marL="342900" lvl="0" indent="-342900" algn="just">
              <a:spcBef>
                <a:spcPts val="400"/>
              </a:spcBef>
              <a:spcAft>
                <a:spcPts val="400"/>
              </a:spcAft>
              <a:buFont typeface="+mj-lt"/>
              <a:buAutoNum type="arabicPeriod" startAt="6"/>
              <a:tabLst>
                <a:tab pos="811530" algn="l"/>
              </a:tabLst>
            </a:pPr>
            <a:r>
              <a:rPr lang="en-US" sz="1800" i="1" dirty="0">
                <a:solidFill>
                  <a:srgbClr val="0070C0"/>
                </a:solidFill>
                <a:effectLst/>
                <a:latin typeface="Times New Roman" panose="02020603050405020304" pitchFamily="18" charset="0"/>
                <a:ea typeface="Arial" panose="020B0604020202020204" pitchFamily="34" charset="0"/>
              </a:rPr>
              <a:t>What are the steps to successfully integrate new digital technologies into onboard warehousing, and what is required for their effective and sustainable implementation?</a:t>
            </a:r>
          </a:p>
        </p:txBody>
      </p:sp>
      <p:sp>
        <p:nvSpPr>
          <p:cNvPr id="3" name="Rectangle 2">
            <a:extLst>
              <a:ext uri="{FF2B5EF4-FFF2-40B4-BE49-F238E27FC236}">
                <a16:creationId xmlns:a16="http://schemas.microsoft.com/office/drawing/2014/main" id="{68794189-7AC1-FD2D-B40C-11080DF47BA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97659B8B-E626-B19B-17EE-97BD65A7F8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7F1BAD30-CEF1-D502-C387-52B7CDA7ABC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EBCB0BF-9F76-F931-30B9-427F7A3CDAC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534D586B-EB0B-4B72-3916-1A19F8E013F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8C9CDD63-36C4-4495-FCCB-32D7FD346B2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50D651C1-A601-11BF-54A4-4C6F2F12591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6900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9CF12-0165-B96B-5E51-28C075B6FA5F}"/>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73ADFA40-2B29-C52E-1091-C78C43B3FD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D0607F0-E616-9806-0B31-2B02C94C6800}"/>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3B74359F-2370-E888-8550-66FE6BC75BB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C1E7BA8-5D49-6F21-850A-45E3D7293E4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0B3D9E1-75B4-C2DA-4575-5FC00514D6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D3D18A6-C15F-67F8-8D9E-048AC9BDC1AC}"/>
              </a:ext>
            </a:extLst>
          </p:cNvPr>
          <p:cNvSpPr txBox="1"/>
          <p:nvPr/>
        </p:nvSpPr>
        <p:spPr>
          <a:xfrm>
            <a:off x="682315" y="1548359"/>
            <a:ext cx="8311785" cy="4580741"/>
          </a:xfrm>
          <a:prstGeom prst="rect">
            <a:avLst/>
          </a:prstGeom>
          <a:noFill/>
        </p:spPr>
        <p:txBody>
          <a:bodyPr wrap="square" rtlCol="0">
            <a:spAutoFit/>
          </a:bodyPr>
          <a:lstStyle/>
          <a:p>
            <a:pPr marL="342900" lvl="0" indent="-342900" algn="just" rtl="0">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Drucker, P. F. (1985). innovation and entrepreneurship: practice and principles. harper &amp; Row</a:t>
            </a:r>
            <a:r>
              <a:rPr lang="bg-BG" sz="1800" dirty="0">
                <a:effectLst/>
                <a:latin typeface="Times New Roman" panose="02020603050405020304" pitchFamily="18" charset="0"/>
                <a:ea typeface="Arial" panose="020B0604020202020204" pitchFamily="34" charset="0"/>
              </a:rPr>
              <a:t>. </a:t>
            </a:r>
          </a:p>
          <a:p>
            <a:pPr marL="342900" lvl="0" indent="-342900" algn="just">
              <a:spcBef>
                <a:spcPts val="400"/>
              </a:spcBef>
              <a:spcAft>
                <a:spcPts val="400"/>
              </a:spcAft>
              <a:buFont typeface="+mj-lt"/>
              <a:buAutoNum type="arabicPeriod"/>
              <a:tabLst>
                <a:tab pos="811530" algn="l"/>
              </a:tabLst>
            </a:pPr>
            <a:r>
              <a:rPr lang="en-US" sz="1800" dirty="0" err="1">
                <a:effectLst/>
                <a:latin typeface="Times New Roman" panose="02020603050405020304" pitchFamily="18" charset="0"/>
                <a:ea typeface="Arial" panose="020B0604020202020204" pitchFamily="34" charset="0"/>
              </a:rPr>
              <a:t>Csákné</a:t>
            </a:r>
            <a:r>
              <a:rPr lang="en-US" sz="1800" dirty="0">
                <a:effectLst/>
                <a:latin typeface="Times New Roman" panose="02020603050405020304" pitchFamily="18" charset="0"/>
                <a:ea typeface="Arial" panose="020B0604020202020204" pitchFamily="34" charset="0"/>
              </a:rPr>
              <a:t> Filep, J., Timár, G., &amp; </a:t>
            </a:r>
            <a:r>
              <a:rPr lang="en-US" sz="1800" dirty="0" err="1">
                <a:effectLst/>
                <a:latin typeface="Times New Roman" panose="02020603050405020304" pitchFamily="18" charset="0"/>
                <a:ea typeface="Arial" panose="020B0604020202020204" pitchFamily="34" charset="0"/>
              </a:rPr>
              <a:t>Szennay</a:t>
            </a:r>
            <a:r>
              <a:rPr lang="en-US" sz="1800" dirty="0">
                <a:effectLst/>
                <a:latin typeface="Times New Roman" panose="02020603050405020304" pitchFamily="18" charset="0"/>
                <a:ea typeface="Arial" panose="020B0604020202020204" pitchFamily="34" charset="0"/>
              </a:rPr>
              <a:t>, Á. (2025). </a:t>
            </a:r>
            <a:r>
              <a:rPr lang="en-US" sz="1800" dirty="0" err="1">
                <a:effectLst/>
                <a:latin typeface="Times New Roman" panose="02020603050405020304" pitchFamily="18" charset="0"/>
                <a:ea typeface="Arial" panose="020B0604020202020204" pitchFamily="34" charset="0"/>
              </a:rPr>
              <a:t>Analysing</a:t>
            </a:r>
            <a:r>
              <a:rPr lang="en-US" sz="1800" dirty="0">
                <a:effectLst/>
                <a:latin typeface="Times New Roman" panose="02020603050405020304" pitchFamily="18" charset="0"/>
                <a:ea typeface="Arial" panose="020B0604020202020204" pitchFamily="34" charset="0"/>
              </a:rPr>
              <a:t> the impact of entrepreneurship education on early-stage entrepreneurship-Focusing on the transitional countries of Central and Eastern Europe. Administrative Sciences, 15(2), 36</a:t>
            </a:r>
            <a:r>
              <a:rPr lang="en-US" sz="1800" u="sng" dirty="0">
                <a:solidFill>
                  <a:srgbClr val="0000FF"/>
                </a:solidFill>
                <a:effectLst/>
                <a:latin typeface="Times New Roman" panose="02020603050405020304" pitchFamily="18" charset="0"/>
                <a:ea typeface="Arial" panose="020B0604020202020204" pitchFamily="34" charset="0"/>
                <a:hlinkClick r:id="rId5"/>
              </a:rPr>
              <a:t>. https://doi.org/10.3390/</a:t>
            </a:r>
            <a:r>
              <a:rPr lang="en-US" sz="1800" u="sng" dirty="0" err="1">
                <a:solidFill>
                  <a:srgbClr val="0000FF"/>
                </a:solidFill>
                <a:effectLst/>
                <a:latin typeface="Times New Roman" panose="02020603050405020304" pitchFamily="18" charset="0"/>
                <a:ea typeface="Arial" panose="020B0604020202020204" pitchFamily="34" charset="0"/>
                <a:hlinkClick r:id="rId5"/>
              </a:rPr>
              <a:t>admsci15020036</a:t>
            </a:r>
            <a:r>
              <a:rPr lang="en-US" sz="1800" u="sng" dirty="0">
                <a:solidFill>
                  <a:srgbClr val="0000FF"/>
                </a:solidFill>
                <a:effectLst/>
                <a:latin typeface="Times New Roman" panose="02020603050405020304" pitchFamily="18" charset="0"/>
                <a:ea typeface="Arial" panose="020B0604020202020204" pitchFamily="34" charset="0"/>
                <a:hlinkClick r:id="rId5"/>
              </a:rPr>
              <a:t>.</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Schlichte, F., &amp; Junge, M. (2024). The concept of entrepreneurial opportunities: A review and directions for future research. International Entrepreneurship and Management Journal, 20(1), 1-23</a:t>
            </a:r>
            <a:r>
              <a:rPr lang="en-US" sz="1800" u="sng" dirty="0">
                <a:solidFill>
                  <a:srgbClr val="0000FF"/>
                </a:solidFill>
                <a:effectLst/>
                <a:latin typeface="Times New Roman" panose="02020603050405020304" pitchFamily="18" charset="0"/>
                <a:ea typeface="Arial" panose="020B0604020202020204" pitchFamily="34" charset="0"/>
                <a:hlinkClick r:id="rId6"/>
              </a:rPr>
              <a:t>. </a:t>
            </a:r>
            <a:r>
              <a:rPr lang="bg-BG" sz="1800" dirty="0">
                <a:effectLst/>
                <a:latin typeface="Times New Roman" panose="02020603050405020304" pitchFamily="18" charset="0"/>
                <a:ea typeface="Arial" panose="020B0604020202020204" pitchFamily="34" charset="0"/>
                <a:hlinkClick r:id="rId6"/>
              </a:rPr>
              <a:t>https://doi.org/10.1007/</a:t>
            </a:r>
            <a:r>
              <a:rPr lang="bg-BG" sz="1800" dirty="0" err="1">
                <a:effectLst/>
                <a:latin typeface="Times New Roman" panose="02020603050405020304" pitchFamily="18" charset="0"/>
                <a:ea typeface="Arial" panose="020B0604020202020204" pitchFamily="34" charset="0"/>
                <a:hlinkClick r:id="rId6"/>
              </a:rPr>
              <a:t>s11301</a:t>
            </a:r>
            <a:r>
              <a:rPr lang="bg-BG" sz="1800" dirty="0">
                <a:effectLst/>
                <a:latin typeface="Times New Roman" panose="02020603050405020304" pitchFamily="18" charset="0"/>
                <a:ea typeface="Arial" panose="020B0604020202020204" pitchFamily="34" charset="0"/>
                <a:hlinkClick r:id="rId6"/>
              </a:rPr>
              <a:t>-024-00466-5</a:t>
            </a:r>
            <a:endParaRPr lang="en-US" sz="1800" dirty="0">
              <a:effectLst/>
              <a:latin typeface="Times New Roman" panose="02020603050405020304" pitchFamily="18" charset="0"/>
              <a:ea typeface="Arial" panose="020B0604020202020204" pitchFamily="34" charset="0"/>
            </a:endParaRPr>
          </a:p>
          <a:p>
            <a:pPr marL="342900" indent="-342900" algn="just">
              <a:spcAft>
                <a:spcPts val="200"/>
              </a:spcAft>
              <a:buFont typeface="+mj-lt"/>
              <a:buAutoNum type="arabicPeriod"/>
            </a:pPr>
            <a:r>
              <a:rPr lang="en-US" sz="1800" dirty="0">
                <a:effectLst/>
                <a:latin typeface="Times New Roman" panose="02020603050405020304" pitchFamily="18" charset="0"/>
                <a:ea typeface="Arial" panose="020B0604020202020204" pitchFamily="34" charset="0"/>
              </a:rPr>
              <a:t>Wang, C., Chen, M., &amp; Zhang, X. (2025). Integration of entrepreneurial opportunity theories in uncertain scenarios. Journal of Competitiveness, 17(1), 1-15. </a:t>
            </a:r>
            <a:r>
              <a:rPr lang="en-US" sz="1800" u="sng" dirty="0">
                <a:solidFill>
                  <a:srgbClr val="0000FF"/>
                </a:solidFill>
                <a:effectLst/>
                <a:latin typeface="Times New Roman" panose="02020603050405020304" pitchFamily="18" charset="0"/>
                <a:ea typeface="Arial" panose="020B0604020202020204" pitchFamily="34" charset="0"/>
                <a:hlinkClick r:id="rId7"/>
              </a:rPr>
              <a:t>https://</a:t>
            </a:r>
            <a:r>
              <a:rPr lang="en-US" sz="1800" u="sng" dirty="0" err="1">
                <a:solidFill>
                  <a:srgbClr val="0000FF"/>
                </a:solidFill>
                <a:effectLst/>
                <a:latin typeface="Times New Roman" panose="02020603050405020304" pitchFamily="18" charset="0"/>
                <a:ea typeface="Arial" panose="020B0604020202020204" pitchFamily="34" charset="0"/>
                <a:hlinkClick r:id="rId7"/>
              </a:rPr>
              <a:t>doi</a:t>
            </a:r>
            <a:r>
              <a:rPr lang="en-US" sz="1800" u="sng" dirty="0">
                <a:solidFill>
                  <a:srgbClr val="0000FF"/>
                </a:solidFill>
                <a:effectLst/>
                <a:latin typeface="Times New Roman" panose="02020603050405020304" pitchFamily="18" charset="0"/>
                <a:ea typeface="Arial" panose="020B0604020202020204" pitchFamily="34" charset="0"/>
                <a:hlinkClick r:id="rId7"/>
              </a:rPr>
              <a:t>.</a:t>
            </a:r>
            <a:r>
              <a:rPr lang="bg-BG" sz="1800" dirty="0" err="1">
                <a:effectLst/>
                <a:latin typeface="Times New Roman" panose="02020603050405020304" pitchFamily="18" charset="0"/>
                <a:ea typeface="Arial" panose="020B0604020202020204" pitchFamily="34" charset="0"/>
              </a:rPr>
              <a:t>org</a:t>
            </a:r>
            <a:r>
              <a:rPr lang="bg-BG" sz="1800" dirty="0">
                <a:effectLst/>
                <a:latin typeface="Times New Roman" panose="02020603050405020304" pitchFamily="18" charset="0"/>
                <a:ea typeface="Arial" panose="020B0604020202020204" pitchFamily="34" charset="0"/>
              </a:rPr>
              <a:t>/10.7441/</a:t>
            </a:r>
            <a:r>
              <a:rPr lang="bg-BG" sz="1800" dirty="0" err="1">
                <a:effectLst/>
                <a:latin typeface="Times New Roman" panose="02020603050405020304" pitchFamily="18" charset="0"/>
                <a:ea typeface="Arial" panose="020B0604020202020204" pitchFamily="34" charset="0"/>
              </a:rPr>
              <a:t>joc.2025.01.01</a:t>
            </a:r>
            <a:r>
              <a:rPr lang="bg-BG" sz="1800" dirty="0">
                <a:effectLst/>
                <a:latin typeface="Times New Roman" panose="02020603050405020304" pitchFamily="18" charset="0"/>
                <a:ea typeface="Arial" panose="020B0604020202020204" pitchFamily="34" charset="0"/>
              </a:rPr>
              <a:t>, </a:t>
            </a:r>
            <a:r>
              <a:rPr lang="bg-BG" sz="1800" u="sng" dirty="0">
                <a:solidFill>
                  <a:srgbClr val="0000FF"/>
                </a:solidFill>
                <a:effectLst/>
                <a:latin typeface="Times New Roman" panose="02020603050405020304" pitchFamily="18" charset="0"/>
                <a:ea typeface="Arial" panose="020B0604020202020204" pitchFamily="34" charset="0"/>
                <a:hlinkClick r:id="rId8"/>
              </a:rPr>
              <a:t>https://</a:t>
            </a:r>
            <a:r>
              <a:rPr lang="bg-BG" sz="1800" u="sng" dirty="0" err="1">
                <a:solidFill>
                  <a:srgbClr val="0000FF"/>
                </a:solidFill>
                <a:effectLst/>
                <a:latin typeface="Times New Roman" panose="02020603050405020304" pitchFamily="18" charset="0"/>
                <a:ea typeface="Arial" panose="020B0604020202020204" pitchFamily="34" charset="0"/>
                <a:hlinkClick r:id="rId8"/>
              </a:rPr>
              <a:t>www.cjournal.cz</a:t>
            </a:r>
            <a:r>
              <a:rPr lang="bg-BG" sz="1800" u="sng" dirty="0">
                <a:solidFill>
                  <a:srgbClr val="0000FF"/>
                </a:solidFill>
                <a:effectLst/>
                <a:latin typeface="Times New Roman" panose="02020603050405020304" pitchFamily="18" charset="0"/>
                <a:ea typeface="Arial" panose="020B0604020202020204" pitchFamily="34" charset="0"/>
                <a:hlinkClick r:id="rId8"/>
              </a:rPr>
              <a:t>/</a:t>
            </a:r>
            <a:r>
              <a:rPr lang="bg-BG" sz="1800" u="sng" dirty="0" err="1">
                <a:solidFill>
                  <a:srgbClr val="0000FF"/>
                </a:solidFill>
                <a:effectLst/>
                <a:latin typeface="Times New Roman" panose="02020603050405020304" pitchFamily="18" charset="0"/>
                <a:ea typeface="Arial" panose="020B0604020202020204" pitchFamily="34" charset="0"/>
                <a:hlinkClick r:id="rId8"/>
              </a:rPr>
              <a:t>files</a:t>
            </a:r>
            <a:r>
              <a:rPr lang="bg-BG" sz="1800" u="sng" dirty="0">
                <a:solidFill>
                  <a:srgbClr val="0000FF"/>
                </a:solidFill>
                <a:effectLst/>
                <a:latin typeface="Times New Roman" panose="02020603050405020304" pitchFamily="18" charset="0"/>
                <a:ea typeface="Arial" panose="020B0604020202020204" pitchFamily="34" charset="0"/>
                <a:hlinkClick r:id="rId8"/>
              </a:rPr>
              <a:t>/</a:t>
            </a:r>
            <a:r>
              <a:rPr lang="bg-BG" sz="1800" u="sng" dirty="0" err="1">
                <a:solidFill>
                  <a:srgbClr val="0000FF"/>
                </a:solidFill>
                <a:effectLst/>
                <a:latin typeface="Times New Roman" panose="02020603050405020304" pitchFamily="18" charset="0"/>
                <a:ea typeface="Arial" panose="020B0604020202020204" pitchFamily="34" charset="0"/>
                <a:hlinkClick r:id="rId8"/>
              </a:rPr>
              <a:t>563.pdf</a:t>
            </a:r>
            <a:endParaRPr lang="bg-BG" sz="18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Cui, J., Sun, J., &amp; Bell, R. (2023). From entrepreneurship education to entrepreneurial intention: Mindset, motivation, and behavior. Frontiers in Psychology, 14, 954118. </a:t>
            </a:r>
            <a:r>
              <a:rPr lang="en-US" sz="1800" u="sng" dirty="0">
                <a:solidFill>
                  <a:srgbClr val="0000FF"/>
                </a:solidFill>
                <a:effectLst/>
                <a:latin typeface="Times New Roman" panose="02020603050405020304" pitchFamily="18" charset="0"/>
                <a:ea typeface="Arial" panose="020B0604020202020204" pitchFamily="34" charset="0"/>
                <a:hlinkClick r:id="rId9"/>
              </a:rPr>
              <a:t>https://doi.org/10.3389/</a:t>
            </a:r>
            <a:r>
              <a:rPr lang="en-US" sz="1800" u="sng" dirty="0" err="1">
                <a:solidFill>
                  <a:srgbClr val="0000FF"/>
                </a:solidFill>
                <a:effectLst/>
                <a:latin typeface="Times New Roman" panose="02020603050405020304" pitchFamily="18" charset="0"/>
                <a:ea typeface="Arial" panose="020B0604020202020204" pitchFamily="34" charset="0"/>
                <a:hlinkClick r:id="rId9"/>
              </a:rPr>
              <a:t>fpsyg.2023.954118</a:t>
            </a:r>
            <a:endParaRPr lang="bg-BG"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357586B-73A3-1CFA-1A77-29021C61960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2866B02E-BC8B-04E1-9B48-7BB95419457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7D6E2C4-076A-B4D4-094D-191E4FED6156}"/>
              </a:ext>
            </a:extLst>
          </p:cNvPr>
          <p:cNvPicPr>
            <a:picLocks noChangeAspect="1"/>
          </p:cNvPicPr>
          <p:nvPr/>
        </p:nvPicPr>
        <p:blipFill>
          <a:blip r:embed="rId11"/>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05C940AF-C174-06FF-C1AC-95D7A23BCE4E}"/>
              </a:ext>
            </a:extLst>
          </p:cNvPr>
          <p:cNvPicPr>
            <a:picLocks noChangeAspect="1"/>
          </p:cNvPicPr>
          <p:nvPr/>
        </p:nvPicPr>
        <p:blipFill>
          <a:blip r:embed="rId12"/>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12D2E091-7046-2783-F994-4F05960B168C}"/>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BBE7F48B-4C1C-27B8-6432-1385B184D89B}"/>
              </a:ext>
            </a:extLst>
          </p:cNvPr>
          <p:cNvPicPr>
            <a:picLocks noChangeAspect="1"/>
          </p:cNvPicPr>
          <p:nvPr/>
        </p:nvPicPr>
        <p:blipFill>
          <a:blip r:embed="rId14"/>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EAB4211-061A-FF97-0884-85B118BD1F05}"/>
              </a:ext>
            </a:extLst>
          </p:cNvPr>
          <p:cNvPicPr>
            <a:picLocks noChangeAspect="1"/>
          </p:cNvPicPr>
          <p:nvPr/>
        </p:nvPicPr>
        <p:blipFill>
          <a:blip r:embed="rId15"/>
          <a:stretch>
            <a:fillRect/>
          </a:stretch>
        </p:blipFill>
        <p:spPr>
          <a:xfrm>
            <a:off x="7704595" y="0"/>
            <a:ext cx="1227464" cy="1224789"/>
          </a:xfrm>
          <a:prstGeom prst="rect">
            <a:avLst/>
          </a:prstGeom>
        </p:spPr>
      </p:pic>
    </p:spTree>
    <p:extLst>
      <p:ext uri="{BB962C8B-B14F-4D97-AF65-F5344CB8AC3E}">
        <p14:creationId xmlns:p14="http://schemas.microsoft.com/office/powerpoint/2010/main" val="643331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9CB9A-856F-D478-DAD1-F43993A2BE23}"/>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7AE7562B-522F-A998-5DD5-EA9B47C9D6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C4A1B65-EAA0-A28E-C004-5193CC0B379A}"/>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4F85DFEE-F61B-B0C6-8FC7-5C8769ADDBAC}"/>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CE71BB8-3BB6-194D-02F7-288F86C5572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775FCF6-61CD-30C7-704D-390D135C65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AFB0194-76F3-21D6-4BE2-88EBD380F286}"/>
              </a:ext>
            </a:extLst>
          </p:cNvPr>
          <p:cNvSpPr txBox="1"/>
          <p:nvPr/>
        </p:nvSpPr>
        <p:spPr>
          <a:xfrm>
            <a:off x="620274" y="1601264"/>
            <a:ext cx="8311785" cy="4442242"/>
          </a:xfrm>
          <a:prstGeom prst="rect">
            <a:avLst/>
          </a:prstGeom>
          <a:noFill/>
        </p:spPr>
        <p:txBody>
          <a:bodyPr wrap="square" rtlCol="0">
            <a:spAutoFit/>
          </a:bodyPr>
          <a:lstStyle/>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Rodrigues, C., &amp; Franco, M. (2023). The impact of entrepreneurship knowledge on students' entrepreneurial creativity: A study in higher education. Journal of Innovation and Entrepreneurship, 12(1), 45. </a:t>
            </a:r>
            <a:r>
              <a:rPr lang="en-US" sz="1600" u="sng" dirty="0">
                <a:solidFill>
                  <a:srgbClr val="0000FF"/>
                </a:solidFill>
                <a:effectLst/>
                <a:latin typeface="Times New Roman" panose="02020603050405020304" pitchFamily="18" charset="0"/>
                <a:ea typeface="Arial" panose="020B0604020202020204" pitchFamily="34" charset="0"/>
                <a:hlinkClick r:id="rId5"/>
              </a:rPr>
              <a:t>https://doi.org/10.1186/</a:t>
            </a:r>
            <a:r>
              <a:rPr lang="en-US" sz="1600" u="sng" dirty="0" err="1">
                <a:solidFill>
                  <a:srgbClr val="0000FF"/>
                </a:solidFill>
                <a:effectLst/>
                <a:latin typeface="Times New Roman" panose="02020603050405020304" pitchFamily="18" charset="0"/>
                <a:ea typeface="Arial" panose="020B0604020202020204" pitchFamily="34" charset="0"/>
                <a:hlinkClick r:id="rId5"/>
              </a:rPr>
              <a:t>s13731</a:t>
            </a:r>
            <a:r>
              <a:rPr lang="en-US" sz="1600" u="sng" dirty="0">
                <a:solidFill>
                  <a:srgbClr val="0000FF"/>
                </a:solidFill>
                <a:effectLst/>
                <a:latin typeface="Times New Roman" panose="02020603050405020304" pitchFamily="18" charset="0"/>
                <a:ea typeface="Arial" panose="020B0604020202020204" pitchFamily="34" charset="0"/>
                <a:hlinkClick r:id="rId5"/>
              </a:rPr>
              <a:t>-023-00351-7</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Dlamini, M., &amp; Botha, M. (2023). Entrepreneurial intention and the three stages of entrepreneurial action: A process approach. Frontiers in Psychology, 14, 1184390. </a:t>
            </a:r>
            <a:r>
              <a:rPr lang="en-US" sz="1600" u="sng" dirty="0">
                <a:solidFill>
                  <a:srgbClr val="0000FF"/>
                </a:solidFill>
                <a:effectLst/>
                <a:latin typeface="Times New Roman" panose="02020603050405020304" pitchFamily="18" charset="0"/>
                <a:ea typeface="Arial" panose="020B0604020202020204" pitchFamily="34" charset="0"/>
                <a:hlinkClick r:id="rId6"/>
              </a:rPr>
              <a:t>https://doi.org/10.3389/</a:t>
            </a:r>
            <a:r>
              <a:rPr lang="en-US" sz="1600" u="sng" dirty="0" err="1">
                <a:solidFill>
                  <a:srgbClr val="0000FF"/>
                </a:solidFill>
                <a:effectLst/>
                <a:latin typeface="Times New Roman" panose="02020603050405020304" pitchFamily="18" charset="0"/>
                <a:ea typeface="Arial" panose="020B0604020202020204" pitchFamily="34" charset="0"/>
                <a:hlinkClick r:id="rId6"/>
              </a:rPr>
              <a:t>fpsyg.2023.1184390</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err="1">
                <a:effectLst/>
                <a:latin typeface="Times New Roman" panose="02020603050405020304" pitchFamily="18" charset="0"/>
                <a:ea typeface="Arial" panose="020B0604020202020204" pitchFamily="34" charset="0"/>
              </a:rPr>
              <a:t>Notteboom</a:t>
            </a:r>
            <a:r>
              <a:rPr lang="en-US" sz="1600" dirty="0">
                <a:effectLst/>
                <a:latin typeface="Times New Roman" panose="02020603050405020304" pitchFamily="18" charset="0"/>
                <a:ea typeface="Arial" panose="020B0604020202020204" pitchFamily="34" charset="0"/>
              </a:rPr>
              <a:t>, T. E., &amp; Rodrigue, J.-P. (2023). </a:t>
            </a:r>
            <a:r>
              <a:rPr lang="en-US" sz="1600" dirty="0" err="1">
                <a:effectLst/>
                <a:latin typeface="Times New Roman" panose="02020603050405020304" pitchFamily="18" charset="0"/>
                <a:ea typeface="Arial" panose="020B0604020202020204" pitchFamily="34" charset="0"/>
              </a:rPr>
              <a:t>Containerisation</a:t>
            </a:r>
            <a:r>
              <a:rPr lang="en-US" sz="1600" dirty="0">
                <a:effectLst/>
                <a:latin typeface="Times New Roman" panose="02020603050405020304" pitchFamily="18" charset="0"/>
                <a:ea typeface="Arial" panose="020B0604020202020204" pitchFamily="34" charset="0"/>
              </a:rPr>
              <a:t>, box logistics and global supply chains: The integration of ports and liner shipping networks. Maritime Economics &amp; Logistics, 25(3), 345-368. </a:t>
            </a:r>
            <a:r>
              <a:rPr lang="en-US" sz="1600" u="sng" dirty="0">
                <a:solidFill>
                  <a:srgbClr val="0000FF"/>
                </a:solidFill>
                <a:effectLst/>
                <a:latin typeface="Times New Roman" panose="02020603050405020304" pitchFamily="18" charset="0"/>
                <a:ea typeface="Arial" panose="020B0604020202020204" pitchFamily="34" charset="0"/>
                <a:hlinkClick r:id="rId7"/>
              </a:rPr>
              <a:t>https://</a:t>
            </a:r>
            <a:r>
              <a:rPr lang="en-US" sz="1600" u="sng" dirty="0" err="1">
                <a:solidFill>
                  <a:srgbClr val="0000FF"/>
                </a:solidFill>
                <a:effectLst/>
                <a:latin typeface="Times New Roman" panose="02020603050405020304" pitchFamily="18" charset="0"/>
                <a:ea typeface="Arial" panose="020B0604020202020204" pitchFamily="34" charset="0"/>
                <a:hlinkClick r:id="rId7"/>
              </a:rPr>
              <a:t>ideas.repec.org</a:t>
            </a:r>
            <a:r>
              <a:rPr lang="en-US" sz="1600" u="sng" dirty="0">
                <a:solidFill>
                  <a:srgbClr val="0000FF"/>
                </a:solidFill>
                <a:effectLst/>
                <a:latin typeface="Times New Roman" panose="02020603050405020304" pitchFamily="18" charset="0"/>
                <a:ea typeface="Arial" panose="020B0604020202020204" pitchFamily="34" charset="0"/>
                <a:hlinkClick r:id="rId7"/>
              </a:rPr>
              <a:t>/a/pal/</a:t>
            </a:r>
            <a:r>
              <a:rPr lang="en-US" sz="1600" u="sng" dirty="0" err="1">
                <a:solidFill>
                  <a:srgbClr val="0000FF"/>
                </a:solidFill>
                <a:effectLst/>
                <a:latin typeface="Times New Roman" panose="02020603050405020304" pitchFamily="18" charset="0"/>
                <a:ea typeface="Arial" panose="020B0604020202020204" pitchFamily="34" charset="0"/>
                <a:hlinkClick r:id="rId7"/>
              </a:rPr>
              <a:t>marecl</a:t>
            </a:r>
            <a:r>
              <a:rPr lang="en-US" sz="1600" u="sng" dirty="0">
                <a:solidFill>
                  <a:srgbClr val="0000FF"/>
                </a:solidFill>
                <a:effectLst/>
                <a:latin typeface="Times New Roman" panose="02020603050405020304" pitchFamily="18" charset="0"/>
                <a:ea typeface="Arial" panose="020B0604020202020204" pitchFamily="34" charset="0"/>
                <a:hlinkClick r:id="rId7"/>
              </a:rPr>
              <a:t>/</a:t>
            </a:r>
            <a:r>
              <a:rPr lang="en-US" sz="1600" u="sng" dirty="0" err="1">
                <a:solidFill>
                  <a:srgbClr val="0000FF"/>
                </a:solidFill>
                <a:effectLst/>
                <a:latin typeface="Times New Roman" panose="02020603050405020304" pitchFamily="18" charset="0"/>
                <a:ea typeface="Arial" panose="020B0604020202020204" pitchFamily="34" charset="0"/>
                <a:hlinkClick r:id="rId7"/>
              </a:rPr>
              <a:t>v10y2008i1p152-174.html</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Ollivier, P., Benmoshe, G., Van Gogh, M., &amp; Gupta, A. (2023, October 17). How data collaboration can make maritime supply chains more resilient. World Economic Forum</a:t>
            </a:r>
            <a:r>
              <a:rPr lang="en-US" sz="1600" u="sng" dirty="0">
                <a:solidFill>
                  <a:srgbClr val="0000FF"/>
                </a:solidFill>
                <a:effectLst/>
                <a:latin typeface="Times New Roman" panose="02020603050405020304" pitchFamily="18" charset="0"/>
                <a:ea typeface="Arial" panose="020B0604020202020204" pitchFamily="34" charset="0"/>
                <a:hlinkClick r:id="rId8"/>
              </a:rPr>
              <a:t>. https://</a:t>
            </a:r>
            <a:r>
              <a:rPr lang="en-US" sz="1600" u="sng" dirty="0" err="1">
                <a:solidFill>
                  <a:srgbClr val="0000FF"/>
                </a:solidFill>
                <a:effectLst/>
                <a:latin typeface="Times New Roman" panose="02020603050405020304" pitchFamily="18" charset="0"/>
                <a:ea typeface="Arial" panose="020B0604020202020204" pitchFamily="34" charset="0"/>
                <a:hlinkClick r:id="rId8"/>
              </a:rPr>
              <a:t>www.weforum.org</a:t>
            </a:r>
            <a:r>
              <a:rPr lang="en-US" sz="1600" u="sng" dirty="0">
                <a:solidFill>
                  <a:srgbClr val="0000FF"/>
                </a:solidFill>
                <a:effectLst/>
                <a:latin typeface="Times New Roman" panose="02020603050405020304" pitchFamily="18" charset="0"/>
                <a:ea typeface="Arial" panose="020B0604020202020204" pitchFamily="34" charset="0"/>
                <a:hlinkClick r:id="rId8"/>
              </a:rPr>
              <a:t>/stories/2023/10/data-collaboration-improve-resilience-maritime-supply-chain/.</a:t>
            </a:r>
            <a:endParaRPr lang="bg-BG"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mj-lt"/>
              <a:buAutoNum type="arabicPeriod" startAt="6"/>
              <a:tabLst>
                <a:tab pos="811530" algn="l"/>
              </a:tabLst>
            </a:pPr>
            <a:r>
              <a:rPr lang="en-US" sz="1600" dirty="0">
                <a:effectLst/>
                <a:latin typeface="Times New Roman" panose="02020603050405020304" pitchFamily="18" charset="0"/>
                <a:ea typeface="Arial" panose="020B0604020202020204" pitchFamily="34" charset="0"/>
              </a:rPr>
              <a:t>AACSB International. (2024, January). Positive impact through entrepreneurship education. AACSB Insights. </a:t>
            </a:r>
            <a:r>
              <a:rPr lang="en-US" sz="1600" u="sng" dirty="0">
                <a:solidFill>
                  <a:srgbClr val="0000FF"/>
                </a:solidFill>
                <a:effectLst/>
                <a:latin typeface="Times New Roman" panose="02020603050405020304" pitchFamily="18" charset="0"/>
                <a:ea typeface="Arial" panose="020B0604020202020204" pitchFamily="34" charset="0"/>
                <a:hlinkClick r:id="rId9"/>
              </a:rPr>
              <a:t>https://</a:t>
            </a:r>
            <a:r>
              <a:rPr lang="en-US" sz="1600" u="sng" dirty="0" err="1">
                <a:solidFill>
                  <a:srgbClr val="0000FF"/>
                </a:solidFill>
                <a:effectLst/>
                <a:latin typeface="Times New Roman" panose="02020603050405020304" pitchFamily="18" charset="0"/>
                <a:ea typeface="Arial" panose="020B0604020202020204" pitchFamily="34" charset="0"/>
                <a:hlinkClick r:id="rId9"/>
              </a:rPr>
              <a:t>www.aacsb.edu</a:t>
            </a:r>
            <a:r>
              <a:rPr lang="en-US" sz="1600" u="sng" dirty="0">
                <a:solidFill>
                  <a:srgbClr val="0000FF"/>
                </a:solidFill>
                <a:effectLst/>
                <a:latin typeface="Times New Roman" panose="02020603050405020304" pitchFamily="18" charset="0"/>
                <a:ea typeface="Arial" panose="020B0604020202020204" pitchFamily="34" charset="0"/>
                <a:hlinkClick r:id="rId9"/>
              </a:rPr>
              <a:t>/insights/articles/2024/01/positive-impact-through-entrepreneurship-education</a:t>
            </a:r>
            <a:endParaRPr lang="bg-BG" sz="16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F749DF74-B41D-056F-84E5-574D6F67E48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8D0EF63F-30A3-36BA-0B70-48BF61F7F70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D6AC28E-EA01-F380-E326-68CA094B3DA7}"/>
              </a:ext>
            </a:extLst>
          </p:cNvPr>
          <p:cNvPicPr>
            <a:picLocks noChangeAspect="1"/>
          </p:cNvPicPr>
          <p:nvPr/>
        </p:nvPicPr>
        <p:blipFill>
          <a:blip r:embed="rId11"/>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C4CB8327-3ADF-5162-3F0F-B53C568FE0B6}"/>
              </a:ext>
            </a:extLst>
          </p:cNvPr>
          <p:cNvPicPr>
            <a:picLocks noChangeAspect="1"/>
          </p:cNvPicPr>
          <p:nvPr/>
        </p:nvPicPr>
        <p:blipFill>
          <a:blip r:embed="rId12"/>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7EB1345A-9D03-C792-7CE8-63170ECDFFDD}"/>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F17EF2FC-1565-1DD8-6C1C-892C18D8562A}"/>
              </a:ext>
            </a:extLst>
          </p:cNvPr>
          <p:cNvPicPr>
            <a:picLocks noChangeAspect="1"/>
          </p:cNvPicPr>
          <p:nvPr/>
        </p:nvPicPr>
        <p:blipFill>
          <a:blip r:embed="rId14"/>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24AC13B-77AA-1651-9C9B-C832D32A603B}"/>
              </a:ext>
            </a:extLst>
          </p:cNvPr>
          <p:cNvPicPr>
            <a:picLocks noChangeAspect="1"/>
          </p:cNvPicPr>
          <p:nvPr/>
        </p:nvPicPr>
        <p:blipFill>
          <a:blip r:embed="rId15"/>
          <a:stretch>
            <a:fillRect/>
          </a:stretch>
        </p:blipFill>
        <p:spPr>
          <a:xfrm>
            <a:off x="7704595" y="0"/>
            <a:ext cx="1227464" cy="1224789"/>
          </a:xfrm>
          <a:prstGeom prst="rect">
            <a:avLst/>
          </a:prstGeom>
        </p:spPr>
      </p:pic>
    </p:spTree>
    <p:extLst>
      <p:ext uri="{BB962C8B-B14F-4D97-AF65-F5344CB8AC3E}">
        <p14:creationId xmlns:p14="http://schemas.microsoft.com/office/powerpoint/2010/main" val="3121442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443165" y="1433228"/>
            <a:ext cx="8488894" cy="4796185"/>
          </a:xfrm>
          <a:prstGeom prst="rect">
            <a:avLst/>
          </a:prstGeom>
          <a:noFill/>
        </p:spPr>
        <p:txBody>
          <a:bodyPr wrap="square" lIns="91440" tIns="45720" rIns="91440" bIns="45720" rtlCol="0" anchor="t">
            <a:spAutoFit/>
          </a:bodyPr>
          <a:lstStyle/>
          <a:p>
            <a:pPr algn="just">
              <a:spcAft>
                <a:spcPts val="200"/>
              </a:spcAft>
              <a:buNone/>
            </a:pPr>
            <a:r>
              <a:rPr lang="en-US" sz="1400" dirty="0">
                <a:effectLst/>
                <a:latin typeface="Times New Roman" panose="02020603050405020304" pitchFamily="18" charset="0"/>
                <a:ea typeface="Arial" panose="020B0604020202020204" pitchFamily="34" charset="0"/>
              </a:rPr>
              <a:t>Week 4 - Learning the Role of Technology and Digitalization in Innovation</a:t>
            </a:r>
          </a:p>
          <a:p>
            <a:pPr marL="285750" indent="-285750" algn="just">
              <a:spcAft>
                <a:spcPts val="200"/>
              </a:spcAft>
              <a:buFont typeface="Arial" panose="020B0604020202020204" pitchFamily="34" charset="0"/>
              <a:buChar char="•"/>
            </a:pPr>
            <a:r>
              <a:rPr lang="en-US" sz="1400" b="1" dirty="0">
                <a:effectLst/>
                <a:latin typeface="Times New Roman" panose="02020603050405020304" pitchFamily="18" charset="0"/>
                <a:ea typeface="Arial" panose="020B0604020202020204" pitchFamily="34" charset="0"/>
              </a:rPr>
              <a:t>Part 1: Importance of Increased Efficiency and Automation for Storage</a:t>
            </a:r>
          </a:p>
          <a:p>
            <a:pPr algn="just">
              <a:spcAft>
                <a:spcPts val="200"/>
              </a:spcAft>
              <a:buNone/>
            </a:pPr>
            <a:r>
              <a:rPr lang="en-US" sz="1400" dirty="0">
                <a:effectLst/>
                <a:latin typeface="Times New Roman" panose="02020603050405020304" pitchFamily="18" charset="0"/>
                <a:ea typeface="Arial" panose="020B0604020202020204" pitchFamily="34" charset="0"/>
              </a:rPr>
              <a:t>The first part will introduce the participants to the concept of increased efficiency and automation in shipping warehouses. Technology solutions that help </a:t>
            </a:r>
            <a:r>
              <a:rPr lang="en-US" sz="1400" dirty="0" err="1">
                <a:effectLst/>
                <a:latin typeface="Times New Roman" panose="02020603050405020304" pitchFamily="18" charset="0"/>
                <a:ea typeface="Arial" panose="020B0604020202020204" pitchFamily="34" charset="0"/>
              </a:rPr>
              <a:t>optimise</a:t>
            </a:r>
            <a:r>
              <a:rPr lang="en-US" sz="1400" dirty="0">
                <a:effectLst/>
                <a:latin typeface="Times New Roman" panose="02020603050405020304" pitchFamily="18" charset="0"/>
                <a:ea typeface="Arial" panose="020B0604020202020204" pitchFamily="34" charset="0"/>
              </a:rPr>
              <a:t> space, speed up inventory processes and </a:t>
            </a:r>
            <a:r>
              <a:rPr lang="en-US" sz="1400" dirty="0" err="1">
                <a:effectLst/>
                <a:latin typeface="Times New Roman" panose="02020603050405020304" pitchFamily="18" charset="0"/>
                <a:ea typeface="Arial" panose="020B0604020202020204" pitchFamily="34" charset="0"/>
              </a:rPr>
              <a:t>minimise</a:t>
            </a:r>
            <a:r>
              <a:rPr lang="en-US" sz="1400" dirty="0">
                <a:effectLst/>
                <a:latin typeface="Times New Roman" panose="02020603050405020304" pitchFamily="18" charset="0"/>
                <a:ea typeface="Arial" panose="020B0604020202020204" pitchFamily="34" charset="0"/>
              </a:rPr>
              <a:t> human error will be discussed. It will focus on examples of successful practices such as smart warehouse systems, automatic inventory tracking through IoT (Internet of Things) and RFID technologies, and software solutions that enable precise planning and management of onboard resources.</a:t>
            </a:r>
          </a:p>
          <a:p>
            <a:pPr marL="285750" indent="-285750" algn="just">
              <a:spcAft>
                <a:spcPts val="200"/>
              </a:spcAft>
              <a:buFont typeface="Arial" panose="020B0604020202020204" pitchFamily="34" charset="0"/>
              <a:buChar char="•"/>
            </a:pPr>
            <a:r>
              <a:rPr lang="en-US" sz="1400" b="1" dirty="0">
                <a:effectLst/>
                <a:latin typeface="Times New Roman" panose="02020603050405020304" pitchFamily="18" charset="0"/>
                <a:ea typeface="Arial" panose="020B0604020202020204" pitchFamily="34" charset="0"/>
              </a:rPr>
              <a:t>Part 2: Safety and Security Issues in Technology Usage</a:t>
            </a:r>
          </a:p>
          <a:p>
            <a:pPr algn="just">
              <a:spcAft>
                <a:spcPts val="200"/>
              </a:spcAft>
              <a:buNone/>
            </a:pPr>
            <a:r>
              <a:rPr lang="en-US" sz="1400" dirty="0">
                <a:effectLst/>
                <a:latin typeface="Times New Roman" panose="02020603050405020304" pitchFamily="18" charset="0"/>
                <a:ea typeface="Arial" panose="020B0604020202020204" pitchFamily="34" charset="0"/>
              </a:rPr>
              <a:t>In the second part, we will look in detail at the safety and security issues associated with the deployment and use of technology solutions in a maritime environment. Possible risks will be analysed, including technical failures, breakdown of communication channels, cyber security vulnerabilities and loss of information. Participants will gain the knowledge and skills to assess risks and develop effective procedures to prevent and manage technology incidents.</a:t>
            </a:r>
          </a:p>
          <a:p>
            <a:pPr marL="285750" indent="-285750" algn="just">
              <a:spcAft>
                <a:spcPts val="200"/>
              </a:spcAft>
              <a:buFont typeface="Arial" panose="020B0604020202020204" pitchFamily="34" charset="0"/>
              <a:buChar char="•"/>
            </a:pPr>
            <a:r>
              <a:rPr lang="en-US" sz="1400" b="1" dirty="0">
                <a:effectLst/>
                <a:latin typeface="Times New Roman" panose="02020603050405020304" pitchFamily="18" charset="0"/>
                <a:ea typeface="Arial" panose="020B0604020202020204" pitchFamily="34" charset="0"/>
              </a:rPr>
              <a:t>Part 3: Role of Digitalization in the Development of Innovative Ideas for Storage</a:t>
            </a:r>
          </a:p>
          <a:p>
            <a:pPr algn="just">
              <a:spcAft>
                <a:spcPts val="200"/>
              </a:spcAft>
              <a:buNone/>
            </a:pPr>
            <a:r>
              <a:rPr lang="en-US" sz="1400" dirty="0">
                <a:effectLst/>
                <a:latin typeface="Times New Roman" panose="02020603050405020304" pitchFamily="18" charset="0"/>
                <a:ea typeface="Arial" panose="020B0604020202020204" pitchFamily="34" charset="0"/>
              </a:rPr>
              <a:t>The third part will focus on how digitalisation is driving innovation in ship storage. We will look at how digital platforms and analytical tools help to generate and implement innovative ideas that </a:t>
            </a:r>
            <a:r>
              <a:rPr lang="en-US" sz="1400" dirty="0" err="1">
                <a:effectLst/>
                <a:latin typeface="Times New Roman" panose="02020603050405020304" pitchFamily="18" charset="0"/>
                <a:ea typeface="Arial" panose="020B0604020202020204" pitchFamily="34" charset="0"/>
              </a:rPr>
              <a:t>optimise</a:t>
            </a:r>
            <a:r>
              <a:rPr lang="en-US" sz="1400" dirty="0">
                <a:effectLst/>
                <a:latin typeface="Times New Roman" panose="02020603050405020304" pitchFamily="18" charset="0"/>
                <a:ea typeface="Arial" panose="020B0604020202020204" pitchFamily="34" charset="0"/>
              </a:rPr>
              <a:t> the </a:t>
            </a:r>
            <a:r>
              <a:rPr lang="en-US" sz="1400" dirty="0" err="1">
                <a:effectLst/>
                <a:latin typeface="Times New Roman" panose="02020603050405020304" pitchFamily="18" charset="0"/>
                <a:ea typeface="Arial" panose="020B0604020202020204" pitchFamily="34" charset="0"/>
              </a:rPr>
              <a:t>organisation</a:t>
            </a:r>
            <a:r>
              <a:rPr lang="en-US" sz="1400" dirty="0">
                <a:effectLst/>
                <a:latin typeface="Times New Roman" panose="02020603050405020304" pitchFamily="18" charset="0"/>
                <a:ea typeface="Arial" panose="020B0604020202020204" pitchFamily="34" charset="0"/>
              </a:rPr>
              <a:t> and use of warehouse resources. Particular attention will be paid to examples of successful integration of innovative technologies (e.g. predictive analytics, product quality monitoring sensors and cloud-based systems) that enable better planning, lower costs and improved sustainability in the maritime logistics environment.</a:t>
            </a:r>
          </a:p>
          <a:p>
            <a:pPr algn="just">
              <a:spcAft>
                <a:spcPts val="200"/>
              </a:spcAft>
              <a:buNone/>
            </a:pPr>
            <a:r>
              <a:rPr lang="en-US" sz="1400" dirty="0">
                <a:effectLst/>
                <a:latin typeface="Times New Roman" panose="02020603050405020304" pitchFamily="18" charset="0"/>
                <a:ea typeface="Arial" panose="020B0604020202020204" pitchFamily="34" charset="0"/>
              </a:rPr>
              <a:t>The structure provides a comprehensive view of the opportunities and challenges of technology and digitalisation as a tool for innovation and sustainability in shipping logistics and warehousing.</a:t>
            </a: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27B7F-AC3C-F8E3-7FA1-C1BA4CDF1745}"/>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D6517310-C290-6887-998B-FEBF920CCCAE}"/>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508DDC22-DA43-4126-3483-F7E27D3BCBD6}"/>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AADCC1C0-06BB-1E00-6C45-A7A6BCB35FEE}"/>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5779E2C1-5404-7AB9-67A3-4DD062CAC59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1B0BA143-BB6B-D7E4-2AB7-CC36BE247982}"/>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F7C6EC54-E191-7F0B-F500-5DC005EADC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87ED492C-D326-AB06-5A93-24A3C48B7426}"/>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coranto-2"/>
                    <a:ea typeface="+mn-ea"/>
                    <a:cs typeface="+mn-cs"/>
                  </a:rPr>
                  <a:t>Disclaimer</a:t>
                </a:r>
                <a:r>
                  <a:rPr kumimoji="0" lang="en-GB" sz="1100" b="0" i="1" u="none" strike="noStrike" kern="1200" cap="none" spc="0" normalizeH="0" baseline="0" noProof="0">
                    <a:ln>
                      <a:noFill/>
                    </a:ln>
                    <a:solidFill>
                      <a:srgbClr val="0000FF"/>
                    </a:solidFill>
                    <a:effectLst/>
                    <a:uLnTx/>
                    <a:uFillTx/>
                    <a:latin typeface="coranto-2"/>
                    <a:ea typeface="+mn-ea"/>
                    <a:cs typeface="+mn-cs"/>
                  </a:rPr>
                  <a:t>: “Funded by the European Union. Views and opinions expressed are however those of the author(s) only and do not necessarily reflect those of the European Union or the </a:t>
                </a:r>
                <a:r>
                  <a:rPr kumimoji="0" lang="en-GB" sz="1100" b="0" i="1" u="none" strike="noStrike" kern="1200" cap="none" spc="0" normalizeH="0" baseline="0" noProof="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a:ln>
                      <a:noFill/>
                    </a:ln>
                    <a:solidFill>
                      <a:srgbClr val="0000FF"/>
                    </a:solidFill>
                    <a:effectLst/>
                    <a:uLnTx/>
                    <a:uFillTx/>
                    <a:latin typeface="coranto-2"/>
                    <a:ea typeface="+mn-ea"/>
                    <a:cs typeface="+mn-cs"/>
                  </a:rPr>
                  <a:t>. Neither the European Union nor the </a:t>
                </a:r>
                <a:r>
                  <a:rPr kumimoji="0" lang="en-GB" sz="1100" b="0" i="1" u="none" strike="noStrike" kern="1200" cap="none" spc="0" normalizeH="0" baseline="0" noProof="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a:ln>
                      <a:noFill/>
                    </a:ln>
                    <a:solidFill>
                      <a:srgbClr val="0000FF"/>
                    </a:solidFill>
                    <a:effectLst/>
                    <a:uLnTx/>
                    <a:uFillTx/>
                    <a:latin typeface="coranto-2"/>
                    <a:ea typeface="+mn-ea"/>
                    <a:cs typeface="+mn-cs"/>
                  </a:rPr>
                  <a:t> can be held responsible for them”</a:t>
                </a:r>
                <a:endParaRPr kumimoji="0" lang="en-GB" sz="1100" b="0" i="1" u="none" strike="noStrike" kern="1200" cap="none" spc="0" normalizeH="0" baseline="0" noProof="0">
                  <a:ln>
                    <a:noFill/>
                  </a:ln>
                  <a:solidFill>
                    <a:srgbClr val="0000FF"/>
                  </a:solidFill>
                  <a:effectLst/>
                  <a:uLnTx/>
                  <a:uFillTx/>
                  <a:latin typeface="Calibri" panose="020F0502020204030204"/>
                  <a:ea typeface="+mn-ea"/>
                  <a:cs typeface="+mn-cs"/>
                </a:endParaRPr>
              </a:p>
            </p:txBody>
          </p:sp>
        </p:grpSp>
      </p:grpSp>
      <p:sp>
        <p:nvSpPr>
          <p:cNvPr id="30" name="TextBox 29">
            <a:extLst>
              <a:ext uri="{FF2B5EF4-FFF2-40B4-BE49-F238E27FC236}">
                <a16:creationId xmlns:a16="http://schemas.microsoft.com/office/drawing/2014/main" id="{9DF434EC-7564-54B8-1F68-18506299D7D7}"/>
              </a:ext>
            </a:extLst>
          </p:cNvPr>
          <p:cNvSpPr txBox="1"/>
          <p:nvPr/>
        </p:nvSpPr>
        <p:spPr>
          <a:xfrm>
            <a:off x="672555" y="2072728"/>
            <a:ext cx="7885472" cy="3549690"/>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32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a:p>
            <a:pPr marL="0" marR="0" lvl="0" indent="0" algn="ctr" defTabSz="457200" rtl="0" eaLnBrk="1" fontAlgn="auto" latinLnBrk="0" hangingPunct="1">
              <a:lnSpc>
                <a:spcPct val="150000"/>
              </a:lnSpc>
              <a:spcBef>
                <a:spcPts val="0"/>
              </a:spcBef>
              <a:spcAft>
                <a:spcPts val="1000"/>
              </a:spcAft>
              <a:buClrTx/>
              <a:buSzTx/>
              <a:buFontTx/>
              <a:buNone/>
              <a:tabLst/>
              <a:defRPr/>
            </a:pPr>
            <a:r>
              <a:rPr lang="en-GB" sz="3200" b="1" dirty="0">
                <a:solidFill>
                  <a:srgbClr val="4472C4"/>
                </a:solidFill>
                <a:latin typeface="Times New Roman" panose="02020603050405020304" pitchFamily="18" charset="0"/>
                <a:ea typeface="Calibri" panose="020F0502020204030204" pitchFamily="34" charset="0"/>
              </a:rPr>
              <a:t>COURSE Week IV </a:t>
            </a:r>
          </a:p>
          <a:p>
            <a:pPr lvl="0" algn="ctr">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Learning the role of technology and digitalisation in innovation</a:t>
            </a:r>
          </a:p>
        </p:txBody>
      </p:sp>
      <p:pic>
        <p:nvPicPr>
          <p:cNvPr id="3" name="Picture 2">
            <a:extLst>
              <a:ext uri="{FF2B5EF4-FFF2-40B4-BE49-F238E27FC236}">
                <a16:creationId xmlns:a16="http://schemas.microsoft.com/office/drawing/2014/main" id="{991F5D4D-DA91-DA04-7332-15607F2561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940F32A3-2D9C-9A7A-382B-AE5CDF9BE599}"/>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AE030E83-6AF5-ECCF-3AB6-2B786BC0ECA8}"/>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073E50D6-821D-C71E-1411-61B01DA7A91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A497FFA7-EE5E-48C1-286F-FD5AE35CEE89}"/>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10A565D2-BCE1-ED3A-8196-FE1CEC09628E}"/>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0161C587-63A5-816C-BAA9-91DC382E4C14}"/>
              </a:ext>
            </a:extLst>
          </p:cNvPr>
          <p:cNvSpPr txBox="1"/>
          <p:nvPr/>
        </p:nvSpPr>
        <p:spPr>
          <a:xfrm>
            <a:off x="796460" y="1466200"/>
            <a:ext cx="788547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 - Cooperation partnerships in vocational education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2023-1-</a:t>
            </a:r>
            <a:r>
              <a:rPr kumimoji="0" lang="en-GB" sz="1000" b="1" i="0" u="none" strike="noStrike" kern="1200" cap="none" spc="0" normalizeH="0" baseline="0" noProof="0" err="1">
                <a:ln>
                  <a:noFill/>
                </a:ln>
                <a:solidFill>
                  <a:srgbClr val="7030A0"/>
                </a:solidFill>
                <a:effectLst/>
                <a:uLnTx/>
                <a:uFillTx/>
                <a:latin typeface="Calibri" panose="020F0502020204030204"/>
                <a:ea typeface="+mn-ea"/>
                <a:cs typeface="+mn-cs"/>
              </a:rPr>
              <a:t>RO01</a:t>
            </a: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-KA220-VET-000156711</a:t>
            </a:r>
          </a:p>
        </p:txBody>
      </p:sp>
      <p:sp>
        <p:nvSpPr>
          <p:cNvPr id="12" name="Title 1">
            <a:extLst>
              <a:ext uri="{FF2B5EF4-FFF2-40B4-BE49-F238E27FC236}">
                <a16:creationId xmlns:a16="http://schemas.microsoft.com/office/drawing/2014/main" id="{5276C5F3-ADAD-A3F9-A83D-4D8935A6641C}"/>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1923767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950E-8C90-CE2E-D14D-E3F7581D25B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78DF188-5CE9-940D-08F8-7EB3D9CFFE2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E077076-9448-912D-8663-BEAC2D209EA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Importance of Increased Efficiency and Automation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566C082-70B2-A38E-B287-A6D2DE51DA6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946CC71-8C44-8F9A-B0C5-7AD58E1A238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5A093AB-692F-366F-168B-FA91ACA8AA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FF427E1-93DC-1701-DC5F-890E34333768}"/>
              </a:ext>
            </a:extLst>
          </p:cNvPr>
          <p:cNvSpPr txBox="1"/>
          <p:nvPr/>
        </p:nvSpPr>
        <p:spPr>
          <a:xfrm>
            <a:off x="4272627" y="1704255"/>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dirty="0"/>
              <a:t>Efficient storage on board ships has always been one of the most critical operational tasks, as resources - from foodstuffs to spare parts and consumables - need to be precisely planned, stored and managed in limited space and under specific conditions. In the traditional approach, warehouse processes are highly dependent on the human factor, increasing the risk of errors, delays and wasted resources. It is for this reason that the implementation of technology and automation in marine warehousing has become of critical strategic importance as a means of improving the efficiency and sustainability of the entire shipping logistics process.</a:t>
            </a:r>
          </a:p>
        </p:txBody>
      </p:sp>
      <p:sp>
        <p:nvSpPr>
          <p:cNvPr id="3" name="Rectangle 2">
            <a:extLst>
              <a:ext uri="{FF2B5EF4-FFF2-40B4-BE49-F238E27FC236}">
                <a16:creationId xmlns:a16="http://schemas.microsoft.com/office/drawing/2014/main" id="{FDFA76FF-5EDF-B8FD-87A5-222A6FCBEC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A85B909-0A79-E521-408F-3EC4F32F6A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6E262A-8A28-C2A4-CC8D-6C6861AC4A0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C323342-F499-A9AC-06ED-BF7E5AB8C9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5E6BA0-BBC1-7636-88F0-C07235A22D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86C1E5C-E230-748D-0A29-CEC700E5DA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9B5F804-65D7-4188-5592-491F1B6A5E5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Картина 4">
            <a:extLst>
              <a:ext uri="{FF2B5EF4-FFF2-40B4-BE49-F238E27FC236}">
                <a16:creationId xmlns:a16="http://schemas.microsoft.com/office/drawing/2014/main" id="{65E6567A-0660-8D3B-4B55-8EB53E958594}"/>
              </a:ext>
            </a:extLst>
          </p:cNvPr>
          <p:cNvPicPr>
            <a:picLocks noChangeAspect="1"/>
          </p:cNvPicPr>
          <p:nvPr/>
        </p:nvPicPr>
        <p:blipFill>
          <a:blip r:embed="rId11"/>
          <a:stretch>
            <a:fillRect/>
          </a:stretch>
        </p:blipFill>
        <p:spPr>
          <a:xfrm>
            <a:off x="0" y="1771649"/>
            <a:ext cx="4186237" cy="4186237"/>
          </a:xfrm>
          <a:prstGeom prst="rect">
            <a:avLst/>
          </a:prstGeom>
        </p:spPr>
      </p:pic>
    </p:spTree>
    <p:extLst>
      <p:ext uri="{BB962C8B-B14F-4D97-AF65-F5344CB8AC3E}">
        <p14:creationId xmlns:p14="http://schemas.microsoft.com/office/powerpoint/2010/main" val="3676989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956D3-4CCF-F3BA-0E11-865C4D3A8EA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CB2AABA-DD3A-38E0-C823-D851EDE2FB6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774BB3D-FF3B-FE19-D4A0-6D2DC3C34BA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Importance of Increased Efficiency and Automation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11E26A4-C54B-A64F-8AF0-7383C3B9CF4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EB3EDCA-8CB5-CD63-55C5-63584E8F0C3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49EC6B6-0FBB-7F90-3D73-78CF8F13BA2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00EEB31-88A9-60A3-2455-43AB6A8D9B10}"/>
              </a:ext>
            </a:extLst>
          </p:cNvPr>
          <p:cNvSpPr txBox="1"/>
          <p:nvPr/>
        </p:nvSpPr>
        <p:spPr>
          <a:xfrm>
            <a:off x="4272627" y="1704255"/>
            <a:ext cx="454782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1.1.	Increased efficiency as a strategic priority</a:t>
            </a:r>
          </a:p>
          <a:p>
            <a:r>
              <a:rPr lang="en-US" dirty="0"/>
              <a:t>Warehousing efficiency means clarity, precision and speed in warehousing tasks, which is achieved through a number of approaches:</a:t>
            </a:r>
          </a:p>
          <a:p>
            <a:r>
              <a:rPr lang="en-US" dirty="0"/>
              <a:t>•	</a:t>
            </a:r>
            <a:r>
              <a:rPr lang="en-US" dirty="0" err="1"/>
              <a:t>Optimisation</a:t>
            </a:r>
            <a:r>
              <a:rPr lang="en-US" dirty="0"/>
              <a:t> of onboard storage space;</a:t>
            </a:r>
          </a:p>
          <a:p>
            <a:r>
              <a:rPr lang="en-US" dirty="0"/>
              <a:t>•	Quick identification and location of products and materials;</a:t>
            </a:r>
          </a:p>
          <a:p>
            <a:r>
              <a:rPr lang="en-US" dirty="0"/>
              <a:t>•	</a:t>
            </a:r>
            <a:r>
              <a:rPr lang="en-US" dirty="0" err="1"/>
              <a:t>Minimising</a:t>
            </a:r>
            <a:r>
              <a:rPr lang="en-US" dirty="0"/>
              <a:t> inventory errors;</a:t>
            </a:r>
          </a:p>
          <a:p>
            <a:r>
              <a:rPr lang="en-US" dirty="0"/>
              <a:t>•	Reducing the time to receive and issue goods;</a:t>
            </a:r>
          </a:p>
          <a:p>
            <a:r>
              <a:rPr lang="en-US" dirty="0"/>
              <a:t>•	Maintain accurate monitoring of product shelf life and quality.</a:t>
            </a:r>
          </a:p>
        </p:txBody>
      </p:sp>
      <p:sp>
        <p:nvSpPr>
          <p:cNvPr id="3" name="Rectangle 2">
            <a:extLst>
              <a:ext uri="{FF2B5EF4-FFF2-40B4-BE49-F238E27FC236}">
                <a16:creationId xmlns:a16="http://schemas.microsoft.com/office/drawing/2014/main" id="{8C655D0B-82DC-3130-C85D-399E7167FB7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51613734-534D-17FE-5F40-219F3B8DE3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D34E32B-58CB-F632-A95D-F77F4250759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963BD4F-6B9A-1B62-0C8B-02D78186EB2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E024D5F-299B-590B-6321-7B58953604C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6E980F9-29CA-1545-D5C8-047D381ECC6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F1A404E-6796-C22D-065F-370470D6EC48}"/>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Картина 7">
            <a:extLst>
              <a:ext uri="{FF2B5EF4-FFF2-40B4-BE49-F238E27FC236}">
                <a16:creationId xmlns:a16="http://schemas.microsoft.com/office/drawing/2014/main" id="{DB220506-894B-CEE5-D500-8D28BAD62B25}"/>
              </a:ext>
            </a:extLst>
          </p:cNvPr>
          <p:cNvPicPr>
            <a:picLocks noChangeAspect="1"/>
          </p:cNvPicPr>
          <p:nvPr/>
        </p:nvPicPr>
        <p:blipFill>
          <a:blip r:embed="rId11"/>
          <a:stretch>
            <a:fillRect/>
          </a:stretch>
        </p:blipFill>
        <p:spPr>
          <a:xfrm>
            <a:off x="0" y="1671638"/>
            <a:ext cx="4214812" cy="4214812"/>
          </a:xfrm>
          <a:prstGeom prst="rect">
            <a:avLst/>
          </a:prstGeom>
        </p:spPr>
      </p:pic>
    </p:spTree>
    <p:extLst>
      <p:ext uri="{BB962C8B-B14F-4D97-AF65-F5344CB8AC3E}">
        <p14:creationId xmlns:p14="http://schemas.microsoft.com/office/powerpoint/2010/main" val="3568613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79DA3-7CA9-AEC3-11C9-C0EB15FA9E0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5416BBD-68B6-5CF9-6342-A20FD432C32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ECD1BE2-2635-4D28-5452-45DA91BBD2C0}"/>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a:t>
            </a:r>
            <a:r>
              <a:rPr lang="en-US" sz="2400" b="1" noProof="0" dirty="0">
                <a:latin typeface="Times New Roman" panose="02020603050405020304" pitchFamily="18" charset="0"/>
                <a:cs typeface="Times New Roman" panose="02020603050405020304" pitchFamily="18" charset="0"/>
              </a:rPr>
              <a:t>Importance of Increased Efficiency and Automation for Storage</a:t>
            </a:r>
            <a:br>
              <a:rPr lang="en-GB" sz="2400" b="1" noProof="0" dirty="0">
                <a:latin typeface="Times New Roman" panose="02020603050405020304" pitchFamily="18" charset="0"/>
                <a:cs typeface="Times New Roman" panose="02020603050405020304" pitchFamily="18" charset="0"/>
              </a:rPr>
            </a:br>
            <a:endParaRPr lang="en-GB" sz="2400" b="1" noProof="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20F7BED-11E0-BDB1-AA9D-B6B6817E819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FC9A1B2-D1D0-AE94-BB38-45D9638F97F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8879907-C032-2333-F1CE-7A8B3034A7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7171C9F-3EA9-6897-02E6-2B5A7802631B}"/>
              </a:ext>
            </a:extLst>
          </p:cNvPr>
          <p:cNvSpPr txBox="1"/>
          <p:nvPr/>
        </p:nvSpPr>
        <p:spPr>
          <a:xfrm>
            <a:off x="4500563" y="1704255"/>
            <a:ext cx="4319893"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US" b="1" dirty="0"/>
              <a:t>1.2.	The role of automation and technological innovation in the warehouse</a:t>
            </a:r>
          </a:p>
          <a:p>
            <a:r>
              <a:rPr lang="en-US" dirty="0"/>
              <a:t>Automation in ship warehousing includes a wide range of technologies, from </a:t>
            </a:r>
            <a:r>
              <a:rPr lang="en-US" dirty="0" err="1"/>
              <a:t>specialised</a:t>
            </a:r>
            <a:r>
              <a:rPr lang="en-US" dirty="0"/>
              <a:t> inventory management software to smart sensors and robotic warehousing systems.</a:t>
            </a:r>
          </a:p>
          <a:p>
            <a:r>
              <a:rPr lang="en-US" b="1" dirty="0"/>
              <a:t>Warehouse Management Systems (WMS) </a:t>
            </a:r>
            <a:r>
              <a:rPr lang="en-US" dirty="0"/>
              <a:t>software systems allow the tracking and management of each individual product in real-time. The systems create automated alerts when a product is approaching its expiration date, when quantities reach critically low levels, or when there are deviations from standard storage procedures.</a:t>
            </a:r>
          </a:p>
          <a:p>
            <a:endParaRPr lang="en-US" dirty="0"/>
          </a:p>
        </p:txBody>
      </p:sp>
      <p:sp>
        <p:nvSpPr>
          <p:cNvPr id="3" name="Rectangle 2">
            <a:extLst>
              <a:ext uri="{FF2B5EF4-FFF2-40B4-BE49-F238E27FC236}">
                <a16:creationId xmlns:a16="http://schemas.microsoft.com/office/drawing/2014/main" id="{3A547E6F-71AA-3C7C-054B-406ADB0FE7E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0B37880-B7BC-A330-3C12-65F0276475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8D09538-0A13-9FF1-B630-74749B58EF4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EE43665-27F3-1D9A-7679-C8668276E6C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20E3013-2A42-2552-9673-E3DCCDDD2A6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60218B6-AF62-5F78-3538-70B4F781B69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61C7DE0-6C77-527C-25DC-915821DF14D7}"/>
              </a:ext>
            </a:extLst>
          </p:cNvPr>
          <p:cNvPicPr>
            <a:picLocks noChangeAspect="1"/>
          </p:cNvPicPr>
          <p:nvPr/>
        </p:nvPicPr>
        <p:blipFill>
          <a:blip r:embed="rId10"/>
          <a:stretch>
            <a:fillRect/>
          </a:stretch>
        </p:blipFill>
        <p:spPr>
          <a:xfrm>
            <a:off x="7704595" y="0"/>
            <a:ext cx="1227464" cy="1224789"/>
          </a:xfrm>
          <a:prstGeom prst="rect">
            <a:avLst/>
          </a:prstGeom>
        </p:spPr>
      </p:pic>
      <p:pic>
        <p:nvPicPr>
          <p:cNvPr id="3074" name="Picture 2" descr="What is Warehouse Management System? | OptiProERP">
            <a:extLst>
              <a:ext uri="{FF2B5EF4-FFF2-40B4-BE49-F238E27FC236}">
                <a16:creationId xmlns:a16="http://schemas.microsoft.com/office/drawing/2014/main" id="{FE973C2B-67A4-521F-9A97-6995C8AE67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934889"/>
            <a:ext cx="4397375" cy="3680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6775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70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5466DEA-5B52-4A9B-9998-071FB62CCF43}">
  <we:reference id="wa200000113" version="1.0.0.0" store="en-US" storeType="OMEX"/>
  <we:alternateReferences>
    <we:reference id="WA200000113" version="1.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CB1F7E0-78C4-4310-85F1-7FF144D139F7}">
  <we:reference id="wa104381411" version="2.4.5.0" store="en-US" storeType="OMEX"/>
  <we:alternateReferences>
    <we:reference id="WA104381411" version="2.4.5.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774</TotalTime>
  <Words>4903</Words>
  <Application>Microsoft Office PowerPoint</Application>
  <PresentationFormat>Презентация на цял екран (4:3)</PresentationFormat>
  <Paragraphs>354</Paragraphs>
  <Slides>43</Slides>
  <Notes>40</Notes>
  <HiddenSlides>0</HiddenSlides>
  <MMClips>0</MMClips>
  <ScaleCrop>false</ScaleCrop>
  <HeadingPairs>
    <vt:vector size="6" baseType="variant">
      <vt:variant>
        <vt:lpstr>Използвани шрифтове</vt:lpstr>
      </vt:variant>
      <vt:variant>
        <vt:i4>6</vt:i4>
      </vt:variant>
      <vt:variant>
        <vt:lpstr>Тема</vt:lpstr>
      </vt:variant>
      <vt:variant>
        <vt:i4>1</vt:i4>
      </vt:variant>
      <vt:variant>
        <vt:lpstr>Заглавия на слайдовете</vt:lpstr>
      </vt:variant>
      <vt:variant>
        <vt:i4>43</vt:i4>
      </vt:variant>
    </vt:vector>
  </HeadingPairs>
  <TitlesOfParts>
    <vt:vector size="50" baseType="lpstr">
      <vt:lpstr>Arial</vt:lpstr>
      <vt:lpstr>Calibri</vt:lpstr>
      <vt:lpstr>Calibri Light</vt:lpstr>
      <vt:lpstr>CharterBT-Roman</vt:lpstr>
      <vt:lpstr>coranto-2</vt:lpstr>
      <vt:lpstr>Times New Roman</vt:lpstr>
      <vt:lpstr>Office Theme</vt:lpstr>
      <vt:lpstr>MARitime Soft Skills for Onboard Healthy Nutrition and CULinary Arts in Seagoing Services – CUL-MAR-Skills</vt:lpstr>
      <vt:lpstr>MARitime Soft Skills for Onboard Healthy Nutrition and CULinary Arts in Seagoing Services – CUL-MAR-Skills</vt:lpstr>
      <vt:lpstr>FOREWORD</vt:lpstr>
      <vt:lpstr>Learning outcomes of the course </vt:lpstr>
      <vt:lpstr>Content of the course </vt:lpstr>
      <vt:lpstr>MARitime Soft Skills for Onboard Healthy Nutrition and CULinary Arts in Seagoing Services – CUL-MAR-Skills</vt:lpstr>
      <vt:lpstr>1. Importance of Increased Efficiency and Automation for Storage </vt:lpstr>
      <vt:lpstr>1. Importance of Increased Efficiency and Automation for Storage </vt:lpstr>
      <vt:lpstr>1. Importance of Increased Efficiency and Automation for Storage </vt:lpstr>
      <vt:lpstr>1. Importance of Increased Efficiency and Automation for Storage </vt:lpstr>
      <vt:lpstr>1. Importance of Increased Efficiency and Automation for Storage </vt:lpstr>
      <vt:lpstr>1. Importance of Increased Efficiency and Automation for Storage </vt:lpstr>
      <vt:lpstr>1. Importance of Increased Efficiency and Automation for Storage </vt:lpstr>
      <vt:lpstr>1. Importance of Increased Efficiency and Automation for Storage </vt:lpstr>
      <vt:lpstr>2. Safety and Security Issues in Technology Usage </vt:lpstr>
      <vt:lpstr>2. Safety and Security Issues in Technology Usage </vt:lpstr>
      <vt:lpstr>2. Safety and Security Issues in Technology Usage </vt:lpstr>
      <vt:lpstr>2. Safety and Security Issues in Technology Usage </vt:lpstr>
      <vt:lpstr>2. Safety and Security Issues in Technology Usage </vt:lpstr>
      <vt:lpstr>2. Safety and Security Issues in Technology Usage </vt:lpstr>
      <vt:lpstr>2. Safety and Security Issues in Technology Usage </vt:lpstr>
      <vt:lpstr>2. Safety and Security Issues in Technology Usage </vt:lpstr>
      <vt:lpstr>2. Safety and Security Issues in Technology Usage </vt:lpstr>
      <vt:lpstr>2. Safety and Security Issues in Technology Usage </vt:lpstr>
      <vt:lpstr>2. Safety and Security Issues in Technology Usage </vt:lpstr>
      <vt:lpstr>2. Safety and Security Issues in Technology Usage </vt:lpstr>
      <vt:lpstr>3. Role of Digitalization in the Development of Innovative Ideas for Storage </vt:lpstr>
      <vt:lpstr>3. Role of Digitalization in the Development of Innovative Ideas for Storage </vt:lpstr>
      <vt:lpstr>3. Role of Digitalization in the Development of Innovative Ideas for Storage </vt:lpstr>
      <vt:lpstr>3. Role of Digitalization in the Development of Innovative Ideas for Storage </vt:lpstr>
      <vt:lpstr>3. Role of Digitalization in the Development of Innovative Ideas for Storage </vt:lpstr>
      <vt:lpstr>3. Role of Digitalization in the Development of Innovative Ideas for Storage </vt:lpstr>
      <vt:lpstr>3. Role of Digitalization in the Development of Innovative Ideas for Storage </vt:lpstr>
      <vt:lpstr>3. Role of Digitalization in the Development of Innovative Ideas for Storage </vt:lpstr>
      <vt:lpstr>3. Role of Digitalization in the Development of Innovative Ideas for Storage </vt:lpstr>
      <vt:lpstr>3. Role of Digitalization in the Development of Innovative Ideas for Storage </vt:lpstr>
      <vt:lpstr>3. Role of Digitalization in the Development of Innovative Ideas for Storage </vt:lpstr>
      <vt:lpstr>3. Role of Digitalization in the Development of Innovative Ideas for Storage </vt:lpstr>
      <vt:lpstr>3. Role of Digitalization in the Development of Innovative Ideas for Storage </vt:lpstr>
      <vt:lpstr>REVIEW QUESTIONS </vt:lpstr>
      <vt:lpstr>REVIEW QUESTIONS </vt:lpstr>
      <vt:lpstr>Course References </vt:lpstr>
      <vt:lpstr>Course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Marieta Stefanova</cp:lastModifiedBy>
  <cp:revision>5</cp:revision>
  <dcterms:created xsi:type="dcterms:W3CDTF">2023-11-02T13:43:46Z</dcterms:created>
  <dcterms:modified xsi:type="dcterms:W3CDTF">2025-05-30T12:56:52Z</dcterms:modified>
</cp:coreProperties>
</file>