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51" r:id="rId1"/>
  </p:sldMasterIdLst>
  <p:notesMasterIdLst>
    <p:notesMasterId r:id="rId7"/>
  </p:notesMasterIdLst>
  <p:handoutMasterIdLst>
    <p:handoutMasterId r:id="rId8"/>
  </p:handoutMasterIdLst>
  <p:sldIdLst>
    <p:sldId id="1296" r:id="rId2"/>
    <p:sldId id="1382" r:id="rId3"/>
    <p:sldId id="1370" r:id="rId4"/>
    <p:sldId id="1371" r:id="rId5"/>
    <p:sldId id="1372" r:id="rId6"/>
  </p:sldIdLst>
  <p:sldSz cx="9144000" cy="6858000" type="screen4x3"/>
  <p:notesSz cx="9979025" cy="6834188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53">
          <p15:clr>
            <a:srgbClr val="A4A3A4"/>
          </p15:clr>
        </p15:guide>
        <p15:guide id="2" pos="3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FFFF00"/>
    <a:srgbClr val="FFCC66"/>
    <a:srgbClr val="EFF9F9"/>
    <a:srgbClr val="00FFFF"/>
    <a:srgbClr val="99CC00"/>
    <a:srgbClr val="0033CC"/>
    <a:srgbClr val="FF0000"/>
    <a:srgbClr val="F4EE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59" autoAdjust="0"/>
    <p:restoredTop sz="73070" autoAdjust="0"/>
  </p:normalViewPr>
  <p:slideViewPr>
    <p:cSldViewPr>
      <p:cViewPr varScale="1">
        <p:scale>
          <a:sx n="48" d="100"/>
          <a:sy n="48" d="100"/>
        </p:scale>
        <p:origin x="-23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32" y="-102"/>
      </p:cViewPr>
      <p:guideLst>
        <p:guide orient="horz" pos="2153"/>
        <p:guide pos="314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23378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52399" y="0"/>
            <a:ext cx="4325002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90738"/>
            <a:ext cx="4323378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52399" y="6490738"/>
            <a:ext cx="4325002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0B32A7C-8AF4-4464-BC46-CCF0308E7B8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500140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23378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52399" y="0"/>
            <a:ext cx="4325002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2950" y="512763"/>
            <a:ext cx="3417888" cy="2562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9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7578" y="3246161"/>
            <a:ext cx="7983870" cy="3075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Click to edit Master text styles</a:t>
            </a:r>
          </a:p>
          <a:p>
            <a:pPr lvl="1"/>
            <a:r>
              <a:rPr lang="tr-TR" noProof="0" smtClean="0"/>
              <a:t>Second level</a:t>
            </a:r>
          </a:p>
          <a:p>
            <a:pPr lvl="2"/>
            <a:r>
              <a:rPr lang="tr-TR" noProof="0" smtClean="0"/>
              <a:t>Third level</a:t>
            </a:r>
          </a:p>
          <a:p>
            <a:pPr lvl="3"/>
            <a:r>
              <a:rPr lang="tr-TR" noProof="0" smtClean="0"/>
              <a:t>Fourth level</a:t>
            </a:r>
          </a:p>
          <a:p>
            <a:pPr lvl="4"/>
            <a:r>
              <a:rPr lang="tr-TR" noProof="0" smtClean="0"/>
              <a:t>Fifth level</a:t>
            </a:r>
          </a:p>
        </p:txBody>
      </p:sp>
      <p:sp>
        <p:nvSpPr>
          <p:cNvPr id="299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90738"/>
            <a:ext cx="4323378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99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52399" y="6490738"/>
            <a:ext cx="4325002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C5F69A7-BB6B-4972-A66D-B37668A3114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135740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5F69A7-BB6B-4972-A66D-B37668A31147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00118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5F69A7-BB6B-4972-A66D-B37668A31147}" type="slidenum">
              <a:rPr lang="tr-TR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1408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960878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47"/>
            </a:gs>
            <a:gs pos="50000">
              <a:srgbClr val="000099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auto">
          <a:xfrm>
            <a:off x="0" y="0"/>
            <a:ext cx="9144000" cy="936104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35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82466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 sz="1600" dirty="0">
              <a:latin typeface="Tahoma" pitchFamily="34" charset="0"/>
            </a:endParaRPr>
          </a:p>
        </p:txBody>
      </p:sp>
      <p:pic>
        <p:nvPicPr>
          <p:cNvPr id="8" name="Picture 7"/>
          <p:cNvPicPr/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65070" y="0"/>
            <a:ext cx="1070826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960" y="-27384"/>
            <a:ext cx="3168352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24328" y="0"/>
            <a:ext cx="1460666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909" y="133288"/>
            <a:ext cx="1828800" cy="587375"/>
          </a:xfrm>
          <a:prstGeom prst="rect">
            <a:avLst/>
          </a:prstGeom>
          <a:noFill/>
          <a:ln>
            <a:noFill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53" r:id="rId3"/>
    <p:sldLayoutId id="2147483665" r:id="rId4"/>
  </p:sldLayoutIdLst>
  <p:transition/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endParaRPr lang="en-US" sz="1100" b="1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179512" y="5582850"/>
            <a:ext cx="896448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400" dirty="0" smtClean="0"/>
          </a:p>
          <a:p>
            <a:r>
              <a:rPr lang="tr-TR" sz="1400" dirty="0" smtClean="0"/>
              <a:t>*MENTORESS </a:t>
            </a:r>
            <a:r>
              <a:rPr lang="tr-TR" sz="1400" dirty="0" err="1" smtClean="0"/>
              <a:t>Maritime</a:t>
            </a:r>
            <a:r>
              <a:rPr lang="tr-TR" sz="1400" dirty="0" smtClean="0"/>
              <a:t> </a:t>
            </a:r>
            <a:r>
              <a:rPr lang="tr-TR" sz="1400" dirty="0" err="1" smtClean="0"/>
              <a:t>Education</a:t>
            </a:r>
            <a:r>
              <a:rPr lang="tr-TR" sz="1400" dirty="0" smtClean="0"/>
              <a:t> Network </a:t>
            </a:r>
            <a:r>
              <a:rPr lang="tr-TR" sz="1400" dirty="0" err="1" smtClean="0"/>
              <a:t>to</a:t>
            </a:r>
            <a:r>
              <a:rPr lang="tr-TR" sz="1400" dirty="0" smtClean="0"/>
              <a:t> Orient </a:t>
            </a:r>
            <a:r>
              <a:rPr lang="tr-TR" sz="1400" dirty="0" err="1" smtClean="0"/>
              <a:t>and</a:t>
            </a:r>
            <a:r>
              <a:rPr lang="tr-TR" sz="1400" dirty="0" smtClean="0"/>
              <a:t> </a:t>
            </a:r>
            <a:r>
              <a:rPr lang="tr-TR" sz="1400" dirty="0" err="1" smtClean="0"/>
              <a:t>Retain</a:t>
            </a:r>
            <a:r>
              <a:rPr lang="tr-TR" sz="1400" dirty="0" smtClean="0"/>
              <a:t> </a:t>
            </a:r>
            <a:r>
              <a:rPr lang="tr-TR" sz="1400" dirty="0" err="1" smtClean="0"/>
              <a:t>Women</a:t>
            </a:r>
            <a:r>
              <a:rPr lang="tr-TR" sz="1400" dirty="0" smtClean="0"/>
              <a:t> </a:t>
            </a:r>
            <a:r>
              <a:rPr lang="tr-TR" sz="1400" dirty="0" err="1" smtClean="0"/>
              <a:t>for</a:t>
            </a:r>
            <a:r>
              <a:rPr lang="tr-TR" sz="1400" dirty="0" smtClean="0"/>
              <a:t> </a:t>
            </a:r>
            <a:r>
              <a:rPr lang="tr-TR" sz="1400" dirty="0" err="1" smtClean="0"/>
              <a:t>Efficient</a:t>
            </a:r>
            <a:r>
              <a:rPr lang="tr-TR" sz="1400" dirty="0" smtClean="0"/>
              <a:t> </a:t>
            </a:r>
            <a:r>
              <a:rPr lang="tr-TR" sz="1400" dirty="0" err="1" smtClean="0"/>
              <a:t>Seagoing</a:t>
            </a:r>
            <a:r>
              <a:rPr lang="tr-TR" sz="1400" dirty="0" smtClean="0"/>
              <a:t> Services</a:t>
            </a:r>
          </a:p>
          <a:p>
            <a:r>
              <a:rPr lang="tr-TR" sz="1400" dirty="0" smtClean="0"/>
              <a:t>“Funded by the Erasmus+ Program of the European Union. However, European Commission and Turkish National Agency cannot be held responsi­ble for any use which may be made of the information contained therein”</a:t>
            </a:r>
            <a:endParaRPr lang="tr-TR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971600" y="2132856"/>
            <a:ext cx="69847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smtClean="0"/>
              <a:t>ENHANCING QUALITY IN HIGHER EDUCATION THROUGH  INTERNATIONAL  COLLABORATION: PROJECT MENTORESS*</a:t>
            </a:r>
          </a:p>
          <a:p>
            <a:pPr algn="ctr"/>
            <a:endParaRPr lang="tr-TR" sz="22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3789040"/>
            <a:ext cx="3240360" cy="158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2398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86409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GB" sz="2800" b="1" dirty="0">
                <a:effectLst/>
              </a:rPr>
              <a:t>LEADERSHIP FOR WOMEN IN </a:t>
            </a:r>
            <a:r>
              <a:rPr lang="en-GB" sz="2800" b="1" dirty="0" smtClean="0">
                <a:effectLst/>
              </a:rPr>
              <a:t>MARITIME</a:t>
            </a:r>
            <a:r>
              <a:rPr lang="bg-BG" sz="2800" b="1" dirty="0" smtClean="0">
                <a:effectLst/>
              </a:rPr>
              <a:t/>
            </a:r>
            <a:br>
              <a:rPr lang="bg-BG" sz="2800" b="1" dirty="0" smtClean="0">
                <a:effectLst/>
              </a:rPr>
            </a:br>
            <a:r>
              <a:rPr lang="en-GB" sz="2800" b="1" dirty="0">
                <a:effectLst/>
              </a:rPr>
              <a:t>BARRIERS FOR WOMEN MARITIME LEADERSHIP</a:t>
            </a:r>
            <a:r>
              <a:rPr lang="bg-BG" sz="2800" dirty="0">
                <a:effectLst/>
              </a:rPr>
              <a:t/>
            </a:r>
            <a:br>
              <a:rPr lang="bg-BG" sz="2800" dirty="0">
                <a:effectLst/>
              </a:rPr>
            </a:br>
            <a:r>
              <a:rPr lang="en-US" sz="2000" dirty="0" smtClean="0">
                <a:effectLst/>
              </a:rPr>
              <a:t>Chapter V and Chapter VI</a:t>
            </a:r>
            <a:r>
              <a:rPr lang="bg-BG" sz="2000" dirty="0">
                <a:effectLst/>
              </a:rPr>
              <a:t/>
            </a:r>
            <a:br>
              <a:rPr lang="bg-BG" sz="2000" dirty="0">
                <a:effectLst/>
              </a:rPr>
            </a:b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CASE STUDIES</a:t>
            </a:r>
            <a:r>
              <a:rPr lang="tr-TR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tr-TR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688" y="4365104"/>
            <a:ext cx="5400600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850374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During the watch on board, one lady officer is trying to handle with her daily work. Her colleagues are helping her every time with every single task. </a:t>
            </a:r>
            <a:r>
              <a:rPr lang="bg-BG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would your reaction be</a:t>
            </a:r>
            <a:r>
              <a:rPr lang="bg-BG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1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bg-BG" sz="1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Tx/>
              <a:buFont typeface="+mj-lt"/>
              <a:buAutoNum type="alphaLcParenR"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would feel bad but I will receive their help.</a:t>
            </a:r>
            <a:endParaRPr lang="bg-BG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Tx/>
              <a:buFont typeface="+mj-lt"/>
              <a:buAutoNum type="alphaLcParenR"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would feel bad and I will tell them that I am good and I don’t need their help.</a:t>
            </a:r>
            <a:endParaRPr lang="bg-BG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Tx/>
              <a:buFont typeface="+mj-lt"/>
              <a:buAutoNum type="alphaLcParenR"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would feel good and I will take a break.</a:t>
            </a:r>
            <a:endParaRPr lang="bg-BG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Tx/>
              <a:buFont typeface="+mj-lt"/>
              <a:buAutoNum type="alphaLcParenR"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would feel good and I will leave my duty.</a:t>
            </a:r>
            <a:endParaRPr lang="bg-BG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Tx/>
              <a:buFont typeface="+mj-lt"/>
              <a:buAutoNum type="alphaLcParenR"/>
            </a:pPr>
            <a:r>
              <a:rPr lang="bg-BG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 (Please explain.)</a:t>
            </a:r>
          </a:p>
          <a:p>
            <a:endParaRPr lang="tr-TR" sz="1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 smtClean="0">
                <a:solidFill>
                  <a:srgbClr val="FFFFFF"/>
                </a:solidFill>
              </a:rPr>
              <a:t>2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71800" y="1340768"/>
            <a:ext cx="3168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solidFill>
                  <a:srgbClr val="FFFFFF"/>
                </a:solidFill>
              </a:rPr>
              <a:t>CASE STUDY </a:t>
            </a:r>
            <a:r>
              <a:rPr lang="tr-TR" sz="2400" b="1" dirty="0" smtClean="0">
                <a:solidFill>
                  <a:srgbClr val="FFFFFF"/>
                </a:solidFill>
              </a:rPr>
              <a:t>1</a:t>
            </a:r>
            <a:endParaRPr lang="tr-TR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278587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052736"/>
            <a:ext cx="9144000" cy="504056"/>
          </a:xfrm>
        </p:spPr>
        <p:txBody>
          <a:bodyPr/>
          <a:lstStyle/>
          <a:p>
            <a:pPr algn="ctr"/>
            <a:r>
              <a:rPr lang="tr-TR" sz="2400" b="1" dirty="0" smtClean="0">
                <a:latin typeface="Arial" pitchFamily="34" charset="0"/>
                <a:cs typeface="Arial" pitchFamily="34" charset="0"/>
              </a:rPr>
              <a:t>CASE STUDY 2</a:t>
            </a:r>
            <a:r>
              <a:rPr lang="tr-TR" sz="2800" dirty="0" smtClean="0">
                <a:effectLst/>
                <a:latin typeface="Arial Black" pitchFamily="34" charset="0"/>
              </a:rPr>
              <a:t/>
            </a:r>
            <a:br>
              <a:rPr lang="tr-TR" sz="2800" dirty="0" smtClean="0">
                <a:effectLst/>
                <a:latin typeface="Arial Black" pitchFamily="34" charset="0"/>
              </a:rPr>
            </a:br>
            <a:r>
              <a:rPr lang="tr-TR" sz="2800" dirty="0" smtClean="0">
                <a:effectLst/>
                <a:latin typeface="Arial Black" pitchFamily="34" charset="0"/>
              </a:rPr>
              <a:t/>
            </a:r>
            <a:br>
              <a:rPr lang="tr-TR" sz="2800" dirty="0" smtClean="0">
                <a:effectLst/>
                <a:latin typeface="Arial Black" pitchFamily="34" charset="0"/>
              </a:rPr>
            </a:br>
            <a:endParaRPr lang="tr-TR" sz="2800" dirty="0">
              <a:effectLst/>
              <a:latin typeface="Arial Black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Male and female officers are engaged and they receive approval for the contract for the same vessel. They have to</a:t>
            </a:r>
            <a:r>
              <a:rPr lang="en-US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0" indent="0">
              <a:lnSpc>
                <a:spcPct val="150000"/>
              </a:lnSpc>
              <a:buNone/>
            </a:pPr>
            <a:endParaRPr lang="bg-BG" sz="1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Tx/>
              <a:buFont typeface="+mj-lt"/>
              <a:buAutoNum type="alphaLcParenR"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 the company that they are in relationship.</a:t>
            </a:r>
            <a:endParaRPr lang="bg-BG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Tx/>
              <a:buFont typeface="+mj-lt"/>
              <a:buAutoNum type="alphaLcParenR"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 the CO of the ship that they are in relationship.</a:t>
            </a:r>
            <a:endParaRPr lang="bg-BG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Tx/>
              <a:buFont typeface="+mj-lt"/>
              <a:buAutoNum type="alphaLcParenR"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Don’t have to inform anybody.</a:t>
            </a:r>
            <a:endParaRPr lang="bg-BG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Tx/>
              <a:buFont typeface="+mj-lt"/>
              <a:buAutoNum type="alphaLcParenR"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One of them must to refuse the contract for this vessel.</a:t>
            </a:r>
            <a:endParaRPr lang="bg-BG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Tx/>
              <a:buFont typeface="+mj-lt"/>
              <a:buAutoNum type="alphaLcParenR"/>
            </a:pPr>
            <a:r>
              <a:rPr lang="bg-BG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 (Please explain.)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tr-TR" sz="1800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>
                <a:solidFill>
                  <a:srgbClr val="FFFFFF"/>
                </a:solidFill>
              </a:rPr>
              <a:t>3</a:t>
            </a:r>
            <a:endParaRPr lang="en-US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38901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27584" y="1844824"/>
            <a:ext cx="7488832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b="1" dirty="0"/>
              <a:t>One female officer understand that she is pregnant during her first training on board. She has 2 months to the end of her practice. </a:t>
            </a:r>
            <a:r>
              <a:rPr lang="bg-BG" b="1" dirty="0"/>
              <a:t>What would your reaction be</a:t>
            </a:r>
            <a:r>
              <a:rPr lang="bg-BG" b="1" dirty="0" smtClean="0"/>
              <a:t>?</a:t>
            </a:r>
            <a:endParaRPr lang="en-US" b="1" dirty="0" smtClean="0"/>
          </a:p>
          <a:p>
            <a:pPr lvl="0">
              <a:lnSpc>
                <a:spcPct val="150000"/>
              </a:lnSpc>
            </a:pPr>
            <a:endParaRPr lang="bg-BG" dirty="0"/>
          </a:p>
          <a:p>
            <a:pPr marL="342900" lvl="0" indent="-34290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I will be ashamed and I wouldn’t share this situation with anybody.</a:t>
            </a:r>
            <a:endParaRPr lang="bg-BG" dirty="0"/>
          </a:p>
          <a:p>
            <a:pPr marL="342900" lvl="0" indent="-34290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I will inform the CO to reduce my physical work.</a:t>
            </a:r>
            <a:endParaRPr lang="bg-BG" dirty="0"/>
          </a:p>
          <a:p>
            <a:pPr marL="342900" lvl="0" indent="-34290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I will ask the CO to interrupt my training.</a:t>
            </a:r>
            <a:endParaRPr lang="bg-BG" dirty="0"/>
          </a:p>
          <a:p>
            <a:pPr marL="342900" lvl="0" indent="-34290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I will inform the CO that I want to interrupt my training without the reason explanation.  </a:t>
            </a:r>
            <a:endParaRPr lang="bg-BG" dirty="0"/>
          </a:p>
          <a:p>
            <a:pPr marL="342900" lvl="0" indent="-342900">
              <a:lnSpc>
                <a:spcPct val="150000"/>
              </a:lnSpc>
              <a:buFont typeface="+mj-lt"/>
              <a:buAutoNum type="alphaLcParenR"/>
            </a:pPr>
            <a:r>
              <a:rPr lang="bg-BG" dirty="0"/>
              <a:t>Other (Please explain</a:t>
            </a:r>
            <a:r>
              <a:rPr lang="bg-BG" dirty="0" smtClean="0"/>
              <a:t>.)</a:t>
            </a:r>
            <a:endParaRPr lang="tr-TR" sz="1600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 smtClean="0">
                <a:solidFill>
                  <a:srgbClr val="FFFFFF"/>
                </a:solidFill>
              </a:rPr>
              <a:t>4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664" y="1124745"/>
            <a:ext cx="65527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CASE STUDY 3</a:t>
            </a:r>
          </a:p>
          <a:p>
            <a:endParaRPr lang="tr-TR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02566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25414</TotalTime>
  <Words>330</Words>
  <Application>Microsoft Office PowerPoint</Application>
  <PresentationFormat>On-screen Show (4:3)</PresentationFormat>
  <Paragraphs>34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Ocean</vt:lpstr>
      <vt:lpstr>Slide 1</vt:lpstr>
      <vt:lpstr>LEADERSHIP FOR WOMEN IN MARITIME BARRIERS FOR WOMEN MARITIME LEADERSHIP Chapter V and Chapter VI  CASE STUDIES    </vt:lpstr>
      <vt:lpstr>Slide 3</vt:lpstr>
      <vt:lpstr>CASE STUDY 2  </vt:lpstr>
      <vt:lpstr>Slide 5</vt:lpstr>
    </vt:vector>
  </TitlesOfParts>
  <Company>Tüdev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Taner Albayrak</dc:creator>
  <cp:lastModifiedBy>Pınar Özdemir</cp:lastModifiedBy>
  <cp:revision>1123</cp:revision>
  <dcterms:created xsi:type="dcterms:W3CDTF">2000-03-29T11:13:49Z</dcterms:created>
  <dcterms:modified xsi:type="dcterms:W3CDTF">2019-07-22T05:36:57Z</dcterms:modified>
</cp:coreProperties>
</file>